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0" r:id="rId3"/>
    <p:sldMasterId id="2147483701" r:id="rId4"/>
    <p:sldMasterId id="2147483722" r:id="rId5"/>
    <p:sldMasterId id="2147483745" r:id="rId6"/>
    <p:sldMasterId id="2147483750" r:id="rId7"/>
  </p:sldMasterIdLst>
  <p:notesMasterIdLst>
    <p:notesMasterId r:id="rId23"/>
  </p:notesMasterIdLst>
  <p:sldIdLst>
    <p:sldId id="362" r:id="rId8"/>
    <p:sldId id="325" r:id="rId9"/>
    <p:sldId id="326" r:id="rId10"/>
    <p:sldId id="365" r:id="rId11"/>
    <p:sldId id="366" r:id="rId12"/>
    <p:sldId id="367" r:id="rId13"/>
    <p:sldId id="363" r:id="rId14"/>
    <p:sldId id="340" r:id="rId15"/>
    <p:sldId id="311" r:id="rId16"/>
    <p:sldId id="364" r:id="rId17"/>
    <p:sldId id="320" r:id="rId18"/>
    <p:sldId id="322" r:id="rId19"/>
    <p:sldId id="324" r:id="rId20"/>
    <p:sldId id="368" r:id="rId21"/>
    <p:sldId id="361" r:id="rId22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culat" initials="B" lastIdx="3" clrIdx="0">
    <p:extLst>
      <p:ext uri="{19B8F6BF-5375-455C-9EA6-DF929625EA0E}">
        <p15:presenceInfo xmlns:p15="http://schemas.microsoft.com/office/powerpoint/2012/main" userId="1858b87829d125eb" providerId="Windows Live"/>
      </p:ext>
    </p:extLst>
  </p:cmAuthor>
  <p:cmAuthor id="2" name="Hatim Issoufaly" initials="HI" lastIdx="22" clrIdx="1">
    <p:extLst>
      <p:ext uri="{19B8F6BF-5375-455C-9EA6-DF929625EA0E}">
        <p15:presenceInfo xmlns:p15="http://schemas.microsoft.com/office/powerpoint/2012/main" userId="2bab92f69165f9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[Book1]Sheet1!PivotTable1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maize yield kg/ha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3"/>
          </a:solidFill>
          <a:ln>
            <a:noFill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1"/>
        <c:spPr>
          <a:solidFill>
            <a:schemeClr val="accent3"/>
          </a:solidFill>
          <a:ln>
            <a:noFill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"/>
        <c:spPr>
          <a:solidFill>
            <a:schemeClr val="accent3"/>
          </a:solidFill>
          <a:ln>
            <a:noFill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4"/>
        <c:spPr>
          <a:solidFill>
            <a:schemeClr val="accent3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Sheet1!$Y$3:$Y$4</c:f>
              <c:strCache>
                <c:ptCount val="1"/>
                <c:pt idx="0">
                  <c:v>maize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Sheet1!$X$5:$X$11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Sheet1!$Y$5:$Y$11</c:f>
              <c:numCache>
                <c:formatCode>0</c:formatCode>
                <c:ptCount val="7"/>
                <c:pt idx="0">
                  <c:v>838</c:v>
                </c:pt>
                <c:pt idx="1">
                  <c:v>1085</c:v>
                </c:pt>
                <c:pt idx="2">
                  <c:v>1143</c:v>
                </c:pt>
                <c:pt idx="3">
                  <c:v>2047.73</c:v>
                </c:pt>
                <c:pt idx="4">
                  <c:v>2383.7750000000001</c:v>
                </c:pt>
                <c:pt idx="5">
                  <c:v>2838.5050000000001</c:v>
                </c:pt>
                <c:pt idx="6">
                  <c:v>3063.895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9977328"/>
        <c:axId val="479979680"/>
      </c:barChart>
      <c:catAx>
        <c:axId val="47997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79680"/>
        <c:crosses val="autoZero"/>
        <c:auto val="1"/>
        <c:lblAlgn val="ctr"/>
        <c:lblOffset val="100"/>
        <c:noMultiLvlLbl val="0"/>
      </c:catAx>
      <c:valAx>
        <c:axId val="47997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7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9A95-9440-40C7-A736-3FCC55D7A43D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712DB-19CA-41B8-8F7A-4468B718914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127C7-01BE-453E-838A-7D98C4429CC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86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DDE4-303A-ED41-B602-000F85BA9BE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2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dimension</a:t>
            </a:r>
            <a:r>
              <a:rPr lang="fr-FR" baseline="0" dirty="0"/>
              <a:t> + un seul projet + fourchette d’inv.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D64A9-1D2C-410B-B3D1-9E5B9C32DF4F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8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 animation effects: object spins on end</a:t>
            </a:r>
          </a:p>
          <a:p>
            <a:r>
              <a:rPr lang="en-US" sz="1400" dirty="0" smtClean="0"/>
              <a:t>(Advanced)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background effects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574" indent="-228574">
              <a:buFont typeface="+mj-lt"/>
              <a:buAutoNum type="arabicPeriod"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Solid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pane. 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rectangle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Rounded Rectangle </a:t>
            </a:r>
            <a:r>
              <a:rPr lang="en-US" dirty="0" smtClean="0"/>
              <a:t>(second option from the left). On the slide, drag to draw a rounded rectangle.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rectangle. Drag the yellow diamond adjustment handle to the left to decrease the amount of rounding on the corners.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With the rounded rectangle still selected,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3.5”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0.25”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Shape 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pane. In the </a:t>
            </a:r>
            <a:r>
              <a:rPr lang="en-US" b="1" dirty="0" smtClean="0"/>
              <a:t>Fill</a:t>
            </a:r>
            <a:r>
              <a:rPr lang="en-US" dirty="0" smtClean="0"/>
              <a:t> pane, select </a:t>
            </a:r>
            <a:r>
              <a:rPr lang="en-US" b="1" dirty="0" smtClean="0"/>
              <a:t>Solid fill</a:t>
            </a:r>
            <a:r>
              <a:rPr lang="en-US" dirty="0" smtClean="0"/>
              <a:t>, 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15% </a:t>
            </a:r>
            <a:r>
              <a:rPr lang="en-US" dirty="0" smtClean="0"/>
              <a:t>(third row, first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pane. In the </a:t>
            </a:r>
            <a:r>
              <a:rPr lang="en-US" b="1" dirty="0" smtClean="0"/>
              <a:t>Line Color</a:t>
            </a:r>
            <a:r>
              <a:rPr lang="en-US" dirty="0" smtClean="0"/>
              <a:t> pane, select </a:t>
            </a:r>
            <a:r>
              <a:rPr lang="en-US" b="1" dirty="0" smtClean="0"/>
              <a:t>No line</a:t>
            </a:r>
            <a:r>
              <a:rPr lang="en-US" dirty="0" smtClean="0"/>
              <a:t>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</a:t>
            </a:r>
            <a:r>
              <a:rPr lang="en-US" b="1" dirty="0" smtClean="0"/>
              <a:t> Shadow </a:t>
            </a:r>
            <a:r>
              <a:rPr lang="en-US" dirty="0" smtClean="0"/>
              <a:t>in the left pane. In the </a:t>
            </a:r>
            <a:r>
              <a:rPr lang="en-US" b="1" dirty="0" smtClean="0"/>
              <a:t>Shadow</a:t>
            </a:r>
            <a:r>
              <a:rPr lang="en-US" dirty="0" smtClean="0"/>
              <a:t> pane,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under </a:t>
            </a:r>
            <a:r>
              <a:rPr lang="en-US" b="1" dirty="0" smtClean="0"/>
              <a:t>Outer</a:t>
            </a:r>
            <a:r>
              <a:rPr lang="en-US" dirty="0" smtClean="0"/>
              <a:t> select </a:t>
            </a:r>
            <a:r>
              <a:rPr lang="en-US" b="1" dirty="0" smtClean="0"/>
              <a:t>Offset Bottom</a:t>
            </a:r>
            <a:r>
              <a:rPr lang="en-US" dirty="0" smtClean="0"/>
              <a:t> (first row, second option from the left), and then do the following:</a:t>
            </a:r>
          </a:p>
          <a:p>
            <a:pPr marL="685722" lvl="1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Size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Blur </a:t>
            </a:r>
            <a:r>
              <a:rPr lang="en-US" dirty="0" smtClean="0"/>
              <a:t>box, enter </a:t>
            </a:r>
            <a:r>
              <a:rPr lang="en-US" b="1" dirty="0" smtClean="0"/>
              <a:t>8.5 pt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 </a:t>
            </a:r>
            <a:r>
              <a:rPr lang="en-US" dirty="0" smtClean="0"/>
              <a:t>box, enter </a:t>
            </a:r>
            <a:r>
              <a:rPr lang="en-US" b="1" dirty="0" smtClean="0"/>
              <a:t>90</a:t>
            </a:r>
            <a:r>
              <a:rPr lang="en-US" b="1" dirty="0" smtClean="0">
                <a:ea typeface="Verdana"/>
                <a:cs typeface="Verdana"/>
              </a:rPr>
              <a:t>°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Distance </a:t>
            </a:r>
            <a:r>
              <a:rPr lang="en-US" dirty="0" smtClean="0"/>
              <a:t>box, enter </a:t>
            </a:r>
            <a:r>
              <a:rPr lang="en-US" b="1" dirty="0" smtClean="0"/>
              <a:t>1 pt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3-D Format </a:t>
            </a:r>
            <a:r>
              <a:rPr lang="en-US" dirty="0" smtClean="0"/>
              <a:t>in the left pane. In the </a:t>
            </a:r>
            <a:r>
              <a:rPr lang="en-US" b="1" dirty="0" smtClean="0"/>
              <a:t>3-D Format</a:t>
            </a:r>
            <a:r>
              <a:rPr lang="en-US" dirty="0" smtClean="0"/>
              <a:t> pane,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 click the button next to </a:t>
            </a:r>
            <a:r>
              <a:rPr lang="en-US" b="1" dirty="0" smtClean="0"/>
              <a:t>Top</a:t>
            </a:r>
            <a:r>
              <a:rPr lang="en-US" dirty="0" smtClean="0"/>
              <a:t>, and then under </a:t>
            </a:r>
            <a:r>
              <a:rPr lang="en-US" b="1" dirty="0" smtClean="0"/>
              <a:t>Bevel</a:t>
            </a:r>
            <a:r>
              <a:rPr lang="en-US" dirty="0" smtClean="0"/>
              <a:t> click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 Next to </a:t>
            </a:r>
            <a:r>
              <a:rPr lang="en-US" b="1" dirty="0" smtClean="0"/>
              <a:t>Top</a:t>
            </a:r>
            <a:r>
              <a:rPr lang="en-US" dirty="0" smtClean="0"/>
              <a:t>, 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5 pt</a:t>
            </a:r>
            <a:r>
              <a:rPr lang="en-US" dirty="0" smtClean="0"/>
              <a:t>, and in the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5 pt</a:t>
            </a:r>
            <a:r>
              <a:rPr lang="en-US" dirty="0" smtClean="0"/>
              <a:t>.</a:t>
            </a:r>
          </a:p>
          <a:p>
            <a:pPr marL="685722" lvl="1" indent="-228574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Surface</a:t>
            </a:r>
            <a:r>
              <a:rPr lang="en-US" dirty="0" smtClean="0"/>
              <a:t>, click the button next to </a:t>
            </a:r>
            <a:r>
              <a:rPr lang="en-US" b="1" dirty="0" smtClean="0"/>
              <a:t>Material</a:t>
            </a:r>
            <a:r>
              <a:rPr lang="en-US" dirty="0" smtClean="0"/>
              <a:t>, and then under </a:t>
            </a:r>
            <a:r>
              <a:rPr lang="en-US" b="1" dirty="0" smtClean="0"/>
              <a:t>Standard</a:t>
            </a:r>
            <a:r>
              <a:rPr lang="en-US" dirty="0" smtClean="0"/>
              <a:t> click </a:t>
            </a:r>
            <a:r>
              <a:rPr lang="en-US" b="1" dirty="0" smtClean="0"/>
              <a:t>Matte</a:t>
            </a:r>
            <a:r>
              <a:rPr lang="en-US" dirty="0" smtClean="0"/>
              <a:t> (first row, first option from the left). Click the button next to </a:t>
            </a:r>
            <a:r>
              <a:rPr lang="en-US" b="1" dirty="0" smtClean="0"/>
              <a:t>Lighting</a:t>
            </a:r>
            <a:r>
              <a:rPr lang="en-US" dirty="0" smtClean="0"/>
              <a:t>, and then under </a:t>
            </a:r>
            <a:r>
              <a:rPr lang="en-US" b="1" dirty="0" smtClean="0"/>
              <a:t>Neutral</a:t>
            </a:r>
            <a:r>
              <a:rPr lang="en-US" dirty="0" smtClean="0"/>
              <a:t> click </a:t>
            </a:r>
            <a:r>
              <a:rPr lang="en-US" b="1" dirty="0" smtClean="0"/>
              <a:t>Soft</a:t>
            </a:r>
            <a:r>
              <a:rPr lang="en-US" dirty="0" smtClean="0"/>
              <a:t> (first row, third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rounded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duplicate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and then click </a:t>
            </a:r>
            <a:r>
              <a:rPr lang="en-US" b="1" dirty="0" smtClean="0"/>
              <a:t>No Fill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Drag the second rectangle above the first rectangle until the lower edge overlays the top edge of the first rectangle. (</a:t>
            </a:r>
            <a:r>
              <a:rPr lang="en-US" b="1" dirty="0" smtClean="0"/>
              <a:t>Note: </a:t>
            </a:r>
            <a:r>
              <a:rPr lang="en-US" dirty="0" smtClean="0"/>
              <a:t>When the spinning animation effect is created later for these rectangles, the spin will center where the edges of the rectangles meet.)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rectangles.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Group</a:t>
            </a:r>
            <a:r>
              <a:rPr lang="en-US" dirty="0" smtClean="0"/>
              <a:t>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drag the group until it is centered horizontally on the left edge of the slide (straddling the edge).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endParaRPr lang="en-US" dirty="0" smtClean="0"/>
          </a:p>
          <a:p>
            <a:pPr marL="685722" lvl="1" indent="-228574" defTabSz="914296">
              <a:buFont typeface="+mj-lt"/>
              <a:buAutoNum type="arabicPeriod"/>
              <a:defRPr/>
            </a:pPr>
            <a:endParaRPr lang="en-US" dirty="0" smtClean="0"/>
          </a:p>
          <a:p>
            <a:pPr marL="228574" indent="-228574" defTabSz="914296">
              <a:defRPr/>
            </a:pPr>
            <a:r>
              <a:rPr lang="en-US" dirty="0" smtClean="0"/>
              <a:t>To reproduce the dashed arc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</a:t>
            </a:r>
            <a:r>
              <a:rPr lang="en-US" dirty="0" smtClean="0"/>
              <a:t> click </a:t>
            </a:r>
            <a:r>
              <a:rPr lang="en-US" b="1" dirty="0" smtClean="0"/>
              <a:t>Arc</a:t>
            </a:r>
            <a:r>
              <a:rPr lang="en-US" dirty="0" smtClean="0"/>
              <a:t> (third row, 12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 On the slide, drag to draw an arc.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arc.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With the arc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Theme Colors</a:t>
            </a:r>
            <a:r>
              <a:rPr lang="en-US" dirty="0" smtClean="0"/>
              <a:t>, click </a:t>
            </a:r>
            <a:r>
              <a:rPr lang="en-US" b="1" dirty="0" smtClean="0"/>
              <a:t>White, Background 1, Darker 15% </a:t>
            </a:r>
            <a:r>
              <a:rPr lang="en-US" dirty="0" smtClean="0"/>
              <a:t>(third row, first option from the left).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Dashes</a:t>
            </a:r>
            <a:r>
              <a:rPr lang="en-US" dirty="0" smtClean="0"/>
              <a:t>, and then click </a:t>
            </a:r>
            <a:r>
              <a:rPr lang="en-US" b="1" dirty="0" smtClean="0"/>
              <a:t>Dash </a:t>
            </a:r>
            <a:r>
              <a:rPr lang="en-US" dirty="0" smtClean="0"/>
              <a:t>(fourth option from the top).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drag the yellow diamond adjustment handle on the right side of the arc to the bottom of the arc to create a half circle.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Drag the arc until the yellow diamond adjustment handles are on the left edge of the slide.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With the arc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 marL="228574" indent="-228574" defTabSz="914296">
              <a:defRPr/>
            </a:pPr>
            <a:endParaRPr lang="en-US" dirty="0" smtClean="0"/>
          </a:p>
          <a:p>
            <a:pPr marL="228574" indent="-228574" defTabSz="914296">
              <a:defRPr/>
            </a:pPr>
            <a:endParaRPr lang="en-US" dirty="0" smtClean="0"/>
          </a:p>
          <a:p>
            <a:pPr marL="228574" indent="-228574" defTabSz="914296">
              <a:defRPr/>
            </a:pPr>
            <a:r>
              <a:rPr lang="en-US" dirty="0" smtClean="0"/>
              <a:t>To reproduce the half circle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arc.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 </a:t>
            </a:r>
            <a:r>
              <a:rPr lang="en-US" dirty="0" smtClean="0"/>
              <a:t>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duplicate arc.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3.33”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3.33”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With the second arc still selected,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5% </a:t>
            </a:r>
            <a:r>
              <a:rPr lang="en-US" dirty="0" smtClean="0"/>
              <a:t>(second row, first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 </a:t>
            </a:r>
            <a:r>
              <a:rPr lang="en-US" dirty="0" smtClean="0"/>
              <a:t>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Shadow</a:t>
            </a:r>
            <a:r>
              <a:rPr lang="en-US" dirty="0" smtClean="0"/>
              <a:t>, and then click </a:t>
            </a:r>
            <a:r>
              <a:rPr lang="en-US" b="1" dirty="0" smtClean="0"/>
              <a:t>Shadow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pane. In the </a:t>
            </a:r>
            <a:r>
              <a:rPr lang="en-US" b="1" dirty="0" smtClean="0"/>
              <a:t>Shadow</a:t>
            </a:r>
            <a:r>
              <a:rPr lang="en-US" dirty="0" smtClean="0"/>
              <a:t> pane,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under </a:t>
            </a:r>
            <a:r>
              <a:rPr lang="en-US" b="1" dirty="0" smtClean="0"/>
              <a:t>Inner</a:t>
            </a:r>
            <a:r>
              <a:rPr lang="en-US" dirty="0" smtClean="0"/>
              <a:t> click </a:t>
            </a:r>
            <a:r>
              <a:rPr lang="en-US" b="1" dirty="0" smtClean="0"/>
              <a:t>Inside Right </a:t>
            </a:r>
            <a:r>
              <a:rPr lang="en-US" dirty="0" smtClean="0"/>
              <a:t>(second row, third option from the left), and then do the following:</a:t>
            </a:r>
          </a:p>
          <a:p>
            <a:pPr marL="685722" lvl="1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86%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Blur</a:t>
            </a:r>
            <a:r>
              <a:rPr lang="en-US" dirty="0" smtClean="0"/>
              <a:t> box, enter </a:t>
            </a:r>
            <a:r>
              <a:rPr lang="en-US" b="1" dirty="0" smtClean="0"/>
              <a:t>24 pt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315</a:t>
            </a:r>
            <a:r>
              <a:rPr lang="en-US" b="1" dirty="0" smtClean="0">
                <a:ea typeface="Verdana"/>
                <a:cs typeface="Verdana"/>
              </a:rPr>
              <a:t>°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Distance</a:t>
            </a:r>
            <a:r>
              <a:rPr lang="en-US" dirty="0" smtClean="0"/>
              <a:t> box, enter </a:t>
            </a:r>
            <a:r>
              <a:rPr lang="en-US" b="1" dirty="0" smtClean="0"/>
              <a:t>4 pt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drag the second arc until the yellow diamond adjustment handles are on the left edge of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then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to Slide</a:t>
            </a:r>
            <a:r>
              <a:rPr lang="en-US" i="1" dirty="0" smtClean="0"/>
              <a:t>. </a:t>
            </a:r>
            <a:endParaRPr lang="en-US" dirty="0" smtClean="0"/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Send to Back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28574" indent="-228574" defTabSz="914296">
              <a:defRPr/>
            </a:pPr>
            <a:r>
              <a:rPr lang="en-US" dirty="0" smtClean="0"/>
              <a:t>To reproduce the button shapes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</a:t>
            </a:r>
            <a:r>
              <a:rPr lang="en-US" dirty="0" smtClean="0"/>
              <a:t> click </a:t>
            </a:r>
            <a:r>
              <a:rPr lang="en-US" b="1" dirty="0" smtClean="0"/>
              <a:t>Oval </a:t>
            </a:r>
            <a:r>
              <a:rPr lang="en-US" dirty="0" smtClean="0"/>
              <a:t>(first row, second option from the left). On the slide, drag to draw an oval.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oval.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0.34”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0.34”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 </a:t>
            </a:r>
            <a:r>
              <a:rPr lang="en-US" dirty="0" smtClean="0"/>
              <a:t>group, click </a:t>
            </a:r>
            <a:r>
              <a:rPr lang="en-US" b="1" dirty="0" smtClean="0"/>
              <a:t>More</a:t>
            </a:r>
            <a:r>
              <a:rPr lang="en-US" dirty="0" smtClean="0"/>
              <a:t>, and then click </a:t>
            </a:r>
            <a:r>
              <a:rPr lang="en-US" b="1" dirty="0" smtClean="0"/>
              <a:t>Light 1 Outline, Colored Fill – Dark 1</a:t>
            </a:r>
            <a:r>
              <a:rPr lang="en-US" dirty="0" smtClean="0"/>
              <a:t> (third row, first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Shape Styles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pane. In the </a:t>
            </a:r>
            <a:r>
              <a:rPr lang="en-US" b="1" dirty="0" smtClean="0"/>
              <a:t>Fill</a:t>
            </a:r>
            <a:r>
              <a:rPr lang="en-US" dirty="0" smtClean="0"/>
              <a:t> pane, select </a:t>
            </a:r>
            <a:r>
              <a:rPr lang="en-US" b="1" dirty="0" smtClean="0"/>
              <a:t>Solid Fill</a:t>
            </a:r>
            <a:r>
              <a:rPr lang="en-US" dirty="0" smtClean="0"/>
              <a:t>. 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Olive Green, Accent 3, Lighter 80</a:t>
            </a:r>
            <a:r>
              <a:rPr lang="en-US" b="1" dirty="0" smtClean="0">
                <a:ea typeface="Verdana"/>
                <a:cs typeface="Verdana"/>
              </a:rPr>
              <a:t>°</a:t>
            </a:r>
            <a:r>
              <a:rPr lang="en-US" b="1" dirty="0" smtClean="0"/>
              <a:t> </a:t>
            </a:r>
            <a:r>
              <a:rPr lang="en-US" dirty="0" smtClean="0"/>
              <a:t>(second row, seventh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</a:t>
            </a:r>
            <a:r>
              <a:rPr lang="en-US" dirty="0" smtClean="0"/>
              <a:t> in the left pane. In the </a:t>
            </a:r>
            <a:r>
              <a:rPr lang="en-US" b="1" dirty="0" smtClean="0"/>
              <a:t>Line Color</a:t>
            </a:r>
            <a:r>
              <a:rPr lang="en-US" dirty="0" smtClean="0"/>
              <a:t> pane, select </a:t>
            </a:r>
            <a:r>
              <a:rPr lang="en-US" b="1" dirty="0" smtClean="0"/>
              <a:t>No line</a:t>
            </a:r>
            <a:r>
              <a:rPr lang="en-US" dirty="0" smtClean="0"/>
              <a:t>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Shadow </a:t>
            </a:r>
            <a:r>
              <a:rPr lang="en-US" dirty="0" smtClean="0"/>
              <a:t>in the left pane. In the </a:t>
            </a:r>
            <a:r>
              <a:rPr lang="en-US" b="1" dirty="0" smtClean="0"/>
              <a:t>Shadow</a:t>
            </a:r>
            <a:r>
              <a:rPr lang="en-US" dirty="0" smtClean="0"/>
              <a:t> pane,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under </a:t>
            </a:r>
            <a:r>
              <a:rPr lang="en-US" b="1" dirty="0" smtClean="0"/>
              <a:t>Outer</a:t>
            </a:r>
            <a:r>
              <a:rPr lang="en-US" dirty="0" smtClean="0"/>
              <a:t> click </a:t>
            </a:r>
            <a:r>
              <a:rPr lang="en-US" b="1" dirty="0" smtClean="0"/>
              <a:t>Offset Bottom </a:t>
            </a:r>
            <a:r>
              <a:rPr lang="en-US" dirty="0" smtClean="0"/>
              <a:t>(first row, second option from the left), and then do the following:</a:t>
            </a:r>
          </a:p>
          <a:p>
            <a:pPr marL="685722" lvl="1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Blur </a:t>
            </a:r>
            <a:r>
              <a:rPr lang="en-US" dirty="0" smtClean="0"/>
              <a:t>box, enter </a:t>
            </a:r>
            <a:r>
              <a:rPr lang="en-US" b="1" dirty="0" smtClean="0"/>
              <a:t>8.5 pt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 </a:t>
            </a:r>
            <a:r>
              <a:rPr lang="en-US" dirty="0" smtClean="0"/>
              <a:t>box, enter </a:t>
            </a:r>
            <a:r>
              <a:rPr lang="en-US" b="1" dirty="0" smtClean="0"/>
              <a:t>90</a:t>
            </a:r>
            <a:r>
              <a:rPr lang="en-US" b="1" dirty="0" smtClean="0">
                <a:ea typeface="Verdana"/>
                <a:cs typeface="Verdana"/>
              </a:rPr>
              <a:t>°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Distance </a:t>
            </a:r>
            <a:r>
              <a:rPr lang="en-US" dirty="0" smtClean="0"/>
              <a:t>box, enter </a:t>
            </a:r>
            <a:r>
              <a:rPr lang="en-US" b="1" dirty="0" smtClean="0"/>
              <a:t>1 pt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3-D Format</a:t>
            </a:r>
            <a:r>
              <a:rPr lang="en-US" dirty="0" smtClean="0"/>
              <a:t> in the left pane, and then do the following in the </a:t>
            </a:r>
            <a:r>
              <a:rPr lang="en-US" b="1" dirty="0" smtClean="0"/>
              <a:t>3-D Format </a:t>
            </a:r>
            <a:r>
              <a:rPr lang="en-US" dirty="0" smtClean="0"/>
              <a:t>pane: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 click the button next to </a:t>
            </a:r>
            <a:r>
              <a:rPr lang="en-US" b="1" dirty="0" smtClean="0"/>
              <a:t>Top</a:t>
            </a:r>
            <a:r>
              <a:rPr lang="en-US" dirty="0" smtClean="0"/>
              <a:t>, and then under </a:t>
            </a:r>
            <a:r>
              <a:rPr lang="en-US" b="1" dirty="0" smtClean="0"/>
              <a:t>Bevel</a:t>
            </a:r>
            <a:r>
              <a:rPr lang="en-US" dirty="0" smtClean="0"/>
              <a:t> click </a:t>
            </a:r>
            <a:r>
              <a:rPr lang="en-US" b="1" dirty="0" smtClean="0"/>
              <a:t>Art Deco</a:t>
            </a:r>
            <a:r>
              <a:rPr lang="en-US" dirty="0" smtClean="0"/>
              <a:t> (third row, fourth option from the left). Next to </a:t>
            </a:r>
            <a:r>
              <a:rPr lang="en-US" b="1" dirty="0" smtClean="0"/>
              <a:t>Top</a:t>
            </a:r>
            <a:r>
              <a:rPr lang="en-US" dirty="0" smtClean="0"/>
              <a:t>, 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5 pt</a:t>
            </a:r>
            <a:r>
              <a:rPr lang="en-US" dirty="0" smtClean="0"/>
              <a:t>, and in the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5 pt</a:t>
            </a:r>
            <a:r>
              <a:rPr lang="en-US" dirty="0" smtClean="0"/>
              <a:t>.</a:t>
            </a:r>
          </a:p>
          <a:p>
            <a:pPr marL="685722" lvl="1" indent="-228574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Contour</a:t>
            </a:r>
            <a:r>
              <a:rPr lang="en-US" dirty="0" smtClean="0"/>
              <a:t>, 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 In the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3.5 pt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Surface</a:t>
            </a:r>
            <a:r>
              <a:rPr lang="en-US" dirty="0" smtClean="0"/>
              <a:t>, click the button next to </a:t>
            </a:r>
            <a:r>
              <a:rPr lang="en-US" b="1" dirty="0" smtClean="0"/>
              <a:t>Material</a:t>
            </a:r>
            <a:r>
              <a:rPr lang="en-US" dirty="0" smtClean="0"/>
              <a:t>, and then under </a:t>
            </a:r>
            <a:r>
              <a:rPr lang="en-US" b="1" dirty="0" smtClean="0"/>
              <a:t>Standard</a:t>
            </a:r>
            <a:r>
              <a:rPr lang="en-US" dirty="0" smtClean="0"/>
              <a:t> click </a:t>
            </a:r>
            <a:r>
              <a:rPr lang="en-US" b="1" dirty="0" smtClean="0"/>
              <a:t>Matte </a:t>
            </a:r>
            <a:r>
              <a:rPr lang="en-US" dirty="0" smtClean="0"/>
              <a:t>(first row, first option from the left). Click the button next to </a:t>
            </a:r>
            <a:r>
              <a:rPr lang="en-US" b="1" dirty="0" smtClean="0"/>
              <a:t>Lighting</a:t>
            </a:r>
            <a:r>
              <a:rPr lang="en-US" dirty="0" smtClean="0"/>
              <a:t>, and then under </a:t>
            </a:r>
            <a:r>
              <a:rPr lang="en-US" b="1" dirty="0" smtClean="0"/>
              <a:t>Neutral</a:t>
            </a:r>
            <a:r>
              <a:rPr lang="en-US" dirty="0" smtClean="0"/>
              <a:t> click </a:t>
            </a:r>
            <a:r>
              <a:rPr lang="en-US" b="1" dirty="0" smtClean="0"/>
              <a:t>Soft </a:t>
            </a:r>
            <a:r>
              <a:rPr lang="en-US" dirty="0" smtClean="0"/>
              <a:t>(first row, third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oval.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 </a:t>
            </a:r>
            <a:r>
              <a:rPr lang="en-US" dirty="0" smtClean="0"/>
              <a:t>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 In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box, on the </a:t>
            </a:r>
            <a:r>
              <a:rPr lang="en-US" b="1" dirty="0" smtClean="0"/>
              <a:t>Position</a:t>
            </a:r>
            <a:r>
              <a:rPr lang="en-US" dirty="0" smtClean="0"/>
              <a:t> tab,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Horizontal</a:t>
            </a:r>
            <a:r>
              <a:rPr lang="en-US" dirty="0" smtClean="0"/>
              <a:t> box, enter </a:t>
            </a:r>
            <a:r>
              <a:rPr lang="en-US" b="1" dirty="0" smtClean="0"/>
              <a:t>2.98”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Vertical</a:t>
            </a:r>
            <a:r>
              <a:rPr lang="en-US" dirty="0" smtClean="0"/>
              <a:t> box, enter </a:t>
            </a:r>
            <a:r>
              <a:rPr lang="en-US" b="1" dirty="0" smtClean="0"/>
              <a:t>1.5”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oval.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duplicate oval.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 </a:t>
            </a:r>
            <a:r>
              <a:rPr lang="en-US" dirty="0" smtClean="0"/>
              <a:t>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 In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box, on the </a:t>
            </a:r>
            <a:r>
              <a:rPr lang="en-US" b="1" dirty="0" smtClean="0"/>
              <a:t>Position</a:t>
            </a:r>
            <a:r>
              <a:rPr lang="en-US" dirty="0" smtClean="0"/>
              <a:t> tab, do the following: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Horizontal</a:t>
            </a:r>
            <a:r>
              <a:rPr lang="en-US" dirty="0" smtClean="0"/>
              <a:t> box, enter </a:t>
            </a:r>
            <a:r>
              <a:rPr lang="en-US" b="1" dirty="0" smtClean="0"/>
              <a:t>3.52”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Vertical</a:t>
            </a:r>
            <a:r>
              <a:rPr lang="en-US" dirty="0" smtClean="0"/>
              <a:t> box, enter </a:t>
            </a:r>
            <a:r>
              <a:rPr lang="en-US" b="1" dirty="0" smtClean="0"/>
              <a:t>2.98”</a:t>
            </a:r>
            <a:r>
              <a:rPr lang="en-US" dirty="0" smtClean="0"/>
              <a:t>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Repeat step 9 two more times, for a total of four ovals.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 </a:t>
            </a:r>
            <a:r>
              <a:rPr lang="en-US" dirty="0" smtClean="0"/>
              <a:t>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 In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box, on the </a:t>
            </a:r>
            <a:r>
              <a:rPr lang="en-US" b="1" dirty="0" smtClean="0"/>
              <a:t>Position</a:t>
            </a:r>
            <a:r>
              <a:rPr lang="en-US" dirty="0" smtClean="0"/>
              <a:t> tab, do the following to position the third and fourth ovals: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Select the third oval on the slide, and then enter </a:t>
            </a:r>
            <a:r>
              <a:rPr lang="en-US" b="1" dirty="0" smtClean="0"/>
              <a:t>3.52” </a:t>
            </a:r>
            <a:r>
              <a:rPr lang="en-US" dirty="0" smtClean="0"/>
              <a:t>in the </a:t>
            </a:r>
            <a:r>
              <a:rPr lang="en-US" b="1" dirty="0" smtClean="0"/>
              <a:t>Horizontal</a:t>
            </a:r>
            <a:r>
              <a:rPr lang="en-US" dirty="0" smtClean="0"/>
              <a:t> box and </a:t>
            </a:r>
            <a:r>
              <a:rPr lang="en-US" b="1" dirty="0" smtClean="0"/>
              <a:t>4.27” </a:t>
            </a:r>
            <a:r>
              <a:rPr lang="en-US" dirty="0" smtClean="0"/>
              <a:t>in the</a:t>
            </a:r>
            <a:r>
              <a:rPr lang="en-US" b="1" dirty="0" smtClean="0"/>
              <a:t> Vertical </a:t>
            </a:r>
            <a:r>
              <a:rPr lang="en-US" dirty="0" smtClean="0"/>
              <a:t>box.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Select the fourth oval on the slide, and then enter </a:t>
            </a:r>
            <a:r>
              <a:rPr lang="en-US" b="1" dirty="0" smtClean="0"/>
              <a:t>2.99” </a:t>
            </a:r>
            <a:r>
              <a:rPr lang="en-US" dirty="0" smtClean="0"/>
              <a:t>in the </a:t>
            </a:r>
            <a:r>
              <a:rPr lang="en-US" b="1" dirty="0" smtClean="0"/>
              <a:t>Horizontal</a:t>
            </a:r>
            <a:r>
              <a:rPr lang="en-US" dirty="0" smtClean="0"/>
              <a:t> box and </a:t>
            </a:r>
            <a:r>
              <a:rPr lang="en-US" b="1" dirty="0" smtClean="0"/>
              <a:t>5.66” </a:t>
            </a:r>
            <a:r>
              <a:rPr lang="en-US" dirty="0" smtClean="0"/>
              <a:t>in the</a:t>
            </a:r>
            <a:r>
              <a:rPr lang="en-US" b="1" dirty="0" smtClean="0"/>
              <a:t> Vertical </a:t>
            </a:r>
            <a:r>
              <a:rPr lang="en-US" dirty="0" smtClean="0"/>
              <a:t>box.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endParaRPr lang="en-US" dirty="0" smtClean="0"/>
          </a:p>
          <a:p>
            <a:pPr marL="228574" indent="-228574" defTabSz="914296">
              <a:buFont typeface="+mj-lt"/>
              <a:buAutoNum type="arabicPeriod"/>
              <a:defRPr/>
            </a:pPr>
            <a:endParaRPr lang="en-US" dirty="0" smtClean="0"/>
          </a:p>
          <a:p>
            <a:pPr marL="228574" indent="-228574" defTabSz="914296">
              <a:defRPr/>
            </a:pPr>
            <a:r>
              <a:rPr lang="en-US" dirty="0" smtClean="0"/>
              <a:t>To reproduce the text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the text box.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 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</a:t>
            </a:r>
            <a:r>
              <a:rPr lang="en-US" dirty="0" smtClean="0"/>
              <a:t>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Size </a:t>
            </a:r>
            <a:r>
              <a:rPr lang="en-US" dirty="0" smtClean="0"/>
              <a:t>list, select </a:t>
            </a:r>
            <a:r>
              <a:rPr lang="en-US" b="1" dirty="0" smtClean="0"/>
              <a:t>22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en-US" dirty="0" smtClean="0"/>
          </a:p>
          <a:p>
            <a:pPr marL="685722" lvl="1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 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50% </a:t>
            </a:r>
            <a:r>
              <a:rPr lang="en-US" dirty="0" smtClean="0"/>
              <a:t>(sixth row, first option from the left).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 </a:t>
            </a:r>
            <a:r>
              <a:rPr lang="en-US" dirty="0" smtClean="0"/>
              <a:t>to align the text left in the text box.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drag the text box to the right of the first oval.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 </a:t>
            </a:r>
            <a:r>
              <a:rPr lang="en-US" dirty="0" smtClean="0"/>
              <a:t>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in the text box and edit the text.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Drag the second text box to the right of the second oval.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Repeat steps 5-7 to create the third and fourth text boxes, dragging them to the right of the third and fourth ovals.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To reproduce the animation effects on this slide, do the following: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 Animation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574" indent="-228574">
              <a:buFont typeface="+mj-lt"/>
              <a:buAutoNum type="arabicPeriod"/>
            </a:pPr>
            <a:r>
              <a:rPr lang="en-US" dirty="0" smtClean="0"/>
              <a:t>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pane, select the rectangle group.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Emphasis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Emphasis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Spin</a:t>
            </a:r>
            <a:r>
              <a:rPr lang="en-US" dirty="0" smtClean="0"/>
              <a:t>. 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Select the animation effect (spin effect for the rectangle group). Under </a:t>
            </a:r>
            <a:r>
              <a:rPr lang="en-US" b="1" dirty="0" smtClean="0"/>
              <a:t>Modify: Spin</a:t>
            </a:r>
            <a:r>
              <a:rPr lang="en-US" dirty="0" smtClean="0"/>
              <a:t>, do the following: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Amount </a:t>
            </a:r>
            <a:r>
              <a:rPr lang="en-US" dirty="0" smtClean="0"/>
              <a:t>list, in the </a:t>
            </a:r>
            <a:r>
              <a:rPr lang="en-US" b="1" dirty="0" smtClean="0"/>
              <a:t>Custom</a:t>
            </a:r>
            <a:r>
              <a:rPr lang="en-US" dirty="0" smtClean="0"/>
              <a:t> box, enter </a:t>
            </a:r>
            <a:r>
              <a:rPr lang="en-US" b="1" dirty="0" smtClean="0"/>
              <a:t>123</a:t>
            </a:r>
            <a:r>
              <a:rPr lang="en-US" b="1" dirty="0" smtClean="0">
                <a:ea typeface="Verdana"/>
                <a:cs typeface="Verdana"/>
              </a:rPr>
              <a:t>°</a:t>
            </a:r>
            <a:r>
              <a:rPr lang="en-US" dirty="0" smtClean="0">
                <a:ea typeface="Verdana"/>
                <a:cs typeface="Verdana"/>
              </a:rPr>
              <a:t>,</a:t>
            </a:r>
            <a:r>
              <a:rPr lang="en-US" b="1" dirty="0" smtClean="0">
                <a:ea typeface="Verdana"/>
                <a:cs typeface="Verdana"/>
              </a:rPr>
              <a:t> </a:t>
            </a:r>
            <a:r>
              <a:rPr lang="en-US" dirty="0" smtClean="0"/>
              <a:t>and then press ENTER. Also in the </a:t>
            </a:r>
            <a:r>
              <a:rPr lang="en-US" b="1" dirty="0" smtClean="0"/>
              <a:t>Amount</a:t>
            </a:r>
            <a:r>
              <a:rPr lang="en-US" dirty="0" smtClean="0"/>
              <a:t> list, click </a:t>
            </a:r>
            <a:r>
              <a:rPr lang="en-US" b="1" dirty="0" smtClean="0"/>
              <a:t>Counterclockwise</a:t>
            </a:r>
            <a:r>
              <a:rPr lang="en-US" dirty="0" smtClean="0"/>
              <a:t>.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Fast</a:t>
            </a:r>
            <a:r>
              <a:rPr lang="en-US" dirty="0" smtClean="0"/>
              <a:t>. </a:t>
            </a:r>
          </a:p>
          <a:p>
            <a:pPr marL="228574" indent="-228574">
              <a:buFont typeface="+mj-lt"/>
              <a:buAutoNum type="arabicPeriod"/>
            </a:pPr>
            <a:r>
              <a:rPr lang="en-US" dirty="0" smtClean="0"/>
              <a:t>On the slide, select the first oval.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Emphasis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Emphasis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Change Fill Color</a:t>
            </a:r>
            <a:r>
              <a:rPr lang="en-US" dirty="0" smtClean="0"/>
              <a:t>. 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Select the second animation effect (change fill color effect for the first oval). Under </a:t>
            </a:r>
            <a:r>
              <a:rPr lang="en-US" b="1" dirty="0" smtClean="0"/>
              <a:t>Modify: Change Fill Color</a:t>
            </a:r>
            <a:r>
              <a:rPr lang="en-US" dirty="0" smtClean="0"/>
              <a:t>, do the following: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 Previous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Fill Color </a:t>
            </a:r>
            <a:r>
              <a:rPr lang="en-US" dirty="0" smtClean="0"/>
              <a:t>list, click </a:t>
            </a:r>
            <a:r>
              <a:rPr lang="en-US" b="1" dirty="0" smtClean="0"/>
              <a:t>More Colors</a:t>
            </a:r>
            <a:r>
              <a:rPr lang="en-US" dirty="0" smtClean="0"/>
              <a:t>.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130</a:t>
            </a:r>
            <a:r>
              <a:rPr lang="en-US" dirty="0" smtClean="0"/>
              <a:t>, Green: </a:t>
            </a:r>
            <a:r>
              <a:rPr lang="en-US" b="1" dirty="0" smtClean="0"/>
              <a:t>153</a:t>
            </a:r>
            <a:r>
              <a:rPr lang="en-US" dirty="0" smtClean="0"/>
              <a:t>, Blue: </a:t>
            </a:r>
            <a:r>
              <a:rPr lang="en-US" b="1" dirty="0" smtClean="0"/>
              <a:t>117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Very Fast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 Effect</a:t>
            </a:r>
            <a:r>
              <a:rPr lang="en-US" dirty="0" smtClean="0"/>
              <a:t>, point to</a:t>
            </a:r>
            <a:r>
              <a:rPr lang="en-US" b="1" dirty="0" smtClean="0"/>
              <a:t> Entrance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first text box). Under </a:t>
            </a:r>
            <a:r>
              <a:rPr lang="en-US" b="1" dirty="0" smtClean="0"/>
              <a:t>Modify: Fade</a:t>
            </a:r>
            <a:r>
              <a:rPr lang="en-US" dirty="0" smtClean="0"/>
              <a:t>, do the following: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 </a:t>
            </a:r>
            <a:r>
              <a:rPr lang="en-US" dirty="0" smtClean="0"/>
              <a:t>list, select </a:t>
            </a:r>
            <a:r>
              <a:rPr lang="en-US" b="1" dirty="0" smtClean="0"/>
              <a:t>Very Fast</a:t>
            </a:r>
            <a:r>
              <a:rPr lang="en-US" dirty="0" smtClean="0"/>
              <a:t>. 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 and Visibility </a:t>
            </a:r>
            <a:r>
              <a:rPr lang="en-US" dirty="0" smtClean="0"/>
              <a:t>pane, select the rectangle group.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Emphasis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Emphasis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Spin</a:t>
            </a:r>
            <a:r>
              <a:rPr lang="en-US" dirty="0" smtClean="0"/>
              <a:t>. 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Select the fourth animation effect (spin effect for the rectangle group). Under </a:t>
            </a:r>
            <a:r>
              <a:rPr lang="en-US" b="1" dirty="0" smtClean="0"/>
              <a:t>Modify: Spin</a:t>
            </a:r>
            <a:r>
              <a:rPr lang="en-US" dirty="0" smtClean="0"/>
              <a:t>, do the following: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On Click</a:t>
            </a:r>
            <a:r>
              <a:rPr lang="en-US" dirty="0" smtClean="0"/>
              <a:t>. 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Amount </a:t>
            </a:r>
            <a:r>
              <a:rPr lang="en-US" dirty="0" smtClean="0"/>
              <a:t>list, in the </a:t>
            </a:r>
            <a:r>
              <a:rPr lang="en-US" b="1" dirty="0" smtClean="0"/>
              <a:t>Custom</a:t>
            </a:r>
            <a:r>
              <a:rPr lang="en-US" dirty="0" smtClean="0"/>
              <a:t> box, enter </a:t>
            </a:r>
            <a:r>
              <a:rPr lang="en-US" b="1" dirty="0" smtClean="0"/>
              <a:t>22</a:t>
            </a:r>
            <a:r>
              <a:rPr lang="en-US" b="1" dirty="0" smtClean="0">
                <a:ea typeface="Verdana"/>
                <a:cs typeface="Verdana"/>
              </a:rPr>
              <a:t>°</a:t>
            </a:r>
            <a:r>
              <a:rPr lang="en-US" dirty="0" smtClean="0"/>
              <a:t>, and then press ENTER.  Also in the </a:t>
            </a:r>
            <a:r>
              <a:rPr lang="en-US" b="1" dirty="0" smtClean="0"/>
              <a:t>Amount</a:t>
            </a:r>
            <a:r>
              <a:rPr lang="en-US" dirty="0" smtClean="0"/>
              <a:t> list, click </a:t>
            </a:r>
            <a:r>
              <a:rPr lang="en-US" b="1" dirty="0" smtClean="0"/>
              <a:t>Clockwise</a:t>
            </a:r>
            <a:r>
              <a:rPr lang="en-US" dirty="0" smtClean="0"/>
              <a:t>. 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Very Fast</a:t>
            </a:r>
            <a:r>
              <a:rPr lang="en-US" dirty="0" smtClean="0"/>
              <a:t>.</a:t>
            </a:r>
          </a:p>
          <a:p>
            <a:pPr marL="228574" indent="-228574">
              <a:buFont typeface="+mj-lt"/>
              <a:buAutoNum type="arabicPeriod"/>
            </a:pPr>
            <a:r>
              <a:rPr lang="en-US" dirty="0" smtClean="0"/>
              <a:t>On the slide, select the second oval.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Emphasis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Emphasis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Change Fill Color</a:t>
            </a:r>
            <a:r>
              <a:rPr lang="en-US" dirty="0" smtClean="0"/>
              <a:t>. 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Select the fifth animation effect (change fill color effect for the second oval). Under </a:t>
            </a:r>
            <a:r>
              <a:rPr lang="en-US" b="1" dirty="0" smtClean="0"/>
              <a:t>Modify: Change Fill Color</a:t>
            </a:r>
            <a:r>
              <a:rPr lang="en-US" dirty="0" smtClean="0"/>
              <a:t>, do the following: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 Previous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Fill Color </a:t>
            </a:r>
            <a:r>
              <a:rPr lang="en-US" dirty="0" smtClean="0"/>
              <a:t>list, click </a:t>
            </a:r>
            <a:r>
              <a:rPr lang="en-US" b="1" dirty="0" smtClean="0"/>
              <a:t>More Colors</a:t>
            </a:r>
            <a:r>
              <a:rPr lang="en-US" dirty="0" smtClean="0"/>
              <a:t>.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130</a:t>
            </a:r>
            <a:r>
              <a:rPr lang="en-US" dirty="0" smtClean="0"/>
              <a:t>, Green: </a:t>
            </a:r>
            <a:r>
              <a:rPr lang="en-US" b="1" dirty="0" smtClean="0"/>
              <a:t>153</a:t>
            </a:r>
            <a:r>
              <a:rPr lang="en-US" dirty="0" smtClean="0"/>
              <a:t>, Blue: </a:t>
            </a:r>
            <a:r>
              <a:rPr lang="en-US" b="1" dirty="0" smtClean="0"/>
              <a:t>117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Very Fast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 Effect</a:t>
            </a:r>
            <a:r>
              <a:rPr lang="en-US" dirty="0" smtClean="0"/>
              <a:t>, point to</a:t>
            </a:r>
            <a:r>
              <a:rPr lang="en-US" b="1" dirty="0" smtClean="0"/>
              <a:t> Entrance </a:t>
            </a:r>
            <a:r>
              <a:rPr lang="en-US" dirty="0" smtClean="0"/>
              <a:t>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sixth animation effect (fade effect for the second text box). Under </a:t>
            </a:r>
            <a:r>
              <a:rPr lang="en-US" b="1" dirty="0" smtClean="0"/>
              <a:t>Modify: Fade</a:t>
            </a:r>
            <a:r>
              <a:rPr lang="en-US" dirty="0" smtClean="0"/>
              <a:t>, do the following: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 </a:t>
            </a:r>
            <a:r>
              <a:rPr lang="en-US" dirty="0" smtClean="0"/>
              <a:t>list, select </a:t>
            </a:r>
            <a:r>
              <a:rPr lang="en-US" b="1" dirty="0" smtClean="0"/>
              <a:t>Very Fast</a:t>
            </a:r>
            <a:r>
              <a:rPr lang="en-US" dirty="0" smtClean="0"/>
              <a:t>. </a:t>
            </a:r>
          </a:p>
          <a:p>
            <a:pPr marL="228574" indent="-228574">
              <a:buFont typeface="+mj-lt"/>
              <a:buAutoNum type="arabicPeriod"/>
            </a:pPr>
            <a:r>
              <a:rPr lang="en-US" dirty="0" smtClean="0"/>
              <a:t>On the slide, select the third oval.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Emphasis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Emphasis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Change Fill Color</a:t>
            </a:r>
            <a:r>
              <a:rPr lang="en-US" dirty="0" smtClean="0"/>
              <a:t>. 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Select the seventh animation effect (change fill color effect for the third oval). Under </a:t>
            </a:r>
            <a:r>
              <a:rPr lang="en-US" b="1" dirty="0" smtClean="0"/>
              <a:t>Modify: Change Fill Color</a:t>
            </a:r>
            <a:r>
              <a:rPr lang="en-US" dirty="0" smtClean="0"/>
              <a:t>, do the following: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 Previous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Fill Color </a:t>
            </a:r>
            <a:r>
              <a:rPr lang="en-US" dirty="0" smtClean="0"/>
              <a:t>list, click </a:t>
            </a:r>
            <a:r>
              <a:rPr lang="en-US" b="1" dirty="0" smtClean="0"/>
              <a:t>More Colors</a:t>
            </a:r>
            <a:r>
              <a:rPr lang="en-US" dirty="0" smtClean="0"/>
              <a:t>.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130</a:t>
            </a:r>
            <a:r>
              <a:rPr lang="en-US" dirty="0" smtClean="0"/>
              <a:t>, Green: </a:t>
            </a:r>
            <a:r>
              <a:rPr lang="en-US" b="1" dirty="0" smtClean="0"/>
              <a:t>153</a:t>
            </a:r>
            <a:r>
              <a:rPr lang="en-US" dirty="0" smtClean="0"/>
              <a:t>, Blue: </a:t>
            </a:r>
            <a:r>
              <a:rPr lang="en-US" b="1" dirty="0" smtClean="0"/>
              <a:t>117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Very Fast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third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 Effect</a:t>
            </a:r>
            <a:r>
              <a:rPr lang="en-US" dirty="0" smtClean="0"/>
              <a:t>, point to</a:t>
            </a:r>
            <a:r>
              <a:rPr lang="en-US" b="1" dirty="0" smtClean="0"/>
              <a:t> Entrance </a:t>
            </a:r>
            <a:r>
              <a:rPr lang="en-US" dirty="0" smtClean="0"/>
              <a:t>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eighth animation effect (fade effect for the third text box). Under </a:t>
            </a:r>
            <a:r>
              <a:rPr lang="en-US" b="1" dirty="0" smtClean="0"/>
              <a:t>Modify: Fade</a:t>
            </a:r>
            <a:r>
              <a:rPr lang="en-US" dirty="0" smtClean="0"/>
              <a:t>, do the following: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 </a:t>
            </a:r>
            <a:r>
              <a:rPr lang="en-US" dirty="0" smtClean="0"/>
              <a:t>list, select </a:t>
            </a:r>
            <a:r>
              <a:rPr lang="en-US" b="1" dirty="0" smtClean="0"/>
              <a:t>Very Fast</a:t>
            </a:r>
            <a:r>
              <a:rPr lang="en-US" dirty="0" smtClean="0"/>
              <a:t>. </a:t>
            </a:r>
          </a:p>
          <a:p>
            <a:pPr marL="228574" indent="-228574">
              <a:buFont typeface="+mj-lt"/>
              <a:buAutoNum type="arabicPeriod"/>
            </a:pPr>
            <a:r>
              <a:rPr lang="en-US" dirty="0" smtClean="0"/>
              <a:t>On the slide, select the fourth oval.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Emphasis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Emphasis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Change Fill Color</a:t>
            </a:r>
            <a:r>
              <a:rPr lang="en-US" dirty="0" smtClean="0"/>
              <a:t>. </a:t>
            </a:r>
          </a:p>
          <a:p>
            <a:pPr marL="685722" lvl="1" indent="-228574">
              <a:buFont typeface="+mj-lt"/>
              <a:buAutoNum type="arabicPeriod"/>
            </a:pPr>
            <a:r>
              <a:rPr lang="en-US" dirty="0" smtClean="0"/>
              <a:t>Select the ninth animation effect (change fill color effect for the fourth oval). Under </a:t>
            </a:r>
            <a:r>
              <a:rPr lang="en-US" b="1" dirty="0" smtClean="0"/>
              <a:t>Modify: Change Fill Color</a:t>
            </a:r>
            <a:r>
              <a:rPr lang="en-US" dirty="0" smtClean="0"/>
              <a:t>, do the following: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 Previous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Fill Color </a:t>
            </a:r>
            <a:r>
              <a:rPr lang="en-US" dirty="0" smtClean="0"/>
              <a:t>list, click </a:t>
            </a:r>
            <a:r>
              <a:rPr lang="en-US" b="1" dirty="0" smtClean="0"/>
              <a:t>More Colors</a:t>
            </a:r>
            <a:r>
              <a:rPr lang="en-US" dirty="0" smtClean="0"/>
              <a:t>.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130</a:t>
            </a:r>
            <a:r>
              <a:rPr lang="en-US" dirty="0" smtClean="0"/>
              <a:t>, Green: </a:t>
            </a:r>
            <a:r>
              <a:rPr lang="en-US" b="1" dirty="0" smtClean="0"/>
              <a:t>153</a:t>
            </a:r>
            <a:r>
              <a:rPr lang="en-US" dirty="0" smtClean="0"/>
              <a:t>, Blue: </a:t>
            </a:r>
            <a:r>
              <a:rPr lang="en-US" b="1" dirty="0" smtClean="0"/>
              <a:t>117</a:t>
            </a:r>
            <a:r>
              <a:rPr lang="en-US" dirty="0" smtClean="0"/>
              <a:t>. </a:t>
            </a:r>
          </a:p>
          <a:p>
            <a:pPr marL="1142870" lvl="2" indent="-228574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Very Fast</a:t>
            </a:r>
            <a:r>
              <a:rPr lang="en-US" dirty="0" smtClean="0"/>
              <a:t>.</a:t>
            </a:r>
          </a:p>
          <a:p>
            <a:pPr marL="228574" indent="-228574" defTabSz="914296">
              <a:buFont typeface="+mj-lt"/>
              <a:buAutoNum type="arabicPeriod"/>
              <a:defRPr/>
            </a:pPr>
            <a:r>
              <a:rPr lang="en-US" dirty="0" smtClean="0"/>
              <a:t>On the slide, select the fourth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 Effect</a:t>
            </a:r>
            <a:r>
              <a:rPr lang="en-US" dirty="0" smtClean="0"/>
              <a:t>, point to</a:t>
            </a:r>
            <a:r>
              <a:rPr lang="en-US" b="1" dirty="0" smtClean="0"/>
              <a:t> Entrance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click </a:t>
            </a:r>
            <a:r>
              <a:rPr lang="en-US" b="1" dirty="0" smtClean="0"/>
              <a:t>More Effects</a:t>
            </a:r>
            <a:r>
              <a:rPr lang="en-US" dirty="0" smtClean="0"/>
              <a:t>. In the </a:t>
            </a:r>
            <a:r>
              <a:rPr lang="en-US" b="1" dirty="0" smtClean="0"/>
              <a:t>Add 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722" lvl="1" indent="-228574" defTabSz="914296">
              <a:buFont typeface="+mj-lt"/>
              <a:buAutoNum type="arabicPeriod"/>
              <a:defRPr/>
            </a:pPr>
            <a:r>
              <a:rPr lang="en-US" dirty="0" smtClean="0"/>
              <a:t>Select the 10</a:t>
            </a:r>
            <a:r>
              <a:rPr lang="en-US" baseline="30000" dirty="0" smtClean="0"/>
              <a:t>th</a:t>
            </a:r>
            <a:r>
              <a:rPr lang="en-US" dirty="0" smtClean="0"/>
              <a:t> animation effect (fade effect for the fourth text box). Under </a:t>
            </a:r>
            <a:r>
              <a:rPr lang="en-US" b="1" dirty="0" smtClean="0"/>
              <a:t>Modify: Fade</a:t>
            </a:r>
            <a:r>
              <a:rPr lang="en-US" dirty="0" smtClean="0"/>
              <a:t>, do the following: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142870" lvl="2" indent="-228574" defTabSz="914296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 </a:t>
            </a:r>
            <a:r>
              <a:rPr lang="en-US" dirty="0" smtClean="0"/>
              <a:t>list, select </a:t>
            </a:r>
            <a:r>
              <a:rPr lang="en-US" b="1" dirty="0" smtClean="0"/>
              <a:t>Very Fast</a:t>
            </a:r>
            <a:r>
              <a:rPr lang="en-US" dirty="0" smtClean="0"/>
              <a:t>. </a:t>
            </a:r>
          </a:p>
          <a:p>
            <a:pPr marL="228574" indent="-228574" defTabSz="914296">
              <a:defRPr/>
            </a:pPr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1113" y="460375"/>
            <a:ext cx="4191000" cy="2359025"/>
          </a:xfrm>
        </p:spPr>
      </p:sp>
    </p:spTree>
    <p:extLst>
      <p:ext uri="{BB962C8B-B14F-4D97-AF65-F5344CB8AC3E}">
        <p14:creationId xmlns:p14="http://schemas.microsoft.com/office/powerpoint/2010/main" val="338053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5D66-B32D-4419-BA94-C1C272DE5E39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4F9-BA82-476F-A684-B17991055137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6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8225-22AB-472F-9A07-47812E98CD1D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3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473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4733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96B2407-E3DE-42EE-BB9A-9ADA55DC36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8700" y="6554788"/>
            <a:ext cx="5757333" cy="12913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6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cxnSp>
        <p:nvCxnSpPr>
          <p:cNvPr id="5" name="Gerade Verbindung 27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8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29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9" name="Textfeld 31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100" dirty="0" smtClean="0">
                <a:solidFill>
                  <a:srgbClr val="595959"/>
                </a:solidFill>
                <a:latin typeface="Calibri" pitchFamily="34" charset="0"/>
              </a:rPr>
              <a:t>© </a:t>
            </a:r>
            <a:r>
              <a:rPr lang="de-DE" sz="1100" dirty="0" err="1" smtClean="0">
                <a:solidFill>
                  <a:srgbClr val="595959"/>
                </a:solidFill>
                <a:latin typeface="Calibri" pitchFamily="34" charset="0"/>
              </a:rPr>
              <a:t>MoALF</a:t>
            </a:r>
            <a:endParaRPr lang="de-DE" sz="11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Rechteck 32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/>
          </a:p>
        </p:txBody>
      </p:sp>
      <p:cxnSp>
        <p:nvCxnSpPr>
          <p:cNvPr id="11" name="Gerade Verbindung 34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240309" y="8620"/>
            <a:ext cx="9984000" cy="52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83117" y="800708"/>
            <a:ext cx="11665544" cy="5472000"/>
          </a:xfrm>
        </p:spPr>
        <p:txBody>
          <a:bodyPr/>
          <a:lstStyle>
            <a:lvl1pPr marL="0" indent="0">
              <a:spcBef>
                <a:spcPts val="576"/>
              </a:spcBef>
              <a:buFont typeface="Arial" pitchFamily="34" charset="0"/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 marL="540000" indent="-270000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F8E7EE1-DDA4-4F4A-9441-F4ECD2AA82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3" name="Picture 2" descr="U:\02_Projekte\01_Laufend\1121 WB Readiness support for climate smart agriculture in Kenya\10-Bilder\logo_weiss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6497762"/>
            <a:ext cx="1105581" cy="3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3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 Standar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97442"/>
            <a:ext cx="453116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68609"/>
            <a:ext cx="841129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5" y="1276945"/>
            <a:ext cx="10858732" cy="4911329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 marL="126558" indent="-126558" defTabSz="126128">
              <a:spcBef>
                <a:spcPts val="600"/>
              </a:spcBef>
              <a:defRPr/>
            </a:lvl2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557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4 Chapter Heading - exemplar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88755" cy="6858001"/>
          </a:xfrm>
          <a:prstGeom prst="rect">
            <a:avLst/>
          </a:prstGeom>
        </p:spPr>
      </p:pic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4"/>
          <p:cNvSpPr/>
          <p:nvPr userDrawn="1"/>
        </p:nvSpPr>
        <p:spPr>
          <a:xfrm>
            <a:off x="-7144" y="772814"/>
            <a:ext cx="2895899" cy="913724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>
              <a:lnSpc>
                <a:spcPct val="100000"/>
              </a:lnSpc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175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5 Standard -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97442"/>
            <a:ext cx="453116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70985" y="1276946"/>
            <a:ext cx="10858732" cy="4911327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2286" y="253791"/>
            <a:ext cx="8539780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Text/</a:t>
            </a:r>
            <a:r>
              <a:rPr lang="de-DE" dirty="0" err="1" smtClean="0"/>
              <a:t>Object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122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 Standar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10858732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0" i="0" u="none" strike="noStrike" kern="1200" cap="none" spc="110" normalizeH="0" baseline="0" dirty="0">
                <a:ln>
                  <a:noFill/>
                </a:ln>
                <a:solidFill>
                  <a:srgbClr val="10593F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97442"/>
            <a:ext cx="453116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3" y="768609"/>
            <a:ext cx="10858732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5" y="1276945"/>
            <a:ext cx="10858732" cy="491132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 marL="265113" indent="-265113" defTabSz="126128">
              <a:spcBef>
                <a:spcPts val="0"/>
              </a:spcBef>
              <a:defRPr/>
            </a:lvl2pPr>
            <a:lvl3pPr marL="449263" indent="-184150">
              <a:spcBef>
                <a:spcPts val="0"/>
              </a:spcBef>
              <a:tabLst>
                <a:tab pos="361950" algn="l"/>
              </a:tabLst>
              <a:defRPr/>
            </a:lvl3pPr>
            <a:lvl4pPr marL="627063" indent="-177800">
              <a:defRPr sz="1600"/>
            </a:lvl4pPr>
            <a:lvl5pPr marL="803275" indent="-176213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255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5"/>
          <p:cNvSpPr/>
          <p:nvPr/>
        </p:nvSpPr>
        <p:spPr>
          <a:xfrm>
            <a:off x="1" y="2852739"/>
            <a:ext cx="624417" cy="12969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5" name="Gerade Verbindung 16"/>
          <p:cNvCxnSpPr/>
          <p:nvPr/>
        </p:nvCxnSpPr>
        <p:spPr>
          <a:xfrm>
            <a:off x="0" y="285273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7"/>
          <p:cNvCxnSpPr/>
          <p:nvPr/>
        </p:nvCxnSpPr>
        <p:spPr>
          <a:xfrm>
            <a:off x="0" y="41497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2751064"/>
            <a:ext cx="114720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667" y="4545013"/>
            <a:ext cx="11112000" cy="1033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193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6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5" name="Gerade Verbindung 27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8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29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31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dirty="0" smtClean="0">
                <a:solidFill>
                  <a:srgbClr val="595959"/>
                </a:solidFill>
                <a:latin typeface="Calibri" pitchFamily="34" charset="0"/>
              </a:rPr>
              <a:t>© </a:t>
            </a:r>
            <a:r>
              <a:rPr lang="de-DE" sz="1100" dirty="0" err="1" smtClean="0">
                <a:solidFill>
                  <a:srgbClr val="595959"/>
                </a:solidFill>
                <a:latin typeface="Calibri" pitchFamily="34" charset="0"/>
              </a:rPr>
              <a:t>MoALF</a:t>
            </a:r>
            <a:endParaRPr lang="de-DE" sz="11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Rechteck 32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800" dirty="0">
              <a:solidFill>
                <a:prstClr val="white"/>
              </a:solidFill>
            </a:endParaRPr>
          </a:p>
        </p:txBody>
      </p:sp>
      <p:cxnSp>
        <p:nvCxnSpPr>
          <p:cNvPr id="11" name="Gerade Verbindung 34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240309" y="8620"/>
            <a:ext cx="9984000" cy="52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83117" y="800708"/>
            <a:ext cx="11665544" cy="5472000"/>
          </a:xfrm>
        </p:spPr>
        <p:txBody>
          <a:bodyPr/>
          <a:lstStyle>
            <a:lvl1pPr marL="0" indent="0">
              <a:spcBef>
                <a:spcPts val="576"/>
              </a:spcBef>
              <a:buFont typeface="Arial" pitchFamily="34" charset="0"/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 marL="540000" indent="-270000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F8E7EE1-DDA4-4F4A-9441-F4ECD2AA8207}" type="slidenum">
              <a:rPr lang="de-DE">
                <a:solidFill>
                  <a:srgbClr val="FFFFFB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B"/>
              </a:solidFill>
            </a:endParaRPr>
          </a:p>
        </p:txBody>
      </p:sp>
      <p:pic>
        <p:nvPicPr>
          <p:cNvPr id="13" name="Picture 2" descr="U:\02_Projekte\01_Laufend\1121 WB Readiness support for climate smart agriculture in Kenya\10-Bilder\logo_weiss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6497762"/>
            <a:ext cx="1105581" cy="3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42FE-218E-4933-8C1D-D41FD7254331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1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/>
        </p:nvSpPr>
        <p:spPr>
          <a:xfrm flipH="1">
            <a:off x="11952818" y="6021388"/>
            <a:ext cx="239183" cy="8366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3" name="Gerade Verbindung 6"/>
          <p:cNvCxnSpPr/>
          <p:nvPr/>
        </p:nvCxnSpPr>
        <p:spPr>
          <a:xfrm>
            <a:off x="0" y="126841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7"/>
          <p:cNvCxnSpPr/>
          <p:nvPr/>
        </p:nvCxnSpPr>
        <p:spPr>
          <a:xfrm>
            <a:off x="30247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8"/>
          <p:cNvSpPr/>
          <p:nvPr/>
        </p:nvSpPr>
        <p:spPr>
          <a:xfrm>
            <a:off x="0" y="1268413"/>
            <a:ext cx="3024717" cy="47529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8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6" name="Gerade Verbindung 9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0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1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9" name="Grafik 12" descr="logo_unique_2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9217" y="6492876"/>
            <a:ext cx="863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smtClean="0">
                <a:solidFill>
                  <a:srgbClr val="595959"/>
                </a:solidFill>
                <a:latin typeface="Calibri" pitchFamily="34" charset="0"/>
              </a:rPr>
              <a:t>© UNIQUE forestry and land use GmbH</a:t>
            </a:r>
          </a:p>
        </p:txBody>
      </p:sp>
      <p:sp>
        <p:nvSpPr>
          <p:cNvPr id="11" name="Rechteck 14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2" name="Gerade Verbindung 15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309" y="9428"/>
            <a:ext cx="9984000" cy="522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3117" y="800608"/>
            <a:ext cx="5712000" cy="5472000"/>
          </a:xfrm>
        </p:spPr>
        <p:txBody>
          <a:bodyPr/>
          <a:lstStyle>
            <a:lvl1pPr marL="0" indent="0">
              <a:spcBef>
                <a:spcPts val="576"/>
              </a:spcBef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348"/>
              </a:buClr>
              <a:buSzTx/>
              <a:buFont typeface="Wingdings" pitchFamily="2" charset="2"/>
              <a:buChar char="§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800706"/>
            <a:ext cx="5712000" cy="5472000"/>
          </a:xfrm>
        </p:spPr>
        <p:txBody>
          <a:bodyPr/>
          <a:lstStyle>
            <a:lvl1pPr marL="0" indent="0">
              <a:spcBef>
                <a:spcPts val="576"/>
              </a:spcBef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A564CFD-BC6C-45E3-9FF4-CE9151769DFB}" type="slidenum">
              <a:rPr lang="de-DE">
                <a:solidFill>
                  <a:srgbClr val="FFFFFB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3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itle with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946"/>
            <a:ext cx="12192000" cy="8103738"/>
          </a:xfrm>
          <a:prstGeom prst="rect">
            <a:avLst/>
          </a:prstGeom>
        </p:spPr>
      </p:pic>
      <p:sp>
        <p:nvSpPr>
          <p:cNvPr id="12" name="Shape 46"/>
          <p:cNvSpPr/>
          <p:nvPr userDrawn="1"/>
        </p:nvSpPr>
        <p:spPr>
          <a:xfrm>
            <a:off x="0" y="4207953"/>
            <a:ext cx="12192000" cy="160734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3509" y="4328666"/>
            <a:ext cx="8692972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3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3509" y="4943700"/>
            <a:ext cx="8692972" cy="597407"/>
          </a:xfrm>
        </p:spPr>
        <p:txBody>
          <a:bodyPr anchor="t">
            <a:noAutofit/>
          </a:bodyPr>
          <a:lstStyle>
            <a:lvl1pPr marL="0" indent="0">
              <a:buNone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3509" y="5548234"/>
            <a:ext cx="4068335" cy="335569"/>
          </a:xfrm>
          <a:effectLst/>
        </p:spPr>
        <p:txBody>
          <a:bodyPr anchor="t">
            <a:noAutofit/>
          </a:bodyPr>
          <a:lstStyle>
            <a:lvl1pPr marL="0" indent="0">
              <a:buNone/>
              <a:defRPr kumimoji="0" lang="de-DE" sz="1266" b="0" i="1" u="none" strike="noStrike" cap="none" spc="0" normalizeH="0" baseline="0" dirty="0">
                <a:ln w="3175">
                  <a:noFill/>
                </a:ln>
                <a:solidFill>
                  <a:schemeClr val="tx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 smtClean="0"/>
              <a:t>Referee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47" y="5537620"/>
            <a:ext cx="4068335" cy="335569"/>
          </a:xfrm>
          <a:effectLst/>
        </p:spPr>
        <p:txBody>
          <a:bodyPr anchor="t">
            <a:noAutofit/>
          </a:bodyPr>
          <a:lstStyle>
            <a:lvl1pPr marL="0" indent="0" algn="r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tx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331248" y="4872261"/>
            <a:ext cx="9197440" cy="0"/>
          </a:xfrm>
          <a:prstGeom prst="line">
            <a:avLst/>
          </a:prstGeom>
          <a:noFill/>
          <a:ln w="19050" cap="flat">
            <a:solidFill>
              <a:srgbClr val="00684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256" y="4899503"/>
            <a:ext cx="2010341" cy="1033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8789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6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6697"/>
            <a:ext cx="4509225" cy="1701304"/>
          </a:xfrm>
          <a:prstGeom prst="rect">
            <a:avLst/>
          </a:prstGeom>
        </p:spPr>
      </p:pic>
      <p:sp>
        <p:nvSpPr>
          <p:cNvPr id="30" name="Rechteck 29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44023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4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17387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2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4069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sz="1687" b="0" baseline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1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0704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3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044023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8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7387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6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4069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5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704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7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044021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4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85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2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04068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sz="1406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- Topic 1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30703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3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44021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8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417385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6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04068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5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230703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7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Agenda / Collums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882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638" y="1678783"/>
            <a:ext cx="10190263" cy="4562791"/>
          </a:xfrm>
        </p:spPr>
        <p:txBody>
          <a:bodyPr wrap="square" anchor="t" anchorCtr="0">
            <a:normAutofit/>
          </a:bodyPr>
          <a:lstStyle>
            <a:lvl1pPr marL="248907" indent="-248907">
              <a:spcBef>
                <a:spcPts val="1055"/>
              </a:spcBef>
              <a:buFont typeface="+mj-lt"/>
              <a:buAutoNum type="arabicPeriod"/>
              <a:defRPr sz="2600" b="1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379498" indent="-122779">
              <a:defRPr/>
            </a:lvl2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topic</a:t>
            </a:r>
            <a:endParaRPr lang="de-DE" dirty="0" smtClean="0"/>
          </a:p>
          <a:p>
            <a:pPr lvl="1"/>
            <a:r>
              <a:rPr lang="de-DE" dirty="0" smtClean="0"/>
              <a:t>Explanation</a:t>
            </a:r>
          </a:p>
          <a:p>
            <a:pPr lvl="0"/>
            <a:r>
              <a:rPr lang="de-DE" dirty="0" smtClean="0"/>
              <a:t>Second </a:t>
            </a:r>
            <a:r>
              <a:rPr lang="de-DE" dirty="0" err="1" smtClean="0"/>
              <a:t>topic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0074" y="671021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0073" y="154335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Agenda / Collums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6697"/>
            <a:ext cx="4509225" cy="170130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</p:spTree>
    <p:extLst>
      <p:ext uri="{BB962C8B-B14F-4D97-AF65-F5344CB8AC3E}">
        <p14:creationId xmlns:p14="http://schemas.microsoft.com/office/powerpoint/2010/main" val="1163733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Chapter Heading -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891368" cy="6858001"/>
          </a:xfrm>
          <a:prstGeom prst="rect">
            <a:avLst/>
          </a:prstGeom>
        </p:spPr>
      </p:pic>
      <p:sp>
        <p:nvSpPr>
          <p:cNvPr id="13" name="Shape 64"/>
          <p:cNvSpPr/>
          <p:nvPr userDrawn="1"/>
        </p:nvSpPr>
        <p:spPr>
          <a:xfrm>
            <a:off x="0" y="805014"/>
            <a:ext cx="2888755" cy="881525"/>
          </a:xfrm>
          <a:prstGeom prst="rect">
            <a:avLst/>
          </a:prstGeom>
          <a:solidFill>
            <a:srgbClr val="FFFFFF">
              <a:alpha val="92157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6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Gerader Verbinder 8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756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Chapter Heading - exemplar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88755" cy="6858001"/>
          </a:xfrm>
          <a:prstGeom prst="rect">
            <a:avLst/>
          </a:prstGeom>
        </p:spPr>
      </p:pic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4"/>
          <p:cNvSpPr/>
          <p:nvPr userDrawn="1"/>
        </p:nvSpPr>
        <p:spPr>
          <a:xfrm>
            <a:off x="-7144" y="772814"/>
            <a:ext cx="2895899" cy="913724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924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Standar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68609"/>
            <a:ext cx="841129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5" y="1276945"/>
            <a:ext cx="10858732" cy="4911329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 marL="126558" indent="-126558" defTabSz="126128">
              <a:spcBef>
                <a:spcPts val="600"/>
              </a:spcBef>
              <a:defRPr/>
            </a:lvl2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172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Standard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70985" y="1276947"/>
            <a:ext cx="5087177" cy="4885655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quarter" idx="16"/>
          </p:nvPr>
        </p:nvSpPr>
        <p:spPr>
          <a:xfrm>
            <a:off x="6433840" y="1276947"/>
            <a:ext cx="5063133" cy="4885655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569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Standard - 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694267" y="1276947"/>
            <a:ext cx="5063895" cy="409235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8"/>
          </p:nvPr>
        </p:nvSpPr>
        <p:spPr>
          <a:xfrm>
            <a:off x="6455560" y="1276945"/>
            <a:ext cx="5041413" cy="4092358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5538559"/>
            <a:ext cx="10801944" cy="624043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253791"/>
            <a:ext cx="8507799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696213" y="5460938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4267" y="773478"/>
            <a:ext cx="843377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98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28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652-9A7B-48EF-A773-04E956721CC1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88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Standard - comparison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670985" y="1276489"/>
            <a:ext cx="5087177" cy="3224074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8"/>
          </p:nvPr>
        </p:nvSpPr>
        <p:spPr>
          <a:xfrm>
            <a:off x="6433840" y="1276946"/>
            <a:ext cx="5063133" cy="3235792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4748483"/>
            <a:ext cx="10801944" cy="1414118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716747" y="4624346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156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Standard -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70985" y="1276946"/>
            <a:ext cx="10858732" cy="4911327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2286" y="253791"/>
            <a:ext cx="8539780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Text/</a:t>
            </a:r>
            <a:r>
              <a:rPr lang="de-DE" dirty="0" err="1" smtClean="0"/>
              <a:t>Object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030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Standard - Text or object /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8" y="6229317"/>
            <a:ext cx="4035592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95028" y="3819184"/>
            <a:ext cx="10834688" cy="2369090"/>
          </a:xfrm>
        </p:spPr>
        <p:txBody>
          <a:bodyPr numCol="4" spcCol="360000" anchor="ctr">
            <a:noAutofit/>
          </a:bodyPr>
          <a:lstStyle>
            <a:lvl1pPr algn="ctr"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15"/>
          </p:nvPr>
        </p:nvSpPr>
        <p:spPr>
          <a:xfrm>
            <a:off x="670985" y="1268413"/>
            <a:ext cx="10858731" cy="2410626"/>
          </a:xfrm>
        </p:spPr>
        <p:txBody>
          <a:bodyPr numCol="4" spcCol="360000" anchor="ctr">
            <a:noAutofit/>
          </a:bodyPr>
          <a:lstStyle>
            <a:lvl1pPr algn="ctr"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 / Collums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233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  <p15:guide id="5" orient="horz" pos="2320">
          <p15:clr>
            <a:srgbClr val="FBAE40"/>
          </p15:clr>
        </p15:guide>
        <p15:guide id="6" orient="horz" pos="239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Standard -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70985" y="1261039"/>
            <a:ext cx="11521016" cy="4185394"/>
          </a:xfrm>
        </p:spPr>
        <p:txBody>
          <a:bodyPr/>
          <a:lstStyle>
            <a:lvl1pPr marL="0" indent="0">
              <a:spcBef>
                <a:spcPts val="703"/>
              </a:spcBef>
              <a:buNone/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029" y="5529711"/>
            <a:ext cx="11496972" cy="632891"/>
          </a:xfr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indent="0">
              <a:spcBef>
                <a:spcPts val="703"/>
              </a:spcBef>
              <a:buFontTx/>
              <a:buNone/>
              <a:defRPr kumimoji="0" lang="de-DE" sz="1406" b="0" normalizeH="0" dirty="0">
                <a:solidFill>
                  <a:schemeClr val="tx1"/>
                </a:solidFill>
                <a:effectLst/>
                <a:latin typeface="Calibri Light"/>
                <a:ea typeface="Calibri Light"/>
                <a:cs typeface="Calibri Light"/>
              </a:defRPr>
            </a:lvl1pPr>
          </a:lstStyle>
          <a:p>
            <a:pPr marL="321457" lvl="0" indent="-321457"/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Picture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332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7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Standard - object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70986" y="1276946"/>
            <a:ext cx="10825989" cy="3291295"/>
          </a:xfrm>
        </p:spPr>
        <p:txBody>
          <a:bodyPr/>
          <a:lstStyle>
            <a:lvl1pPr marL="0" indent="0">
              <a:spcBef>
                <a:spcPts val="703"/>
              </a:spcBef>
              <a:buNone/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4748483"/>
            <a:ext cx="10801944" cy="1414118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716747" y="4655329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709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68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23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83" y="3375966"/>
            <a:ext cx="6259344" cy="3469334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0" y="5285979"/>
            <a:ext cx="4165600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63488" y="4842208"/>
            <a:ext cx="4234720" cy="140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 err="1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Schnewlinstr</a:t>
            </a:r>
            <a:r>
              <a:rPr sz="1687" kern="0" dirty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. 10</a:t>
            </a: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79098 Freiburg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, Germany</a:t>
            </a:r>
            <a:endParaRPr sz="1687" kern="0" dirty="0">
              <a:solidFill>
                <a:srgbClr val="494949"/>
              </a:solidFill>
              <a:latin typeface="Calibri Light" panose="020F0302020204030204" pitchFamily="34" charset="0"/>
              <a:sym typeface="Calibri"/>
            </a:endParaRP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Tel: 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+49 </a:t>
            </a:r>
            <a:r>
              <a:rPr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761  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208534 – 0</a:t>
            </a:r>
            <a:b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</a:br>
            <a:endParaRPr lang="de-DE" sz="1687" kern="0" dirty="0" smtClean="0">
              <a:solidFill>
                <a:srgbClr val="494949"/>
              </a:solidFill>
              <a:latin typeface="Calibri Light" panose="020F0302020204030204" pitchFamily="34" charset="0"/>
              <a:sym typeface="Calibri"/>
            </a:endParaRP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unique@unique-landuse.de</a:t>
            </a: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www.unique-landuse.de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</p:spTree>
    <p:extLst>
      <p:ext uri="{BB962C8B-B14F-4D97-AF65-F5344CB8AC3E}">
        <p14:creationId xmlns:p14="http://schemas.microsoft.com/office/powerpoint/2010/main" val="2648734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1">
          <p15:clr>
            <a:srgbClr val="FBAE40"/>
          </p15:clr>
        </p15:guide>
        <p15:guide id="2" orient="horz" pos="37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21457" hangingPunct="0">
              <a:lnSpc>
                <a:spcPct val="90000"/>
              </a:lnSpc>
              <a:defRPr/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21457" hangingPunct="0">
              <a:lnSpc>
                <a:spcPct val="90000"/>
              </a:lnSpc>
              <a:defRPr/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F3DE-705E-4AB0-A115-6A78D0F392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7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w120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192" cy="6864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12192000" cy="6581285"/>
          </a:xfrm>
          <a:prstGeom prst="rect">
            <a:avLst/>
          </a:prstGeom>
          <a:solidFill>
            <a:srgbClr val="5C92B5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98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</a:pPr>
            <a:fld id="{1D7556CF-2946-2F44-BF73-B1A50A4A8B2D}" type="datetimeFigureOut">
              <a:rPr lang="en-US" sz="1687" b="1" kern="0" smtClean="0">
                <a:solidFill>
                  <a:srgbClr val="000000"/>
                </a:solidFill>
                <a:sym typeface="Calibri"/>
              </a:rPr>
              <a:pPr defTabSz="321457" hangingPunct="0">
                <a:lnSpc>
                  <a:spcPct val="90000"/>
                </a:lnSpc>
              </a:pPr>
              <a:t>10/25/2018</a:t>
            </a:fld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</p:spPr>
        <p:txBody>
          <a:bodyPr/>
          <a:lstStyle/>
          <a:p>
            <a:fld id="{EA5AB9ED-E389-6B46-A50B-A88DCB789E43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" y="6572836"/>
            <a:ext cx="1231485" cy="285163"/>
          </a:xfrm>
          <a:prstGeom prst="rect">
            <a:avLst/>
          </a:prstGeom>
          <a:solidFill>
            <a:srgbClr val="4C6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31488" y="6572836"/>
            <a:ext cx="10972705" cy="285163"/>
          </a:xfrm>
          <a:prstGeom prst="rect">
            <a:avLst/>
          </a:prstGeom>
          <a:solidFill>
            <a:srgbClr val="083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1" name="Picture 10" descr="wbi_logo_2009_horizontal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" y="6581287"/>
            <a:ext cx="1096208" cy="2658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794768" y="199485"/>
            <a:ext cx="10409424" cy="7334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86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317C-F02E-4CEF-9CAA-6BF734FCA7B6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tton_Papertexture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" y="1"/>
            <a:ext cx="12189789" cy="6855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211" y="222015"/>
            <a:ext cx="12189789" cy="6633337"/>
          </a:xfrm>
          <a:prstGeom prst="rect">
            <a:avLst/>
          </a:prstGeom>
          <a:solidFill>
            <a:srgbClr val="F6EFD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43934" y="-8791"/>
            <a:ext cx="12479867" cy="56991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98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0" name="Picture 9" descr="grain-thick.png"/>
          <p:cNvPicPr>
            <a:picLocks noChangeAspect="1"/>
          </p:cNvPicPr>
          <p:nvPr userDrawn="1"/>
        </p:nvPicPr>
        <p:blipFill rotWithShape="1">
          <a:blip r:embed="rId4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541" y="-8791"/>
            <a:ext cx="849811" cy="5891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6572836"/>
            <a:ext cx="1231485" cy="285163"/>
          </a:xfrm>
          <a:prstGeom prst="rect">
            <a:avLst/>
          </a:prstGeom>
          <a:solidFill>
            <a:srgbClr val="4C6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31488" y="6572836"/>
            <a:ext cx="10972705" cy="285163"/>
          </a:xfrm>
          <a:prstGeom prst="rect">
            <a:avLst/>
          </a:prstGeom>
          <a:solidFill>
            <a:srgbClr val="083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5" name="Picture 14" descr="wbi_logo_2009_horizontal_rev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" y="6581287"/>
            <a:ext cx="1096208" cy="2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6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  <a:defRPr/>
            </a:pPr>
            <a:endParaRPr lang="fr-FR" sz="1687" b="1" kern="0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  <a:defRPr/>
            </a:pPr>
            <a:endParaRPr lang="fr-FR" sz="1687" b="1" kern="0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</p:spPr>
        <p:txBody>
          <a:bodyPr/>
          <a:lstStyle/>
          <a:p>
            <a:fld id="{46616652-9A7B-48EF-A773-04E956721CC1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92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itle with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21847"/>
          </a:xfrm>
          <a:prstGeom prst="rect">
            <a:avLst/>
          </a:prstGeom>
        </p:spPr>
      </p:pic>
      <p:sp>
        <p:nvSpPr>
          <p:cNvPr id="12" name="Shape 46"/>
          <p:cNvSpPr/>
          <p:nvPr userDrawn="1"/>
        </p:nvSpPr>
        <p:spPr>
          <a:xfrm>
            <a:off x="0" y="4207953"/>
            <a:ext cx="12192000" cy="160734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3509" y="4328666"/>
            <a:ext cx="8692972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3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3509" y="4943700"/>
            <a:ext cx="8692972" cy="597407"/>
          </a:xfrm>
        </p:spPr>
        <p:txBody>
          <a:bodyPr anchor="t">
            <a:noAutofit/>
          </a:bodyPr>
          <a:lstStyle>
            <a:lvl1pPr marL="0" indent="0">
              <a:buNone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3509" y="5548234"/>
            <a:ext cx="4068335" cy="335569"/>
          </a:xfrm>
          <a:effectLst/>
        </p:spPr>
        <p:txBody>
          <a:bodyPr anchor="t">
            <a:noAutofit/>
          </a:bodyPr>
          <a:lstStyle>
            <a:lvl1pPr marL="0" indent="0">
              <a:buNone/>
              <a:defRPr kumimoji="0" lang="de-DE" sz="1266" b="0" i="1" u="none" strike="noStrike" cap="none" spc="0" normalizeH="0" baseline="0" dirty="0">
                <a:ln w="3175">
                  <a:noFill/>
                </a:ln>
                <a:solidFill>
                  <a:schemeClr val="tx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 smtClean="0"/>
              <a:t>Referee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47" y="5537620"/>
            <a:ext cx="4068335" cy="335569"/>
          </a:xfrm>
          <a:effectLst/>
        </p:spPr>
        <p:txBody>
          <a:bodyPr anchor="t">
            <a:noAutofit/>
          </a:bodyPr>
          <a:lstStyle>
            <a:lvl1pPr marL="0" indent="0" algn="r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tx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331248" y="4872261"/>
            <a:ext cx="9197440" cy="0"/>
          </a:xfrm>
          <a:prstGeom prst="line">
            <a:avLst/>
          </a:prstGeom>
          <a:noFill/>
          <a:ln w="19050" cap="flat">
            <a:solidFill>
              <a:srgbClr val="00684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256" y="4899503"/>
            <a:ext cx="2010341" cy="1033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8938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6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6697"/>
            <a:ext cx="4509225" cy="1701304"/>
          </a:xfrm>
          <a:prstGeom prst="rect">
            <a:avLst/>
          </a:prstGeom>
        </p:spPr>
      </p:pic>
      <p:sp>
        <p:nvSpPr>
          <p:cNvPr id="30" name="Rechteck 29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44023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4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17387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2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4069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sz="1687" b="0" baseline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1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0704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3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044023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8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7387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6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4069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5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704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7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044021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4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85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2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04068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sz="1406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- Topic 1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30703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3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44021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8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417385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6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04068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5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230703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7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Agenda / Collums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898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638" y="1678783"/>
            <a:ext cx="10190263" cy="4562791"/>
          </a:xfrm>
        </p:spPr>
        <p:txBody>
          <a:bodyPr wrap="square" anchor="t" anchorCtr="0">
            <a:normAutofit/>
          </a:bodyPr>
          <a:lstStyle>
            <a:lvl1pPr marL="248907" indent="-248907">
              <a:spcBef>
                <a:spcPts val="1055"/>
              </a:spcBef>
              <a:buFont typeface="+mj-lt"/>
              <a:buAutoNum type="arabicPeriod"/>
              <a:defRPr sz="2600" b="1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379498" indent="-122779">
              <a:defRPr/>
            </a:lvl2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topic</a:t>
            </a:r>
            <a:endParaRPr lang="de-DE" dirty="0" smtClean="0"/>
          </a:p>
          <a:p>
            <a:pPr lvl="1"/>
            <a:r>
              <a:rPr lang="de-DE" dirty="0" smtClean="0"/>
              <a:t>Explanation</a:t>
            </a:r>
          </a:p>
          <a:p>
            <a:pPr lvl="0"/>
            <a:r>
              <a:rPr lang="de-DE" dirty="0" smtClean="0"/>
              <a:t>Second </a:t>
            </a:r>
            <a:r>
              <a:rPr lang="de-DE" dirty="0" err="1" smtClean="0"/>
              <a:t>topic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0074" y="671021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0073" y="154335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Agenda / Collums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6697"/>
            <a:ext cx="4509225" cy="170130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</p:spTree>
    <p:extLst>
      <p:ext uri="{BB962C8B-B14F-4D97-AF65-F5344CB8AC3E}">
        <p14:creationId xmlns:p14="http://schemas.microsoft.com/office/powerpoint/2010/main" val="33801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Chapter Heading -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891368" cy="6858001"/>
          </a:xfrm>
          <a:prstGeom prst="rect">
            <a:avLst/>
          </a:prstGeom>
        </p:spPr>
      </p:pic>
      <p:sp>
        <p:nvSpPr>
          <p:cNvPr id="13" name="Shape 64"/>
          <p:cNvSpPr/>
          <p:nvPr userDrawn="1"/>
        </p:nvSpPr>
        <p:spPr>
          <a:xfrm>
            <a:off x="0" y="805014"/>
            <a:ext cx="2888755" cy="881525"/>
          </a:xfrm>
          <a:prstGeom prst="rect">
            <a:avLst/>
          </a:prstGeom>
          <a:solidFill>
            <a:srgbClr val="FFFFFF">
              <a:alpha val="92157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6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Gerader Verbinder 8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158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Chapter Heading - exemplar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88755" cy="6858001"/>
          </a:xfrm>
          <a:prstGeom prst="rect">
            <a:avLst/>
          </a:prstGeom>
        </p:spPr>
      </p:pic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4"/>
          <p:cNvSpPr/>
          <p:nvPr userDrawn="1"/>
        </p:nvSpPr>
        <p:spPr>
          <a:xfrm>
            <a:off x="-7144" y="772814"/>
            <a:ext cx="2895899" cy="913724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222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Standar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68609"/>
            <a:ext cx="841129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5" y="1276945"/>
            <a:ext cx="10858732" cy="4911329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 marL="126558" indent="-126558" defTabSz="126128">
              <a:spcBef>
                <a:spcPts val="600"/>
              </a:spcBef>
              <a:defRPr/>
            </a:lvl2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06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Standard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70985" y="1276947"/>
            <a:ext cx="5087177" cy="4885655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quarter" idx="16"/>
          </p:nvPr>
        </p:nvSpPr>
        <p:spPr>
          <a:xfrm>
            <a:off x="6433840" y="1276947"/>
            <a:ext cx="5063133" cy="4885655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74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Standard - 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694267" y="1276947"/>
            <a:ext cx="5063895" cy="409235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8"/>
          </p:nvPr>
        </p:nvSpPr>
        <p:spPr>
          <a:xfrm>
            <a:off x="6455560" y="1276945"/>
            <a:ext cx="5041413" cy="4092358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5538559"/>
            <a:ext cx="10801944" cy="624043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253791"/>
            <a:ext cx="8507799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696213" y="5460938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4267" y="773478"/>
            <a:ext cx="843377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987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28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1F69-B82A-4416-BC44-6C4C30E19069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54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Standard - comparison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670985" y="1276489"/>
            <a:ext cx="5087177" cy="3224074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8"/>
          </p:nvPr>
        </p:nvSpPr>
        <p:spPr>
          <a:xfrm>
            <a:off x="6433840" y="1276946"/>
            <a:ext cx="5063133" cy="3235792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4748483"/>
            <a:ext cx="10801944" cy="1414118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716747" y="4624346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986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Standard -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70985" y="1276946"/>
            <a:ext cx="10858732" cy="4911327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2286" y="253791"/>
            <a:ext cx="8539780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Text/</a:t>
            </a:r>
            <a:r>
              <a:rPr lang="de-DE" dirty="0" err="1" smtClean="0"/>
              <a:t>Object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334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Standard - Text or object /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8" y="6229317"/>
            <a:ext cx="4035592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95028" y="3819184"/>
            <a:ext cx="10834688" cy="2369090"/>
          </a:xfrm>
        </p:spPr>
        <p:txBody>
          <a:bodyPr numCol="4" spcCol="360000" anchor="ctr">
            <a:noAutofit/>
          </a:bodyPr>
          <a:lstStyle>
            <a:lvl1pPr algn="ctr"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15"/>
          </p:nvPr>
        </p:nvSpPr>
        <p:spPr>
          <a:xfrm>
            <a:off x="670985" y="1268413"/>
            <a:ext cx="10858731" cy="2410626"/>
          </a:xfrm>
        </p:spPr>
        <p:txBody>
          <a:bodyPr numCol="4" spcCol="360000" anchor="ctr">
            <a:noAutofit/>
          </a:bodyPr>
          <a:lstStyle>
            <a:lvl1pPr algn="ctr"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 / Collums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469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  <p15:guide id="5" orient="horz" pos="2320">
          <p15:clr>
            <a:srgbClr val="FBAE40"/>
          </p15:clr>
        </p15:guide>
        <p15:guide id="6" orient="horz" pos="239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Standard -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70985" y="1261039"/>
            <a:ext cx="11521016" cy="4185394"/>
          </a:xfrm>
        </p:spPr>
        <p:txBody>
          <a:bodyPr/>
          <a:lstStyle>
            <a:lvl1pPr marL="0" indent="0">
              <a:spcBef>
                <a:spcPts val="703"/>
              </a:spcBef>
              <a:buNone/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029" y="5529711"/>
            <a:ext cx="11496972" cy="632891"/>
          </a:xfr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indent="0">
              <a:spcBef>
                <a:spcPts val="703"/>
              </a:spcBef>
              <a:buFontTx/>
              <a:buNone/>
              <a:defRPr kumimoji="0" lang="de-DE" sz="1406" b="0" normalizeH="0" dirty="0">
                <a:solidFill>
                  <a:schemeClr val="tx1"/>
                </a:solidFill>
                <a:effectLst/>
                <a:latin typeface="Calibri Light"/>
                <a:ea typeface="Calibri Light"/>
                <a:cs typeface="Calibri Light"/>
              </a:defRPr>
            </a:lvl1pPr>
          </a:lstStyle>
          <a:p>
            <a:pPr marL="321457" lvl="0" indent="-321457"/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Picture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025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7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Standard - object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70986" y="1276946"/>
            <a:ext cx="10825989" cy="3291295"/>
          </a:xfrm>
        </p:spPr>
        <p:txBody>
          <a:bodyPr/>
          <a:lstStyle>
            <a:lvl1pPr marL="0" indent="0">
              <a:spcBef>
                <a:spcPts val="703"/>
              </a:spcBef>
              <a:buNone/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4748483"/>
            <a:ext cx="10801944" cy="1414118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716747" y="4655329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760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134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17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83" y="3375966"/>
            <a:ext cx="6259344" cy="3469334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0" y="5285979"/>
            <a:ext cx="4165600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63488" y="4842208"/>
            <a:ext cx="4234720" cy="140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 err="1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Schnewlinstr</a:t>
            </a:r>
            <a:r>
              <a:rPr sz="1687" kern="0" dirty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. 10</a:t>
            </a: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79098 Freiburg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, Germany</a:t>
            </a:r>
            <a:endParaRPr sz="1687" kern="0" dirty="0">
              <a:solidFill>
                <a:srgbClr val="494949"/>
              </a:solidFill>
              <a:latin typeface="Calibri Light" panose="020F0302020204030204" pitchFamily="34" charset="0"/>
              <a:sym typeface="Calibri"/>
            </a:endParaRP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Tel: 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+49 </a:t>
            </a:r>
            <a:r>
              <a:rPr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761  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208534 – 0</a:t>
            </a:r>
            <a:b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</a:br>
            <a:endParaRPr lang="de-DE" sz="1687" kern="0" dirty="0" smtClean="0">
              <a:solidFill>
                <a:srgbClr val="494949"/>
              </a:solidFill>
              <a:latin typeface="Calibri Light" panose="020F0302020204030204" pitchFamily="34" charset="0"/>
              <a:sym typeface="Calibri"/>
            </a:endParaRP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unique@unique-landuse.de</a:t>
            </a: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www.unique-landuse.de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</p:spTree>
    <p:extLst>
      <p:ext uri="{BB962C8B-B14F-4D97-AF65-F5344CB8AC3E}">
        <p14:creationId xmlns:p14="http://schemas.microsoft.com/office/powerpoint/2010/main" val="63088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1">
          <p15:clr>
            <a:srgbClr val="FBAE40"/>
          </p15:clr>
        </p15:guide>
        <p15:guide id="2" orient="horz" pos="378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21457" hangingPunct="0">
              <a:lnSpc>
                <a:spcPct val="90000"/>
              </a:lnSpc>
              <a:defRPr/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21457" hangingPunct="0">
              <a:lnSpc>
                <a:spcPct val="90000"/>
              </a:lnSpc>
              <a:defRPr/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F3DE-705E-4AB0-A115-6A78D0F392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34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w120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192" cy="6864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12192000" cy="6581285"/>
          </a:xfrm>
          <a:prstGeom prst="rect">
            <a:avLst/>
          </a:prstGeom>
          <a:solidFill>
            <a:srgbClr val="5C92B5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98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</a:pPr>
            <a:fld id="{1D7556CF-2946-2F44-BF73-B1A50A4A8B2D}" type="datetimeFigureOut">
              <a:rPr lang="en-US" sz="1687" b="1" kern="0" smtClean="0">
                <a:solidFill>
                  <a:srgbClr val="000000"/>
                </a:solidFill>
                <a:sym typeface="Calibri"/>
              </a:rPr>
              <a:pPr defTabSz="321457" hangingPunct="0">
                <a:lnSpc>
                  <a:spcPct val="90000"/>
                </a:lnSpc>
              </a:pPr>
              <a:t>10/25/2018</a:t>
            </a:fld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</p:spPr>
        <p:txBody>
          <a:bodyPr/>
          <a:lstStyle/>
          <a:p>
            <a:fld id="{EA5AB9ED-E389-6B46-A50B-A88DCB789E43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" y="6572836"/>
            <a:ext cx="1231485" cy="285163"/>
          </a:xfrm>
          <a:prstGeom prst="rect">
            <a:avLst/>
          </a:prstGeom>
          <a:solidFill>
            <a:srgbClr val="4C6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31488" y="6572836"/>
            <a:ext cx="10972705" cy="285163"/>
          </a:xfrm>
          <a:prstGeom prst="rect">
            <a:avLst/>
          </a:prstGeom>
          <a:solidFill>
            <a:srgbClr val="083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1" name="Picture 10" descr="wbi_logo_2009_horizontal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" y="6581287"/>
            <a:ext cx="1096208" cy="2658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794768" y="199485"/>
            <a:ext cx="10409424" cy="7334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00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079E-7EE7-4532-92BE-A9068C4FDAA6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3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tton_Papertexture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" y="1"/>
            <a:ext cx="12189789" cy="6855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211" y="222015"/>
            <a:ext cx="12189789" cy="6633337"/>
          </a:xfrm>
          <a:prstGeom prst="rect">
            <a:avLst/>
          </a:prstGeom>
          <a:solidFill>
            <a:srgbClr val="F6EFD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43934" y="-8791"/>
            <a:ext cx="12479867" cy="56991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98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0" name="Picture 9" descr="grain-thick.png"/>
          <p:cNvPicPr>
            <a:picLocks noChangeAspect="1"/>
          </p:cNvPicPr>
          <p:nvPr userDrawn="1"/>
        </p:nvPicPr>
        <p:blipFill rotWithShape="1">
          <a:blip r:embed="rId4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541" y="-8791"/>
            <a:ext cx="849811" cy="5891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6572836"/>
            <a:ext cx="1231485" cy="285163"/>
          </a:xfrm>
          <a:prstGeom prst="rect">
            <a:avLst/>
          </a:prstGeom>
          <a:solidFill>
            <a:srgbClr val="4C6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31488" y="6572836"/>
            <a:ext cx="10972705" cy="285163"/>
          </a:xfrm>
          <a:prstGeom prst="rect">
            <a:avLst/>
          </a:prstGeom>
          <a:solidFill>
            <a:srgbClr val="083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5" name="Picture 14" descr="wbi_logo_2009_horizontal_rev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" y="6581287"/>
            <a:ext cx="1096208" cy="2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2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  <a:defRPr/>
            </a:pPr>
            <a:endParaRPr lang="fr-FR" sz="1687" b="1" kern="0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  <a:defRPr/>
            </a:pPr>
            <a:endParaRPr lang="fr-FR" sz="1687" b="1" kern="0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</p:spPr>
        <p:txBody>
          <a:bodyPr/>
          <a:lstStyle/>
          <a:p>
            <a:fld id="{46616652-9A7B-48EF-A773-04E956721CC1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05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itle with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21847"/>
          </a:xfrm>
          <a:prstGeom prst="rect">
            <a:avLst/>
          </a:prstGeom>
        </p:spPr>
      </p:pic>
      <p:sp>
        <p:nvSpPr>
          <p:cNvPr id="12" name="Shape 46"/>
          <p:cNvSpPr/>
          <p:nvPr userDrawn="1"/>
        </p:nvSpPr>
        <p:spPr>
          <a:xfrm>
            <a:off x="0" y="4207953"/>
            <a:ext cx="12192000" cy="160734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3509" y="4328666"/>
            <a:ext cx="8692972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3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3509" y="4943700"/>
            <a:ext cx="8692972" cy="597407"/>
          </a:xfrm>
        </p:spPr>
        <p:txBody>
          <a:bodyPr anchor="t">
            <a:noAutofit/>
          </a:bodyPr>
          <a:lstStyle>
            <a:lvl1pPr marL="0" indent="0">
              <a:buNone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3509" y="5548234"/>
            <a:ext cx="4068335" cy="335569"/>
          </a:xfrm>
          <a:effectLst/>
        </p:spPr>
        <p:txBody>
          <a:bodyPr anchor="t">
            <a:noAutofit/>
          </a:bodyPr>
          <a:lstStyle>
            <a:lvl1pPr marL="0" indent="0">
              <a:buNone/>
              <a:defRPr kumimoji="0" lang="de-DE" sz="1266" b="0" i="1" u="none" strike="noStrike" cap="none" spc="0" normalizeH="0" baseline="0" dirty="0">
                <a:ln w="3175">
                  <a:noFill/>
                </a:ln>
                <a:solidFill>
                  <a:schemeClr val="tx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 smtClean="0"/>
              <a:t>Referee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47" y="5537620"/>
            <a:ext cx="4068335" cy="335569"/>
          </a:xfrm>
          <a:effectLst/>
        </p:spPr>
        <p:txBody>
          <a:bodyPr anchor="t">
            <a:noAutofit/>
          </a:bodyPr>
          <a:lstStyle>
            <a:lvl1pPr marL="0" indent="0" algn="r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tx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331248" y="4872261"/>
            <a:ext cx="9197440" cy="0"/>
          </a:xfrm>
          <a:prstGeom prst="line">
            <a:avLst/>
          </a:prstGeom>
          <a:noFill/>
          <a:ln w="19050" cap="flat">
            <a:solidFill>
              <a:srgbClr val="00684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256" y="4899503"/>
            <a:ext cx="2010341" cy="1033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9796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6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6697"/>
            <a:ext cx="4509225" cy="1701304"/>
          </a:xfrm>
          <a:prstGeom prst="rect">
            <a:avLst/>
          </a:prstGeom>
        </p:spPr>
      </p:pic>
      <p:sp>
        <p:nvSpPr>
          <p:cNvPr id="30" name="Rechteck 29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44023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4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17387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2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4069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sz="1687" b="0" baseline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1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0704" y="1864742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3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044023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8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7387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6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4069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5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704" y="3939444"/>
            <a:ext cx="2529323" cy="29461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87" b="0">
                <a:solidFill>
                  <a:srgbClr val="207B62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Topic 7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044021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4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85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2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04068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sz="1406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- Topic 1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30703" y="2244948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3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44021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8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417385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6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04068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5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230703" y="4319650"/>
            <a:ext cx="2529323" cy="138803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Explanation – Topic 7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Agenda / Collums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168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638" y="1678783"/>
            <a:ext cx="10190263" cy="4562791"/>
          </a:xfrm>
        </p:spPr>
        <p:txBody>
          <a:bodyPr wrap="square" anchor="t" anchorCtr="0">
            <a:normAutofit/>
          </a:bodyPr>
          <a:lstStyle>
            <a:lvl1pPr marL="248907" indent="-248907">
              <a:spcBef>
                <a:spcPts val="1055"/>
              </a:spcBef>
              <a:buFont typeface="+mj-lt"/>
              <a:buAutoNum type="arabicPeriod"/>
              <a:defRPr sz="2600" b="1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379498" indent="-122779">
              <a:defRPr/>
            </a:lvl2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topic</a:t>
            </a:r>
            <a:endParaRPr lang="de-DE" dirty="0" smtClean="0"/>
          </a:p>
          <a:p>
            <a:pPr lvl="1"/>
            <a:r>
              <a:rPr lang="de-DE" dirty="0" smtClean="0"/>
              <a:t>Explanation</a:t>
            </a:r>
          </a:p>
          <a:p>
            <a:pPr lvl="0"/>
            <a:r>
              <a:rPr lang="de-DE" dirty="0" smtClean="0"/>
              <a:t>Second </a:t>
            </a:r>
            <a:r>
              <a:rPr lang="de-DE" dirty="0" err="1" smtClean="0"/>
              <a:t>topic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0074" y="671021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0073" y="154335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Agenda / Collums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56697"/>
            <a:ext cx="4509225" cy="170130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</p:spTree>
    <p:extLst>
      <p:ext uri="{BB962C8B-B14F-4D97-AF65-F5344CB8AC3E}">
        <p14:creationId xmlns:p14="http://schemas.microsoft.com/office/powerpoint/2010/main" val="3377572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Chapter Heading -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891368" cy="6858001"/>
          </a:xfrm>
          <a:prstGeom prst="rect">
            <a:avLst/>
          </a:prstGeom>
        </p:spPr>
      </p:pic>
      <p:sp>
        <p:nvSpPr>
          <p:cNvPr id="13" name="Shape 64"/>
          <p:cNvSpPr/>
          <p:nvPr userDrawn="1"/>
        </p:nvSpPr>
        <p:spPr>
          <a:xfrm>
            <a:off x="0" y="805014"/>
            <a:ext cx="2888755" cy="881525"/>
          </a:xfrm>
          <a:prstGeom prst="rect">
            <a:avLst/>
          </a:prstGeom>
          <a:solidFill>
            <a:srgbClr val="FFFFFF">
              <a:alpha val="92157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6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Gerader Verbinder 8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126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Chapter Heading - exemplar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88755" cy="6858001"/>
          </a:xfrm>
          <a:prstGeom prst="rect">
            <a:avLst/>
          </a:prstGeom>
        </p:spPr>
      </p:pic>
      <p:pic>
        <p:nvPicPr>
          <p:cNvPr id="14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4"/>
          <p:cNvSpPr/>
          <p:nvPr userDrawn="1"/>
        </p:nvSpPr>
        <p:spPr>
          <a:xfrm>
            <a:off x="-7144" y="772814"/>
            <a:ext cx="2895899" cy="913724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20074" y="1482184"/>
            <a:ext cx="11839580" cy="2352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3" y="965498"/>
            <a:ext cx="10969276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B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Chapter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73016" y="2955727"/>
            <a:ext cx="8128992" cy="1747986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Additional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221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Standar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68609"/>
            <a:ext cx="841129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5" y="1276945"/>
            <a:ext cx="10858732" cy="4911329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 marL="126558" indent="-126558" defTabSz="126128">
              <a:spcBef>
                <a:spcPts val="600"/>
              </a:spcBef>
              <a:defRPr/>
            </a:lvl2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96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Standard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70985" y="1276947"/>
            <a:ext cx="5087177" cy="4885655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quarter" idx="16"/>
          </p:nvPr>
        </p:nvSpPr>
        <p:spPr>
          <a:xfrm>
            <a:off x="6433840" y="1276947"/>
            <a:ext cx="5063133" cy="4885655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49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Standard - 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694267" y="1276947"/>
            <a:ext cx="5063895" cy="409235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8"/>
          </p:nvPr>
        </p:nvSpPr>
        <p:spPr>
          <a:xfrm>
            <a:off x="6455560" y="1276945"/>
            <a:ext cx="5041413" cy="4092358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5538559"/>
            <a:ext cx="10801944" cy="624043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253791"/>
            <a:ext cx="8507799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696213" y="5460938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4267" y="773478"/>
            <a:ext cx="8433779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40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28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6E88-3E33-437D-BE25-C66AD821F2C2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18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Standard - comparison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670985" y="1276489"/>
            <a:ext cx="5087177" cy="3224074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8"/>
          </p:nvPr>
        </p:nvSpPr>
        <p:spPr>
          <a:xfrm>
            <a:off x="6433840" y="1276946"/>
            <a:ext cx="5063133" cy="3235792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4748483"/>
            <a:ext cx="10801944" cy="1414118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716747" y="4624346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036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Standard -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70985" y="1276946"/>
            <a:ext cx="10858732" cy="4911327"/>
          </a:xfrm>
        </p:spPr>
        <p:txBody>
          <a:bodyPr/>
          <a:lstStyle>
            <a:lvl1pPr>
              <a:spcBef>
                <a:spcPts val="1200"/>
              </a:spcBef>
              <a:spcAft>
                <a:spcPts val="1400"/>
              </a:spcAft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2286" y="253791"/>
            <a:ext cx="8539780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Text/</a:t>
            </a:r>
            <a:r>
              <a:rPr lang="de-DE" dirty="0" err="1" smtClean="0"/>
              <a:t>Object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751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Standard - Text or object /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28" y="6229317"/>
            <a:ext cx="4035592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95028" y="3819184"/>
            <a:ext cx="10834688" cy="2369090"/>
          </a:xfrm>
        </p:spPr>
        <p:txBody>
          <a:bodyPr numCol="4" spcCol="360000" anchor="ctr">
            <a:noAutofit/>
          </a:bodyPr>
          <a:lstStyle>
            <a:lvl1pPr algn="ctr"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15"/>
          </p:nvPr>
        </p:nvSpPr>
        <p:spPr>
          <a:xfrm>
            <a:off x="670985" y="1268413"/>
            <a:ext cx="10858731" cy="2410626"/>
          </a:xfrm>
        </p:spPr>
        <p:txBody>
          <a:bodyPr numCol="4" spcCol="360000" anchor="ctr">
            <a:noAutofit/>
          </a:bodyPr>
          <a:lstStyle>
            <a:lvl1pPr algn="ctr">
              <a:defRPr sz="1406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 / Collums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32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3898">
          <p15:clr>
            <a:srgbClr val="FBAE40"/>
          </p15:clr>
        </p15:guide>
        <p15:guide id="3" pos="317">
          <p15:clr>
            <a:srgbClr val="FBAE40"/>
          </p15:clr>
        </p15:guide>
        <p15:guide id="4" pos="5447">
          <p15:clr>
            <a:srgbClr val="FBAE40"/>
          </p15:clr>
        </p15:guide>
        <p15:guide id="5" orient="horz" pos="2320">
          <p15:clr>
            <a:srgbClr val="FBAE40"/>
          </p15:clr>
        </p15:guide>
        <p15:guide id="6" orient="horz" pos="239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Standard -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70985" y="1261039"/>
            <a:ext cx="11521016" cy="4185394"/>
          </a:xfrm>
        </p:spPr>
        <p:txBody>
          <a:bodyPr/>
          <a:lstStyle>
            <a:lvl1pPr marL="0" indent="0">
              <a:spcBef>
                <a:spcPts val="703"/>
              </a:spcBef>
              <a:buNone/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029" y="5529711"/>
            <a:ext cx="11496972" cy="632891"/>
          </a:xfr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indent="0">
              <a:spcBef>
                <a:spcPts val="703"/>
              </a:spcBef>
              <a:buFontTx/>
              <a:buNone/>
              <a:defRPr kumimoji="0" lang="de-DE" sz="1406" b="0" normalizeH="0" dirty="0">
                <a:solidFill>
                  <a:schemeClr val="tx1"/>
                </a:solidFill>
                <a:effectLst/>
                <a:latin typeface="Calibri Light"/>
                <a:ea typeface="Calibri Light"/>
                <a:cs typeface="Calibri Light"/>
              </a:defRPr>
            </a:lvl1pPr>
          </a:lstStyle>
          <a:p>
            <a:pPr marL="321457" lvl="0" indent="-321457"/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Picture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549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7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Standard - object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70986" y="1276946"/>
            <a:ext cx="10825989" cy="3291295"/>
          </a:xfrm>
        </p:spPr>
        <p:txBody>
          <a:bodyPr/>
          <a:lstStyle>
            <a:lvl1pPr marL="0" indent="0">
              <a:spcBef>
                <a:spcPts val="703"/>
              </a:spcBef>
              <a:buNone/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49" y="6489876"/>
            <a:ext cx="339837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16747" y="737026"/>
            <a:ext cx="11475253" cy="0"/>
          </a:xfrm>
          <a:prstGeom prst="line">
            <a:avLst/>
          </a:prstGeom>
          <a:noFill/>
          <a:ln w="190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5029" y="4748483"/>
            <a:ext cx="10801944" cy="1414118"/>
          </a:xfrm>
        </p:spPr>
        <p:txBody>
          <a:bodyPr numCol="4" spcCol="360000" anchor="t">
            <a:noAutofit/>
          </a:bodyPr>
          <a:lstStyle>
            <a:lvl1pPr marL="0" indent="0" algn="ctr">
              <a:spcBef>
                <a:spcPts val="703"/>
              </a:spcBef>
              <a:buFont typeface="Arial" panose="020B0604020202020204" pitchFamily="34" charset="0"/>
              <a:buNone/>
              <a:defRPr kumimoji="0" lang="de-DE" sz="1406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Collum 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029" y="6212245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5" y="253791"/>
            <a:ext cx="8531081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– Text</a:t>
            </a:r>
            <a:endParaRPr lang="de-DE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716747" y="4655329"/>
            <a:ext cx="10800760" cy="0"/>
          </a:xfrm>
          <a:prstGeom prst="line">
            <a:avLst/>
          </a:prstGeom>
          <a:noFill/>
          <a:ln w="6350" cap="flat">
            <a:solidFill>
              <a:srgbClr val="0068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02064" y="253791"/>
            <a:ext cx="2327651" cy="451654"/>
          </a:xfrm>
        </p:spPr>
        <p:txBody>
          <a:bodyPr>
            <a:noAutofit/>
          </a:bodyPr>
          <a:lstStyle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684C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773478"/>
            <a:ext cx="8457061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 smtClean="0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571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88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5432">
          <p15:clr>
            <a:srgbClr val="FBAE40"/>
          </p15:clr>
        </p15:guide>
        <p15:guide id="5" pos="2720">
          <p15:clr>
            <a:srgbClr val="FBAE40"/>
          </p15:clr>
        </p15:guide>
        <p15:guide id="6" pos="30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83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480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83" y="3375966"/>
            <a:ext cx="6259344" cy="3469334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0" y="5285979"/>
            <a:ext cx="4165600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63488" y="4842208"/>
            <a:ext cx="4234720" cy="140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 err="1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Schnewlinstr</a:t>
            </a:r>
            <a:r>
              <a:rPr sz="1687" kern="0" dirty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. 10</a:t>
            </a: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79098 Freiburg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, Germany</a:t>
            </a:r>
            <a:endParaRPr sz="1687" kern="0" dirty="0">
              <a:solidFill>
                <a:srgbClr val="494949"/>
              </a:solidFill>
              <a:latin typeface="Calibri Light" panose="020F0302020204030204" pitchFamily="34" charset="0"/>
              <a:sym typeface="Calibri"/>
            </a:endParaRP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sz="1687" kern="0" dirty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Tel: 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+49 </a:t>
            </a:r>
            <a:r>
              <a:rPr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761  </a:t>
            </a: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208534 – 0</a:t>
            </a:r>
            <a:b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</a:br>
            <a:endParaRPr lang="de-DE" sz="1687" kern="0" dirty="0" smtClean="0">
              <a:solidFill>
                <a:srgbClr val="494949"/>
              </a:solidFill>
              <a:latin typeface="Calibri Light" panose="020F0302020204030204" pitchFamily="34" charset="0"/>
              <a:sym typeface="Calibri"/>
            </a:endParaRP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unique@unique-landuse.de</a:t>
            </a:r>
          </a:p>
          <a:p>
            <a:pPr defTabSz="321457" hangingPunct="0">
              <a:lnSpc>
                <a:spcPct val="90000"/>
              </a:lnSpc>
              <a:defRPr sz="2000" b="0"/>
            </a:pPr>
            <a:r>
              <a:rPr lang="de-DE" sz="1687" kern="0" dirty="0" smtClean="0">
                <a:solidFill>
                  <a:srgbClr val="494949"/>
                </a:solidFill>
                <a:latin typeface="Calibri Light" panose="020F0302020204030204" pitchFamily="34" charset="0"/>
                <a:sym typeface="Calibri"/>
              </a:rPr>
              <a:t>www.unique-landuse.de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endParaRPr lang="de-DE"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hape 3"/>
          <p:cNvSpPr/>
          <p:nvPr userDrawn="1"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</p:spTree>
    <p:extLst>
      <p:ext uri="{BB962C8B-B14F-4D97-AF65-F5344CB8AC3E}">
        <p14:creationId xmlns:p14="http://schemas.microsoft.com/office/powerpoint/2010/main" val="2793090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1">
          <p15:clr>
            <a:srgbClr val="FBAE40"/>
          </p15:clr>
        </p15:guide>
        <p15:guide id="2" orient="horz" pos="378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21457" hangingPunct="0">
              <a:lnSpc>
                <a:spcPct val="90000"/>
              </a:lnSpc>
              <a:defRPr/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21457" hangingPunct="0">
              <a:lnSpc>
                <a:spcPct val="90000"/>
              </a:lnSpc>
              <a:defRPr/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F3DE-705E-4AB0-A115-6A78D0F392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79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w120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192" cy="6864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12192000" cy="6581285"/>
          </a:xfrm>
          <a:prstGeom prst="rect">
            <a:avLst/>
          </a:prstGeom>
          <a:solidFill>
            <a:srgbClr val="5C92B5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98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</a:pPr>
            <a:fld id="{1D7556CF-2946-2F44-BF73-B1A50A4A8B2D}" type="datetimeFigureOut">
              <a:rPr lang="en-US" sz="1687" b="1" kern="0" smtClean="0">
                <a:solidFill>
                  <a:srgbClr val="000000"/>
                </a:solidFill>
                <a:sym typeface="Calibri"/>
              </a:rPr>
              <a:pPr defTabSz="321457" hangingPunct="0">
                <a:lnSpc>
                  <a:spcPct val="90000"/>
                </a:lnSpc>
              </a:pPr>
              <a:t>10/25/2018</a:t>
            </a:fld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</a:pPr>
            <a:endParaRPr lang="en-US" sz="1687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</p:spPr>
        <p:txBody>
          <a:bodyPr/>
          <a:lstStyle/>
          <a:p>
            <a:fld id="{EA5AB9ED-E389-6B46-A50B-A88DCB789E43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" y="6572836"/>
            <a:ext cx="1231485" cy="285163"/>
          </a:xfrm>
          <a:prstGeom prst="rect">
            <a:avLst/>
          </a:prstGeom>
          <a:solidFill>
            <a:srgbClr val="4C6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31488" y="6572836"/>
            <a:ext cx="10972705" cy="285163"/>
          </a:xfrm>
          <a:prstGeom prst="rect">
            <a:avLst/>
          </a:prstGeom>
          <a:solidFill>
            <a:srgbClr val="083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1" name="Picture 10" descr="wbi_logo_2009_horizontal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" y="6581287"/>
            <a:ext cx="1096208" cy="2658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794768" y="199485"/>
            <a:ext cx="10409424" cy="7334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71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272-37D1-47D2-B8A4-16939EB1ACFD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408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tton_Papertexture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" y="1"/>
            <a:ext cx="12189789" cy="6855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211" y="222015"/>
            <a:ext cx="12189789" cy="6633337"/>
          </a:xfrm>
          <a:prstGeom prst="rect">
            <a:avLst/>
          </a:prstGeom>
          <a:solidFill>
            <a:srgbClr val="F6EFD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43934" y="-8791"/>
            <a:ext cx="12479867" cy="56991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98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0" name="Picture 9" descr="grain-thick.png"/>
          <p:cNvPicPr>
            <a:picLocks noChangeAspect="1"/>
          </p:cNvPicPr>
          <p:nvPr userDrawn="1"/>
        </p:nvPicPr>
        <p:blipFill rotWithShape="1">
          <a:blip r:embed="rId4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541" y="-8791"/>
            <a:ext cx="849811" cy="5891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6572836"/>
            <a:ext cx="1231485" cy="285163"/>
          </a:xfrm>
          <a:prstGeom prst="rect">
            <a:avLst/>
          </a:prstGeom>
          <a:solidFill>
            <a:srgbClr val="4C6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31488" y="6572836"/>
            <a:ext cx="10972705" cy="285163"/>
          </a:xfrm>
          <a:prstGeom prst="rect">
            <a:avLst/>
          </a:prstGeom>
          <a:solidFill>
            <a:srgbClr val="0839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hangingPunct="0">
              <a:lnSpc>
                <a:spcPct val="90000"/>
              </a:lnSpc>
            </a:pPr>
            <a:endParaRPr lang="en-US" sz="1687" b="1" kern="0" dirty="0">
              <a:solidFill>
                <a:prstClr val="white"/>
              </a:solidFill>
              <a:sym typeface="Calibri"/>
            </a:endParaRPr>
          </a:p>
        </p:txBody>
      </p:sp>
      <p:pic>
        <p:nvPicPr>
          <p:cNvPr id="15" name="Picture 14" descr="wbi_logo_2009_horizontal_rev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" y="6581287"/>
            <a:ext cx="1096208" cy="2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19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  <a:defRPr/>
            </a:pPr>
            <a:endParaRPr lang="fr-FR" sz="1687" b="1" kern="0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321457" hangingPunct="0">
              <a:lnSpc>
                <a:spcPct val="90000"/>
              </a:lnSpc>
              <a:defRPr/>
            </a:pPr>
            <a:endParaRPr lang="fr-FR" sz="1687" b="1" kern="0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0047" y="6489876"/>
            <a:ext cx="339837" cy="254044"/>
          </a:xfrm>
        </p:spPr>
        <p:txBody>
          <a:bodyPr/>
          <a:lstStyle/>
          <a:p>
            <a:fld id="{46616652-9A7B-48EF-A773-04E956721CC1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93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5"/>
          <p:cNvSpPr/>
          <p:nvPr/>
        </p:nvSpPr>
        <p:spPr>
          <a:xfrm>
            <a:off x="1" y="2852739"/>
            <a:ext cx="624417" cy="12969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5" name="Gerade Verbindung 16"/>
          <p:cNvCxnSpPr/>
          <p:nvPr/>
        </p:nvCxnSpPr>
        <p:spPr>
          <a:xfrm>
            <a:off x="0" y="285273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7"/>
          <p:cNvCxnSpPr/>
          <p:nvPr/>
        </p:nvCxnSpPr>
        <p:spPr>
          <a:xfrm>
            <a:off x="0" y="41497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2751064"/>
            <a:ext cx="114720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667" y="4545013"/>
            <a:ext cx="11112000" cy="1033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514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6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5" name="Gerade Verbindung 27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8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29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31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dirty="0" smtClean="0">
                <a:solidFill>
                  <a:srgbClr val="595959"/>
                </a:solidFill>
                <a:latin typeface="Calibri" pitchFamily="34" charset="0"/>
              </a:rPr>
              <a:t>© </a:t>
            </a:r>
            <a:r>
              <a:rPr lang="de-DE" sz="1100" dirty="0" err="1" smtClean="0">
                <a:solidFill>
                  <a:srgbClr val="595959"/>
                </a:solidFill>
                <a:latin typeface="Calibri" pitchFamily="34" charset="0"/>
              </a:rPr>
              <a:t>MoALF</a:t>
            </a:r>
            <a:endParaRPr lang="de-DE" sz="11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Rechteck 32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800" dirty="0">
              <a:solidFill>
                <a:prstClr val="white"/>
              </a:solidFill>
            </a:endParaRPr>
          </a:p>
        </p:txBody>
      </p:sp>
      <p:cxnSp>
        <p:nvCxnSpPr>
          <p:cNvPr id="11" name="Gerade Verbindung 34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240309" y="8620"/>
            <a:ext cx="9984000" cy="52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83117" y="800708"/>
            <a:ext cx="11665544" cy="5472000"/>
          </a:xfrm>
        </p:spPr>
        <p:txBody>
          <a:bodyPr/>
          <a:lstStyle>
            <a:lvl1pPr marL="0" indent="0">
              <a:spcBef>
                <a:spcPts val="576"/>
              </a:spcBef>
              <a:buFont typeface="Arial" pitchFamily="34" charset="0"/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 marL="540000" indent="-270000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F8E7EE1-DDA4-4F4A-9441-F4ECD2AA8207}" type="slidenum">
              <a:rPr lang="de-DE">
                <a:solidFill>
                  <a:srgbClr val="FFFFFB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B"/>
              </a:solidFill>
            </a:endParaRPr>
          </a:p>
        </p:txBody>
      </p:sp>
      <p:pic>
        <p:nvPicPr>
          <p:cNvPr id="13" name="Picture 2" descr="U:\02_Projekte\01_Laufend\1121 WB Readiness support for climate smart agriculture in Kenya\10-Bilder\logo_weiss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6497762"/>
            <a:ext cx="1105581" cy="3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84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/>
        </p:nvSpPr>
        <p:spPr>
          <a:xfrm flipH="1">
            <a:off x="11952818" y="6021388"/>
            <a:ext cx="239183" cy="8366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3" name="Gerade Verbindung 6"/>
          <p:cNvCxnSpPr/>
          <p:nvPr/>
        </p:nvCxnSpPr>
        <p:spPr>
          <a:xfrm>
            <a:off x="0" y="126841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7"/>
          <p:cNvCxnSpPr/>
          <p:nvPr/>
        </p:nvCxnSpPr>
        <p:spPr>
          <a:xfrm>
            <a:off x="30247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8"/>
          <p:cNvSpPr/>
          <p:nvPr/>
        </p:nvSpPr>
        <p:spPr>
          <a:xfrm>
            <a:off x="0" y="1268413"/>
            <a:ext cx="3024717" cy="47529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698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8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6" name="Gerade Verbindung 9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0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1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9" name="Grafik 12" descr="logo_unique_2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9217" y="6492876"/>
            <a:ext cx="863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smtClean="0">
                <a:solidFill>
                  <a:srgbClr val="595959"/>
                </a:solidFill>
                <a:latin typeface="Calibri" pitchFamily="34" charset="0"/>
              </a:rPr>
              <a:t>© UNIQUE forestry and land use GmbH</a:t>
            </a:r>
          </a:p>
        </p:txBody>
      </p:sp>
      <p:sp>
        <p:nvSpPr>
          <p:cNvPr id="11" name="Rechteck 14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2" name="Gerade Verbindung 15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309" y="9428"/>
            <a:ext cx="9984000" cy="522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3117" y="800608"/>
            <a:ext cx="5712000" cy="5472000"/>
          </a:xfrm>
        </p:spPr>
        <p:txBody>
          <a:bodyPr/>
          <a:lstStyle>
            <a:lvl1pPr marL="0" indent="0">
              <a:spcBef>
                <a:spcPts val="576"/>
              </a:spcBef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348"/>
              </a:buClr>
              <a:buSzTx/>
              <a:buFont typeface="Wingdings" pitchFamily="2" charset="2"/>
              <a:buChar char="§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800706"/>
            <a:ext cx="5712000" cy="5472000"/>
          </a:xfrm>
        </p:spPr>
        <p:txBody>
          <a:bodyPr/>
          <a:lstStyle>
            <a:lvl1pPr marL="0" indent="0">
              <a:spcBef>
                <a:spcPts val="576"/>
              </a:spcBef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A564CFD-BC6C-45E3-9FF4-CE9151769DFB}" type="slidenum">
              <a:rPr lang="de-DE">
                <a:solidFill>
                  <a:srgbClr val="FFFFFB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0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5"/>
          <p:cNvSpPr/>
          <p:nvPr/>
        </p:nvSpPr>
        <p:spPr>
          <a:xfrm>
            <a:off x="1" y="2852739"/>
            <a:ext cx="624417" cy="12969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5" name="Gerade Verbindung 16"/>
          <p:cNvCxnSpPr/>
          <p:nvPr/>
        </p:nvCxnSpPr>
        <p:spPr>
          <a:xfrm>
            <a:off x="0" y="285273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7"/>
          <p:cNvCxnSpPr/>
          <p:nvPr/>
        </p:nvCxnSpPr>
        <p:spPr>
          <a:xfrm>
            <a:off x="0" y="41497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2751064"/>
            <a:ext cx="114720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667" y="4545013"/>
            <a:ext cx="11112000" cy="1033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783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6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5" name="Gerade Verbindung 27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8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29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31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dirty="0" smtClean="0">
                <a:solidFill>
                  <a:srgbClr val="595959"/>
                </a:solidFill>
                <a:latin typeface="Calibri" pitchFamily="34" charset="0"/>
              </a:rPr>
              <a:t>© </a:t>
            </a:r>
            <a:r>
              <a:rPr lang="de-DE" sz="1100" dirty="0" err="1" smtClean="0">
                <a:solidFill>
                  <a:srgbClr val="595959"/>
                </a:solidFill>
                <a:latin typeface="Calibri" pitchFamily="34" charset="0"/>
              </a:rPr>
              <a:t>MoALF</a:t>
            </a:r>
            <a:endParaRPr lang="de-DE" sz="11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Rechteck 32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800" dirty="0">
              <a:solidFill>
                <a:prstClr val="white"/>
              </a:solidFill>
            </a:endParaRPr>
          </a:p>
        </p:txBody>
      </p:sp>
      <p:cxnSp>
        <p:nvCxnSpPr>
          <p:cNvPr id="11" name="Gerade Verbindung 34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240309" y="8620"/>
            <a:ext cx="9984000" cy="52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83117" y="800708"/>
            <a:ext cx="11665544" cy="5472000"/>
          </a:xfrm>
        </p:spPr>
        <p:txBody>
          <a:bodyPr/>
          <a:lstStyle>
            <a:lvl1pPr marL="0" indent="0">
              <a:spcBef>
                <a:spcPts val="576"/>
              </a:spcBef>
              <a:buFont typeface="Arial" pitchFamily="34" charset="0"/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 marL="540000" indent="-270000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F8E7EE1-DDA4-4F4A-9441-F4ECD2AA8207}" type="slidenum">
              <a:rPr lang="de-DE">
                <a:solidFill>
                  <a:srgbClr val="FFFFFB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B"/>
              </a:solidFill>
            </a:endParaRPr>
          </a:p>
        </p:txBody>
      </p:sp>
      <p:pic>
        <p:nvPicPr>
          <p:cNvPr id="13" name="Picture 2" descr="U:\02_Projekte\01_Laufend\1121 WB Readiness support for climate smart agriculture in Kenya\10-Bilder\logo_weiss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6497762"/>
            <a:ext cx="1105581" cy="3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473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/>
        </p:nvSpPr>
        <p:spPr>
          <a:xfrm flipH="1">
            <a:off x="11952818" y="6021388"/>
            <a:ext cx="239183" cy="8366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3" name="Gerade Verbindung 6"/>
          <p:cNvCxnSpPr/>
          <p:nvPr/>
        </p:nvCxnSpPr>
        <p:spPr>
          <a:xfrm>
            <a:off x="0" y="126841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7"/>
          <p:cNvCxnSpPr/>
          <p:nvPr/>
        </p:nvCxnSpPr>
        <p:spPr>
          <a:xfrm>
            <a:off x="30247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8"/>
          <p:cNvSpPr/>
          <p:nvPr/>
        </p:nvSpPr>
        <p:spPr>
          <a:xfrm>
            <a:off x="0" y="1268413"/>
            <a:ext cx="3024717" cy="47529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57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8"/>
          <p:cNvSpPr/>
          <p:nvPr/>
        </p:nvSpPr>
        <p:spPr>
          <a:xfrm flipH="1">
            <a:off x="11999384" y="6453188"/>
            <a:ext cx="192616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6" name="Gerade Verbindung 9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0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1"/>
          <p:cNvSpPr/>
          <p:nvPr/>
        </p:nvSpPr>
        <p:spPr>
          <a:xfrm>
            <a:off x="1" y="936625"/>
            <a:ext cx="268817" cy="5084763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9" name="Grafik 12" descr="logo_unique_2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9217" y="6492876"/>
            <a:ext cx="863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0" y="6524625"/>
            <a:ext cx="9840384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smtClean="0">
                <a:solidFill>
                  <a:srgbClr val="595959"/>
                </a:solidFill>
                <a:latin typeface="Calibri" pitchFamily="34" charset="0"/>
              </a:rPr>
              <a:t>© UNIQUE forestry and land use GmbH</a:t>
            </a:r>
          </a:p>
        </p:txBody>
      </p:sp>
      <p:sp>
        <p:nvSpPr>
          <p:cNvPr id="11" name="Rechteck 14"/>
          <p:cNvSpPr/>
          <p:nvPr/>
        </p:nvSpPr>
        <p:spPr>
          <a:xfrm>
            <a:off x="10223501" y="1"/>
            <a:ext cx="1968500" cy="333375"/>
          </a:xfrm>
          <a:prstGeom prst="rect">
            <a:avLst/>
          </a:prstGeom>
          <a:solidFill>
            <a:srgbClr val="006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2" name="Gerade Verbindung 15"/>
          <p:cNvCxnSpPr/>
          <p:nvPr/>
        </p:nvCxnSpPr>
        <p:spPr>
          <a:xfrm flipV="1">
            <a:off x="264584" y="0"/>
            <a:ext cx="0" cy="64531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309" y="9428"/>
            <a:ext cx="9984000" cy="522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3117" y="800608"/>
            <a:ext cx="5712000" cy="5472000"/>
          </a:xfrm>
        </p:spPr>
        <p:txBody>
          <a:bodyPr/>
          <a:lstStyle>
            <a:lvl1pPr marL="0" indent="0">
              <a:spcBef>
                <a:spcPts val="576"/>
              </a:spcBef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348"/>
              </a:buClr>
              <a:buSzTx/>
              <a:buFont typeface="Wingdings" pitchFamily="2" charset="2"/>
              <a:buChar char="§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800706"/>
            <a:ext cx="5712000" cy="5472000"/>
          </a:xfrm>
        </p:spPr>
        <p:txBody>
          <a:bodyPr/>
          <a:lstStyle>
            <a:lvl1pPr marL="0" indent="0">
              <a:spcBef>
                <a:spcPts val="576"/>
              </a:spcBef>
              <a:buNone/>
              <a:defRPr sz="2400"/>
            </a:lvl1pPr>
            <a:lvl2pPr marL="270000" marR="0" indent="-27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664951" y="-26988"/>
            <a:ext cx="57573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A564CFD-BC6C-45E3-9FF4-CE9151769DFB}" type="slidenum">
              <a:rPr lang="de-DE">
                <a:solidFill>
                  <a:srgbClr val="FFFFFB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0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32F-71B3-4D79-8219-33B498072A28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633C2E-1EC8-4F47-9CFF-08B054D3D9AD}" type="slidenum">
              <a:rPr lang="fr-FR" alt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3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43" r:id="rId15"/>
    <p:sldLayoutId id="2147483744" r:id="rId16"/>
    <p:sldLayoutId id="21474837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39185" y="26989"/>
            <a:ext cx="998431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2534" y="800101"/>
            <a:ext cx="11664951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709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63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  <p:pic>
        <p:nvPicPr>
          <p:cNvPr id="4" name="2015 02 19 Logo UNIQUE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312539"/>
            <a:ext cx="10406063" cy="14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 err="1"/>
              <a:t>Textebene</a:t>
            </a:r>
            <a:r>
              <a:rPr dirty="0"/>
              <a:t> </a:t>
            </a:r>
            <a:r>
              <a:rPr dirty="0" smtClean="0"/>
              <a:t>1</a:t>
            </a:r>
            <a:endParaRPr dirty="0"/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</a:t>
            </a:r>
            <a:r>
              <a:rPr dirty="0" smtClean="0"/>
              <a:t>4</a:t>
            </a:r>
            <a:endParaRPr dirty="0"/>
          </a:p>
        </p:txBody>
      </p:sp>
      <p:sp>
        <p:nvSpPr>
          <p:cNvPr id="7" name="Shape 13"/>
          <p:cNvSpPr>
            <a:spLocks noGrp="1"/>
          </p:cNvSpPr>
          <p:nvPr>
            <p:ph type="sldNum" sz="quarter" idx="4"/>
          </p:nvPr>
        </p:nvSpPr>
        <p:spPr>
          <a:xfrm>
            <a:off x="6090047" y="6497442"/>
            <a:ext cx="339837" cy="23891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lang="de-DE" sz="984" b="0" smtClean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 defTabSz="321457" hangingPunct="0">
              <a:lnSpc>
                <a:spcPct val="90000"/>
              </a:lnSpc>
            </a:pPr>
            <a:fld id="{86CB4B4D-7CA3-9044-876B-883B54F8677D}" type="slidenum">
              <a:rPr lang="en-US" kern="0" smtClean="0">
                <a:sym typeface="Calibri"/>
              </a:rPr>
              <a:pPr defTabSz="321457" hangingPunct="0">
                <a:lnSpc>
                  <a:spcPct val="90000"/>
                </a:lnSpc>
              </a:pPr>
              <a:t>‹Nr.›</a:t>
            </a:fld>
            <a:endParaRPr lang="en-US" kern="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4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marL="0" marR="0" indent="0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1055"/>
        </a:spcBef>
        <a:spcAft>
          <a:spcPts val="0"/>
        </a:spcAft>
        <a:buClr>
          <a:srgbClr val="00684C"/>
        </a:buClr>
        <a:buSzPct val="75000"/>
        <a:buFont typeface="Wingdings" panose="05000000000000000000" pitchFamily="2" charset="2"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1pPr>
      <a:lvl2pPr marL="122779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 typeface="Wingdings" panose="05000000000000000000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2pPr>
      <a:lvl3pPr marL="252255" marR="0" indent="-129476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 typeface="Symbol" panose="05050102010706020507" pitchFamily="18" charset="2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3pPr>
      <a:lvl4pPr marL="375034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4pPr>
      <a:lvl5pPr marL="1261274" marR="0" indent="-248907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140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  <p:pic>
        <p:nvPicPr>
          <p:cNvPr id="4" name="2015 02 19 Logo UNIQUE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312539"/>
            <a:ext cx="10406063" cy="14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 err="1"/>
              <a:t>Textebene</a:t>
            </a:r>
            <a:r>
              <a:rPr dirty="0"/>
              <a:t> </a:t>
            </a:r>
            <a:r>
              <a:rPr dirty="0" smtClean="0"/>
              <a:t>1</a:t>
            </a:r>
            <a:endParaRPr dirty="0"/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</a:t>
            </a:r>
            <a:r>
              <a:rPr dirty="0" smtClean="0"/>
              <a:t>4</a:t>
            </a:r>
            <a:endParaRPr dirty="0"/>
          </a:p>
        </p:txBody>
      </p:sp>
      <p:sp>
        <p:nvSpPr>
          <p:cNvPr id="7" name="Shape 13"/>
          <p:cNvSpPr>
            <a:spLocks noGrp="1"/>
          </p:cNvSpPr>
          <p:nvPr>
            <p:ph type="sldNum" sz="quarter" idx="4"/>
          </p:nvPr>
        </p:nvSpPr>
        <p:spPr>
          <a:xfrm>
            <a:off x="6090047" y="6497442"/>
            <a:ext cx="339837" cy="23891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lang="de-DE" sz="984" b="0" smtClean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 defTabSz="321457" hangingPunct="0">
              <a:lnSpc>
                <a:spcPct val="90000"/>
              </a:lnSpc>
            </a:pPr>
            <a:fld id="{86CB4B4D-7CA3-9044-876B-883B54F8677D}" type="slidenum">
              <a:rPr lang="en-US" kern="0" smtClean="0">
                <a:sym typeface="Calibri"/>
              </a:rPr>
              <a:pPr defTabSz="321457" hangingPunct="0">
                <a:lnSpc>
                  <a:spcPct val="90000"/>
                </a:lnSpc>
              </a:pPr>
              <a:t>‹Nr.›</a:t>
            </a:fld>
            <a:endParaRPr lang="en-US" kern="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4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marL="0" marR="0" indent="0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1055"/>
        </a:spcBef>
        <a:spcAft>
          <a:spcPts val="0"/>
        </a:spcAft>
        <a:buClr>
          <a:srgbClr val="00684C"/>
        </a:buClr>
        <a:buSzPct val="75000"/>
        <a:buFont typeface="Wingdings" panose="05000000000000000000" pitchFamily="2" charset="2"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1pPr>
      <a:lvl2pPr marL="122779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 typeface="Wingdings" panose="05000000000000000000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2pPr>
      <a:lvl3pPr marL="252255" marR="0" indent="-129476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 typeface="Symbol" panose="05050102010706020507" pitchFamily="18" charset="2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3pPr>
      <a:lvl4pPr marL="375034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4pPr>
      <a:lvl5pPr marL="1261274" marR="0" indent="-248907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140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357189" y="6507266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pPr defTabSz="321457" hangingPunct="0">
              <a:lnSpc>
                <a:spcPct val="90000"/>
              </a:lnSpc>
            </a:pPr>
            <a:r>
              <a:rPr sz="984" kern="0" dirty="0">
                <a:latin typeface="Calibri Light" panose="020F0302020204030204" pitchFamily="34" charset="0"/>
                <a:sym typeface="Calibri"/>
              </a:rPr>
              <a:t>© UNIQUE forestry </a:t>
            </a:r>
            <a:r>
              <a:rPr lang="de-DE" sz="984" kern="0" dirty="0" err="1" smtClean="0">
                <a:latin typeface="Calibri Light" panose="020F0302020204030204" pitchFamily="34" charset="0"/>
                <a:sym typeface="Calibri"/>
              </a:rPr>
              <a:t>and</a:t>
            </a:r>
            <a:r>
              <a:rPr sz="984" kern="0" dirty="0" smtClean="0">
                <a:latin typeface="Calibri Light" panose="020F0302020204030204" pitchFamily="34" charset="0"/>
                <a:sym typeface="Calibri"/>
              </a:rPr>
              <a:t> </a:t>
            </a:r>
            <a:r>
              <a:rPr sz="984" kern="0" dirty="0">
                <a:latin typeface="Calibri Light" panose="020F0302020204030204" pitchFamily="34" charset="0"/>
                <a:sym typeface="Calibri"/>
              </a:rPr>
              <a:t>land use GmbH</a:t>
            </a:r>
          </a:p>
        </p:txBody>
      </p:sp>
      <p:pic>
        <p:nvPicPr>
          <p:cNvPr id="4" name="2015 02 19 Logo UNIQUE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00" y="6273526"/>
            <a:ext cx="1136480" cy="5844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312539"/>
            <a:ext cx="10406063" cy="14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 err="1"/>
              <a:t>Textebene</a:t>
            </a:r>
            <a:r>
              <a:rPr dirty="0"/>
              <a:t> </a:t>
            </a:r>
            <a:r>
              <a:rPr dirty="0" smtClean="0"/>
              <a:t>1</a:t>
            </a:r>
            <a:endParaRPr dirty="0"/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</a:t>
            </a:r>
            <a:r>
              <a:rPr dirty="0" smtClean="0"/>
              <a:t>4</a:t>
            </a:r>
            <a:endParaRPr dirty="0"/>
          </a:p>
        </p:txBody>
      </p:sp>
      <p:sp>
        <p:nvSpPr>
          <p:cNvPr id="7" name="Shape 13"/>
          <p:cNvSpPr>
            <a:spLocks noGrp="1"/>
          </p:cNvSpPr>
          <p:nvPr>
            <p:ph type="sldNum" sz="quarter" idx="4"/>
          </p:nvPr>
        </p:nvSpPr>
        <p:spPr>
          <a:xfrm>
            <a:off x="6090047" y="6497442"/>
            <a:ext cx="339837" cy="23891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lang="de-DE" sz="984" b="0" smtClean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 defTabSz="321457" hangingPunct="0">
              <a:lnSpc>
                <a:spcPct val="90000"/>
              </a:lnSpc>
            </a:pPr>
            <a:fld id="{86CB4B4D-7CA3-9044-876B-883B54F8677D}" type="slidenum">
              <a:rPr lang="en-US" kern="0" smtClean="0">
                <a:sym typeface="Calibri"/>
              </a:rPr>
              <a:pPr defTabSz="321457" hangingPunct="0">
                <a:lnSpc>
                  <a:spcPct val="90000"/>
                </a:lnSpc>
              </a:pPr>
              <a:t>‹Nr.›</a:t>
            </a:fld>
            <a:endParaRPr lang="en-US" kern="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1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marL="0" marR="0" indent="0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1055"/>
        </a:spcBef>
        <a:spcAft>
          <a:spcPts val="0"/>
        </a:spcAft>
        <a:buClr>
          <a:srgbClr val="00684C"/>
        </a:buClr>
        <a:buSzPct val="75000"/>
        <a:buFont typeface="Wingdings" panose="05000000000000000000" pitchFamily="2" charset="2"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1pPr>
      <a:lvl2pPr marL="122779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 typeface="Wingdings" panose="05000000000000000000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2pPr>
      <a:lvl3pPr marL="252255" marR="0" indent="-129476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 typeface="Symbol" panose="05050102010706020507" pitchFamily="18" charset="2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3pPr>
      <a:lvl4pPr marL="375034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4pPr>
      <a:lvl5pPr marL="1261274" marR="0" indent="-248907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140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39185" y="26989"/>
            <a:ext cx="998431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2534" y="800101"/>
            <a:ext cx="11664951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940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63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39185" y="26989"/>
            <a:ext cx="998431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2534" y="800101"/>
            <a:ext cx="11664951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9646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63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34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43510" y="4352099"/>
            <a:ext cx="10590250" cy="519038"/>
          </a:xfrm>
        </p:spPr>
        <p:txBody>
          <a:bodyPr/>
          <a:lstStyle/>
          <a:p>
            <a:r>
              <a:rPr lang="en-US" dirty="0" smtClean="0"/>
              <a:t>Developing Agricultural MRV+ systems 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Experiences from project case study in Western Kenya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Matthias Seebauer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02.10.2018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A4D5D66-B32D-4419-BA94-C1C272DE5E39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53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74110" y="326489"/>
            <a:ext cx="7431741" cy="881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Three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ain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ystem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eatures 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771" y="1208300"/>
            <a:ext cx="109314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1: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 combination of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activity based proxy indicators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and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scientific models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is used to demonstrate performance in measurable ecosystem services </a:t>
            </a:r>
          </a:p>
          <a:p>
            <a:endParaRPr lang="en-GB" sz="2400" dirty="0" smtClean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GB" sz="32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2: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The</a:t>
            </a:r>
            <a:r>
              <a:rPr lang="en-GB" sz="32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system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design is based on a combination of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field based surveys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and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farmer self-monitoring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and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digital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data collection, communication and information technologies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.</a:t>
            </a:r>
          </a:p>
          <a:p>
            <a:endParaRPr lang="en-GB" sz="24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3: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The system guarantees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cost-efficient, robust, transparent and verifiable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reporting of </a:t>
            </a:r>
            <a:r>
              <a:rPr lang="en-GB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multiple impacts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on a sustainable basis    </a:t>
            </a: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endParaRPr lang="en-GB" sz="20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endParaRPr lang="en-GB" sz="20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74110" y="326489"/>
            <a:ext cx="7431741" cy="881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Three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ain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ystem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eatures 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26" y="1013749"/>
            <a:ext cx="10931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1: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Activity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based proxy indicators and scientific models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2" name="Group 64"/>
          <p:cNvGrpSpPr/>
          <p:nvPr/>
        </p:nvGrpSpPr>
        <p:grpSpPr>
          <a:xfrm>
            <a:off x="1530217" y="1805038"/>
            <a:ext cx="5523069" cy="3821319"/>
            <a:chOff x="1236159" y="1034188"/>
            <a:chExt cx="5523069" cy="3821319"/>
          </a:xfrm>
        </p:grpSpPr>
        <p:pic>
          <p:nvPicPr>
            <p:cNvPr id="3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159" y="1034188"/>
              <a:ext cx="5523069" cy="3821319"/>
            </a:xfrm>
            <a:prstGeom prst="ellipse">
              <a:avLst/>
            </a:prstGeom>
          </p:spPr>
        </p:pic>
        <p:sp>
          <p:nvSpPr>
            <p:cNvPr id="37" name="Rechteck 25"/>
            <p:cNvSpPr/>
            <p:nvPr/>
          </p:nvSpPr>
          <p:spPr>
            <a:xfrm>
              <a:off x="2057093" y="1892200"/>
              <a:ext cx="825600" cy="4308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cap="all" dirty="0">
                  <a:solidFill>
                    <a:schemeClr val="tx1"/>
                  </a:solidFill>
                </a:rPr>
                <a:t>on farm trees </a:t>
              </a:r>
            </a:p>
          </p:txBody>
        </p:sp>
        <p:sp>
          <p:nvSpPr>
            <p:cNvPr id="40" name="Rechteck 19"/>
            <p:cNvSpPr/>
            <p:nvPr/>
          </p:nvSpPr>
          <p:spPr>
            <a:xfrm>
              <a:off x="5043580" y="2910008"/>
              <a:ext cx="661951" cy="4308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cap="all" dirty="0">
                  <a:solidFill>
                    <a:schemeClr val="tx1"/>
                  </a:solidFill>
                </a:rPr>
                <a:t>crop yields</a:t>
              </a:r>
            </a:p>
          </p:txBody>
        </p:sp>
        <p:sp>
          <p:nvSpPr>
            <p:cNvPr id="45" name="Rechteck 28"/>
            <p:cNvSpPr/>
            <p:nvPr/>
          </p:nvSpPr>
          <p:spPr>
            <a:xfrm>
              <a:off x="5887074" y="2337005"/>
              <a:ext cx="858398" cy="41549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cap="all" dirty="0">
                  <a:solidFill>
                    <a:schemeClr val="tx1"/>
                  </a:solidFill>
                </a:rPr>
                <a:t>Livestock &amp; dairy </a:t>
              </a:r>
            </a:p>
          </p:txBody>
        </p:sp>
        <p:sp>
          <p:nvSpPr>
            <p:cNvPr id="46" name="Oval 69"/>
            <p:cNvSpPr/>
            <p:nvPr/>
          </p:nvSpPr>
          <p:spPr>
            <a:xfrm>
              <a:off x="1999893" y="2226469"/>
              <a:ext cx="114400" cy="9993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hteck 31"/>
            <p:cNvSpPr/>
            <p:nvPr/>
          </p:nvSpPr>
          <p:spPr>
            <a:xfrm>
              <a:off x="3389690" y="2974209"/>
              <a:ext cx="756836" cy="4308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cap="all" dirty="0" smtClean="0">
                  <a:solidFill>
                    <a:schemeClr val="tx1"/>
                  </a:solidFill>
                </a:rPr>
                <a:t>Farm practice</a:t>
              </a:r>
              <a:endParaRPr lang="en-US" sz="1100" cap="all" dirty="0">
                <a:solidFill>
                  <a:schemeClr val="tx1"/>
                </a:solidFill>
              </a:endParaRPr>
            </a:p>
          </p:txBody>
        </p:sp>
        <p:sp>
          <p:nvSpPr>
            <p:cNvPr id="48" name="Rechteck 22"/>
            <p:cNvSpPr/>
            <p:nvPr/>
          </p:nvSpPr>
          <p:spPr>
            <a:xfrm>
              <a:off x="4226125" y="2027953"/>
              <a:ext cx="743998" cy="4308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cap="all" dirty="0">
                  <a:solidFill>
                    <a:schemeClr val="tx1"/>
                  </a:solidFill>
                </a:rPr>
                <a:t>biomass use</a:t>
              </a:r>
            </a:p>
          </p:txBody>
        </p:sp>
        <p:sp>
          <p:nvSpPr>
            <p:cNvPr id="49" name="Rechteck 38"/>
            <p:cNvSpPr/>
            <p:nvPr/>
          </p:nvSpPr>
          <p:spPr>
            <a:xfrm>
              <a:off x="5050223" y="1464515"/>
              <a:ext cx="961886" cy="4308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cap="all" dirty="0" smtClean="0">
                  <a:solidFill>
                    <a:schemeClr val="tx1"/>
                  </a:solidFill>
                </a:rPr>
                <a:t>socio economic</a:t>
              </a:r>
              <a:endParaRPr lang="en-US" sz="1100" cap="all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73"/>
            <p:cNvSpPr/>
            <p:nvPr/>
          </p:nvSpPr>
          <p:spPr>
            <a:xfrm>
              <a:off x="3332490" y="2860039"/>
              <a:ext cx="114400" cy="9993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74"/>
            <p:cNvSpPr/>
            <p:nvPr/>
          </p:nvSpPr>
          <p:spPr>
            <a:xfrm>
              <a:off x="5816393" y="2675766"/>
              <a:ext cx="114400" cy="9993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75"/>
            <p:cNvSpPr/>
            <p:nvPr/>
          </p:nvSpPr>
          <p:spPr>
            <a:xfrm>
              <a:off x="2540099" y="2835026"/>
              <a:ext cx="114400" cy="9993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76"/>
            <p:cNvSpPr/>
            <p:nvPr/>
          </p:nvSpPr>
          <p:spPr>
            <a:xfrm>
              <a:off x="5679009" y="3258512"/>
              <a:ext cx="114400" cy="99939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hteck 38"/>
            <p:cNvSpPr/>
            <p:nvPr/>
          </p:nvSpPr>
          <p:spPr>
            <a:xfrm>
              <a:off x="1676571" y="2910008"/>
              <a:ext cx="1158307" cy="4308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cap="all" dirty="0" smtClean="0">
                  <a:solidFill>
                    <a:schemeClr val="tx1"/>
                  </a:solidFill>
                </a:rPr>
                <a:t>Water Mgmt. practices </a:t>
              </a:r>
              <a:endParaRPr lang="en-US" sz="1100" cap="all" dirty="0">
                <a:solidFill>
                  <a:schemeClr val="tx1"/>
                </a:solidFill>
              </a:endParaRPr>
            </a:p>
          </p:txBody>
        </p:sp>
      </p:grpSp>
      <p:pic>
        <p:nvPicPr>
          <p:cNvPr id="55" name="Picture 78"/>
          <p:cNvPicPr>
            <a:picLocks noChangeAspect="1"/>
          </p:cNvPicPr>
          <p:nvPr/>
        </p:nvPicPr>
        <p:blipFill rotWithShape="1">
          <a:blip r:embed="rId3"/>
          <a:srcRect l="13547" t="16128" r="19477" b="8623"/>
          <a:stretch/>
        </p:blipFill>
        <p:spPr>
          <a:xfrm>
            <a:off x="1385895" y="4015350"/>
            <a:ext cx="1941927" cy="1552503"/>
          </a:xfrm>
          <a:prstGeom prst="rect">
            <a:avLst/>
          </a:prstGeom>
        </p:spPr>
      </p:pic>
      <p:pic>
        <p:nvPicPr>
          <p:cNvPr id="56" name="Picture 79"/>
          <p:cNvPicPr>
            <a:picLocks noChangeAspect="1"/>
          </p:cNvPicPr>
          <p:nvPr/>
        </p:nvPicPr>
        <p:blipFill rotWithShape="1">
          <a:blip r:embed="rId4"/>
          <a:srcRect l="20138" t="19181" r="27188" b="21086"/>
          <a:stretch/>
        </p:blipFill>
        <p:spPr>
          <a:xfrm>
            <a:off x="5255680" y="4085040"/>
            <a:ext cx="1809946" cy="1649386"/>
          </a:xfrm>
          <a:prstGeom prst="rect">
            <a:avLst/>
          </a:prstGeom>
        </p:spPr>
      </p:pic>
      <p:grpSp>
        <p:nvGrpSpPr>
          <p:cNvPr id="57" name="Group 30"/>
          <p:cNvGrpSpPr/>
          <p:nvPr/>
        </p:nvGrpSpPr>
        <p:grpSpPr>
          <a:xfrm>
            <a:off x="2273495" y="5025031"/>
            <a:ext cx="3726094" cy="465191"/>
            <a:chOff x="2834515" y="3948350"/>
            <a:chExt cx="3877829" cy="465191"/>
          </a:xfrm>
          <a:noFill/>
        </p:grpSpPr>
        <p:sp>
          <p:nvSpPr>
            <p:cNvPr id="58" name="Flèche droite 16"/>
            <p:cNvSpPr/>
            <p:nvPr/>
          </p:nvSpPr>
          <p:spPr>
            <a:xfrm>
              <a:off x="3173020" y="3948350"/>
              <a:ext cx="3347977" cy="465191"/>
            </a:xfrm>
            <a:prstGeom prst="right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Rechteck 31"/>
            <p:cNvSpPr/>
            <p:nvPr/>
          </p:nvSpPr>
          <p:spPr>
            <a:xfrm>
              <a:off x="2834515" y="3965996"/>
              <a:ext cx="3877829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Activity </a:t>
              </a:r>
              <a:r>
                <a:rPr lang="en-US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monitoring (t</a:t>
              </a:r>
              <a:r>
                <a:rPr lang="en-US" b="0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0</a:t>
              </a:r>
              <a:r>
                <a:rPr lang="en-US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, t</a:t>
              </a:r>
              <a:r>
                <a:rPr lang="en-US" b="0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1</a:t>
              </a:r>
              <a:r>
                <a:rPr lang="en-US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, t</a:t>
              </a:r>
              <a:r>
                <a:rPr lang="en-US" b="0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2</a:t>
              </a:r>
              <a:r>
                <a:rPr lang="en-US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, …) </a:t>
              </a:r>
              <a:endParaRPr lang="en-US" sz="1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sp>
        <p:nvSpPr>
          <p:cNvPr id="60" name="Rectangle 80"/>
          <p:cNvSpPr/>
          <p:nvPr/>
        </p:nvSpPr>
        <p:spPr>
          <a:xfrm>
            <a:off x="7409358" y="5420619"/>
            <a:ext cx="2286473" cy="91280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Scientific models/ Tools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1" name="TextBox 81"/>
          <p:cNvSpPr txBox="1"/>
          <p:nvPr/>
        </p:nvSpPr>
        <p:spPr>
          <a:xfrm>
            <a:off x="7394631" y="6343160"/>
            <a:ext cx="2437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spc="300" dirty="0" smtClean="0"/>
              <a:t>Scientific </a:t>
            </a:r>
            <a:r>
              <a:rPr lang="de-DE" sz="800" b="1" spc="300" dirty="0" err="1" smtClean="0"/>
              <a:t>blackbox</a:t>
            </a:r>
            <a:endParaRPr lang="de-DE" sz="800" b="1" spc="300" dirty="0"/>
          </a:p>
        </p:txBody>
      </p:sp>
      <p:sp>
        <p:nvSpPr>
          <p:cNvPr id="62" name="Rectangle 82"/>
          <p:cNvSpPr/>
          <p:nvPr/>
        </p:nvSpPr>
        <p:spPr>
          <a:xfrm>
            <a:off x="7206149" y="6454154"/>
            <a:ext cx="2814192" cy="52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Parametrized to project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63" name="Elbow Connector 84"/>
          <p:cNvCxnSpPr>
            <a:stCxn id="59" idx="2"/>
            <a:endCxn id="60" idx="1"/>
          </p:cNvCxnSpPr>
          <p:nvPr/>
        </p:nvCxnSpPr>
        <p:spPr>
          <a:xfrm rot="16200000" flipH="1">
            <a:off x="5540445" y="4008106"/>
            <a:ext cx="465011" cy="3272816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TextBox 90"/>
          <p:cNvSpPr txBox="1"/>
          <p:nvPr/>
        </p:nvSpPr>
        <p:spPr>
          <a:xfrm>
            <a:off x="4291751" y="5594734"/>
            <a:ext cx="2258912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Periodic Farm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Activity Data 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5" name="TextBox 92"/>
          <p:cNvSpPr txBox="1"/>
          <p:nvPr/>
        </p:nvSpPr>
        <p:spPr>
          <a:xfrm>
            <a:off x="4041360" y="6363571"/>
            <a:ext cx="627147" cy="4349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 smtClean="0"/>
              <a:t>Farm </a:t>
            </a:r>
            <a:r>
              <a:rPr lang="de-DE" sz="1200" dirty="0" err="1" smtClean="0"/>
              <a:t>mgmt</a:t>
            </a:r>
            <a:r>
              <a:rPr lang="de-DE" sz="1200" dirty="0" smtClean="0"/>
              <a:t>.</a:t>
            </a:r>
            <a:endParaRPr kumimoji="0" lang="de-D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66" name="TextBox 93"/>
          <p:cNvSpPr txBox="1"/>
          <p:nvPr/>
        </p:nvSpPr>
        <p:spPr>
          <a:xfrm>
            <a:off x="4757096" y="6367157"/>
            <a:ext cx="973021" cy="4349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 smtClean="0"/>
              <a:t>Extension &amp; Training </a:t>
            </a:r>
            <a:endParaRPr kumimoji="0" lang="de-D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67" name="TextBox 94"/>
          <p:cNvSpPr txBox="1"/>
          <p:nvPr/>
        </p:nvSpPr>
        <p:spPr>
          <a:xfrm>
            <a:off x="5834927" y="6367157"/>
            <a:ext cx="1431472" cy="4349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Project performance indicators 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68" name="Straight Arrow Connector 96"/>
          <p:cNvCxnSpPr>
            <a:stCxn id="64" idx="2"/>
            <a:endCxn id="65" idx="0"/>
          </p:cNvCxnSpPr>
          <p:nvPr/>
        </p:nvCxnSpPr>
        <p:spPr>
          <a:xfrm flipH="1">
            <a:off x="4354934" y="6140524"/>
            <a:ext cx="1066273" cy="223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100"/>
          <p:cNvCxnSpPr>
            <a:stCxn id="64" idx="2"/>
            <a:endCxn id="66" idx="0"/>
          </p:cNvCxnSpPr>
          <p:nvPr/>
        </p:nvCxnSpPr>
        <p:spPr>
          <a:xfrm flipH="1">
            <a:off x="5243607" y="6140524"/>
            <a:ext cx="177600" cy="226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102"/>
          <p:cNvCxnSpPr>
            <a:stCxn id="64" idx="2"/>
            <a:endCxn id="67" idx="0"/>
          </p:cNvCxnSpPr>
          <p:nvPr/>
        </p:nvCxnSpPr>
        <p:spPr>
          <a:xfrm>
            <a:off x="5421207" y="6140524"/>
            <a:ext cx="1129456" cy="226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112"/>
          <p:cNvSpPr txBox="1"/>
          <p:nvPr/>
        </p:nvSpPr>
        <p:spPr>
          <a:xfrm>
            <a:off x="7528791" y="3214063"/>
            <a:ext cx="2067445" cy="93358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Multiple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project specific ES accounting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72" name="Straight Arrow Connector 114"/>
          <p:cNvCxnSpPr>
            <a:stCxn id="60" idx="0"/>
            <a:endCxn id="71" idx="2"/>
          </p:cNvCxnSpPr>
          <p:nvPr/>
        </p:nvCxnSpPr>
        <p:spPr>
          <a:xfrm flipV="1">
            <a:off x="8552595" y="4147652"/>
            <a:ext cx="9919" cy="127296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TextBox 120"/>
          <p:cNvSpPr txBox="1"/>
          <p:nvPr/>
        </p:nvSpPr>
        <p:spPr>
          <a:xfrm>
            <a:off x="7576652" y="2185680"/>
            <a:ext cx="1951885" cy="6565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Optional: Certified 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75" name="Straight Arrow Connector 122"/>
          <p:cNvCxnSpPr>
            <a:stCxn id="71" idx="0"/>
            <a:endCxn id="74" idx="2"/>
          </p:cNvCxnSpPr>
          <p:nvPr/>
        </p:nvCxnSpPr>
        <p:spPr>
          <a:xfrm flipH="1" flipV="1">
            <a:off x="8552595" y="2842270"/>
            <a:ext cx="9919" cy="37179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39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4" grpId="0"/>
      <p:bldP spid="65" grpId="0" animBg="1"/>
      <p:bldP spid="66" grpId="0" animBg="1"/>
      <p:bldP spid="67" grpId="0" animBg="1"/>
      <p:bldP spid="71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74110" y="326489"/>
            <a:ext cx="7431741" cy="881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Three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ain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ystem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eatures 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826" y="1013749"/>
            <a:ext cx="10931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2: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Combination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of field based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surveys and farmer self-monitoring and digital data collection, communication and information technologies. 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542" y="2624976"/>
            <a:ext cx="3245638" cy="260738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20583164">
            <a:off x="7281035" y="4436652"/>
            <a:ext cx="804334" cy="1576057"/>
            <a:chOff x="6781800" y="914400"/>
            <a:chExt cx="1905000" cy="5334000"/>
          </a:xfrm>
        </p:grpSpPr>
        <p:sp>
          <p:nvSpPr>
            <p:cNvPr id="35" name="Rounded Rectangle 34"/>
            <p:cNvSpPr>
              <a:spLocks noChangeAspect="1"/>
            </p:cNvSpPr>
            <p:nvPr/>
          </p:nvSpPr>
          <p:spPr>
            <a:xfrm>
              <a:off x="6781800" y="914400"/>
              <a:ext cx="1905000" cy="5334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900204" y="990600"/>
              <a:ext cx="1676400" cy="2948354"/>
              <a:chOff x="6900204" y="990600"/>
              <a:chExt cx="1676400" cy="294835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900204" y="1066800"/>
                <a:ext cx="1676400" cy="28721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391400" y="990600"/>
                <a:ext cx="609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3962400"/>
              <a:ext cx="1743075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Rectangle 37"/>
            <p:cNvSpPr/>
            <p:nvPr/>
          </p:nvSpPr>
          <p:spPr>
            <a:xfrm>
              <a:off x="7086600" y="4191000"/>
              <a:ext cx="5334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48600" y="4191000"/>
              <a:ext cx="5334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3955" y="4033733"/>
            <a:ext cx="1762831" cy="22525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850" y="4033733"/>
            <a:ext cx="1490893" cy="2252508"/>
          </a:xfrm>
          <a:prstGeom prst="rect">
            <a:avLst/>
          </a:prstGeom>
        </p:spPr>
      </p:pic>
      <p:pic>
        <p:nvPicPr>
          <p:cNvPr id="44" name="Content Placeholder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5416" y="1847803"/>
            <a:ext cx="3638327" cy="1456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6" name="TextBox 45"/>
          <p:cNvSpPr txBox="1"/>
          <p:nvPr/>
        </p:nvSpPr>
        <p:spPr>
          <a:xfrm rot="19409770">
            <a:off x="9537243" y="2301173"/>
            <a:ext cx="133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Web MIS</a:t>
            </a:r>
            <a:endParaRPr lang="en-US" sz="2400" b="1" u="sng" dirty="0"/>
          </a:p>
        </p:txBody>
      </p:sp>
      <p:sp>
        <p:nvSpPr>
          <p:cNvPr id="47" name="TextBox 46"/>
          <p:cNvSpPr txBox="1"/>
          <p:nvPr/>
        </p:nvSpPr>
        <p:spPr>
          <a:xfrm rot="19409770">
            <a:off x="9358124" y="4929155"/>
            <a:ext cx="169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Android</a:t>
            </a:r>
            <a:r>
              <a:rPr lang="en-US" sz="2000" b="1" u="sng" dirty="0" smtClean="0"/>
              <a:t> APP</a:t>
            </a:r>
            <a:endParaRPr lang="en-US" sz="2000" b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4894651" y="5213994"/>
            <a:ext cx="255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SMS data submission  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6" y="1914323"/>
            <a:ext cx="4329049" cy="284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6" y="4778114"/>
            <a:ext cx="4329049" cy="3016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19409770">
            <a:off x="1325977" y="4238758"/>
            <a:ext cx="514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Farmer/ group monitoring &amp; reporting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7282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2931" r="19059" b="7758"/>
          <a:stretch/>
        </p:blipFill>
        <p:spPr bwMode="auto">
          <a:xfrm>
            <a:off x="0" y="2254697"/>
            <a:ext cx="2713466" cy="199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74110" y="-55649"/>
            <a:ext cx="7431741" cy="881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Three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ain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ystem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eatures 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4110" y="673121"/>
            <a:ext cx="1174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3: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The system guarantees robust, transparent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and verifiable reporting of</a:t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multiple impacts     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06" y="1302830"/>
            <a:ext cx="4937166" cy="3385344"/>
          </a:xfrm>
          <a:prstGeom prst="rect">
            <a:avLst/>
          </a:prstGeom>
        </p:spPr>
      </p:pic>
      <p:pic>
        <p:nvPicPr>
          <p:cNvPr id="25" name="Picture 2" descr="C:\Users\hetzecyr\Documents\Livelihoods\Communication\Goutte1foi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026" y="2799746"/>
            <a:ext cx="5011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/>
          <p:cNvSpPr txBox="1"/>
          <p:nvPr/>
        </p:nvSpPr>
        <p:spPr>
          <a:xfrm>
            <a:off x="7955749" y="1818665"/>
            <a:ext cx="570116" cy="37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CO</a:t>
            </a:r>
            <a:r>
              <a:rPr kumimoji="0" lang="de-DE" sz="1800" b="0" i="0" u="none" strike="noStrike" kern="1200" cap="none" spc="0" normalizeH="0" baseline="-2500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34" name="Rechteck 28"/>
          <p:cNvSpPr/>
          <p:nvPr/>
        </p:nvSpPr>
        <p:spPr>
          <a:xfrm>
            <a:off x="7506978" y="1580510"/>
            <a:ext cx="1008524" cy="261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</a:t>
            </a:r>
          </a:p>
        </p:txBody>
      </p:sp>
      <p:sp>
        <p:nvSpPr>
          <p:cNvPr id="35" name="Rechteck 28"/>
          <p:cNvSpPr/>
          <p:nvPr/>
        </p:nvSpPr>
        <p:spPr>
          <a:xfrm>
            <a:off x="6616387" y="2938118"/>
            <a:ext cx="948155" cy="261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</p:txBody>
      </p:sp>
      <p:sp>
        <p:nvSpPr>
          <p:cNvPr id="36" name="Rechteck 28"/>
          <p:cNvSpPr/>
          <p:nvPr/>
        </p:nvSpPr>
        <p:spPr>
          <a:xfrm>
            <a:off x="695674" y="1790230"/>
            <a:ext cx="1342269" cy="430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 economic performance</a:t>
            </a:r>
          </a:p>
        </p:txBody>
      </p:sp>
      <p:pic>
        <p:nvPicPr>
          <p:cNvPr id="37" name="Picture 87"/>
          <p:cNvPicPr>
            <a:picLocks noChangeAspect="1"/>
          </p:cNvPicPr>
          <p:nvPr/>
        </p:nvPicPr>
        <p:blipFill rotWithShape="1">
          <a:blip r:embed="rId5"/>
          <a:srcRect l="-1" r="-4263"/>
          <a:stretch/>
        </p:blipFill>
        <p:spPr>
          <a:xfrm>
            <a:off x="8515501" y="428388"/>
            <a:ext cx="3361307" cy="2339933"/>
          </a:xfrm>
          <a:prstGeom prst="rect">
            <a:avLst/>
          </a:prstGeom>
        </p:spPr>
      </p:pic>
      <p:sp>
        <p:nvSpPr>
          <p:cNvPr id="38" name="Rectangle 88"/>
          <p:cNvSpPr/>
          <p:nvPr/>
        </p:nvSpPr>
        <p:spPr>
          <a:xfrm>
            <a:off x="7529167" y="2899126"/>
            <a:ext cx="3482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121 t·ha</a:t>
            </a:r>
            <a:r>
              <a:rPr lang="en-US" sz="1400" baseline="30000" dirty="0"/>
              <a:t>−1</a:t>
            </a:r>
            <a:r>
              <a:rPr lang="en-US" sz="1400" dirty="0"/>
              <a:t>·y</a:t>
            </a:r>
            <a:r>
              <a:rPr lang="en-US" sz="1400" baseline="30000" dirty="0"/>
              <a:t>−1</a:t>
            </a:r>
            <a:r>
              <a:rPr lang="en-US" sz="1400" dirty="0"/>
              <a:t> Soil loss reduction</a:t>
            </a:r>
          </a:p>
          <a:p>
            <a:pPr marL="171450" indent="-171450" defTabSz="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2 % reduction in runoff</a:t>
            </a:r>
          </a:p>
          <a:p>
            <a:pPr marL="171450" indent="-171450" defTabSz="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6 % increase in total available water in the soil ≈ 70 mm of rainfall </a:t>
            </a:r>
            <a:endParaRPr lang="en-US" sz="1400" kern="1200" baseline="30000" dirty="0">
              <a:solidFill>
                <a:prstClr val="black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8094203" y="4764533"/>
            <a:ext cx="2867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1.0 t/ha/year increase of soil organic matter </a:t>
            </a:r>
          </a:p>
          <a:p>
            <a:pPr marL="171450" indent="-171450" defTabSz="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51 % increase in </a:t>
            </a:r>
            <a:r>
              <a:rPr lang="en-US" sz="1400" dirty="0" smtClean="0"/>
              <a:t>crop yield </a:t>
            </a:r>
            <a:r>
              <a:rPr lang="en-US" sz="1400" dirty="0"/>
              <a:t>from 1.6 to 2.4 t/ha</a:t>
            </a:r>
          </a:p>
        </p:txBody>
      </p:sp>
      <p:sp>
        <p:nvSpPr>
          <p:cNvPr id="41" name="Rechteck 28"/>
          <p:cNvSpPr/>
          <p:nvPr/>
        </p:nvSpPr>
        <p:spPr>
          <a:xfrm>
            <a:off x="7545810" y="4502923"/>
            <a:ext cx="2274848" cy="261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914400" hangingPunct="1">
              <a:lnSpc>
                <a:spcPct val="100000"/>
              </a:lnSpc>
            </a:pPr>
            <a:r>
              <a:rPr lang="en-US" sz="1100" b="0" kern="1200" cap="all" dirty="0">
                <a:solidFill>
                  <a:srgbClr val="ED7D31"/>
                </a:solidFill>
                <a:latin typeface="Calibri" panose="020F0502020204030204"/>
              </a:rPr>
              <a:t>Soil fertility</a:t>
            </a:r>
          </a:p>
        </p:txBody>
      </p:sp>
      <p:pic>
        <p:nvPicPr>
          <p:cNvPr id="42" name="Picture 6" descr="C:\Users\hetzecyr\Documents\Livelihoods\Communication\Arbre+ble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72" y="4427756"/>
            <a:ext cx="332252" cy="3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hteck 28"/>
          <p:cNvSpPr/>
          <p:nvPr/>
        </p:nvSpPr>
        <p:spPr>
          <a:xfrm>
            <a:off x="3379465" y="4688174"/>
            <a:ext cx="2274848" cy="261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cap="all" dirty="0">
                <a:solidFill>
                  <a:srgbClr val="ED7D31"/>
                </a:solidFill>
              </a:rPr>
              <a:t>Household based adaptation </a:t>
            </a:r>
            <a:endParaRPr lang="en-US" sz="1100" b="0" kern="1200" cap="all" dirty="0">
              <a:solidFill>
                <a:srgbClr val="ED7D31"/>
              </a:solidFill>
              <a:latin typeface="Calibri" panose="020F0502020204030204"/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18" y="5071040"/>
            <a:ext cx="5082027" cy="17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4118263" y="797796"/>
            <a:ext cx="639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Food security monitoring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4731327" y="1621359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00" b="1" dirty="0"/>
              <a:t>Attracting carbon finance &amp; climate finance for adaptation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12327" y="2895297"/>
            <a:ext cx="566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Enhancing capacity building &amp; informed planning (transparency)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048652" y="4235724"/>
            <a:ext cx="575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/>
              <a:t>Provides mutual benefits for future project implementation and impact monitoring</a:t>
            </a:r>
          </a:p>
        </p:txBody>
      </p:sp>
      <p:sp>
        <p:nvSpPr>
          <p:cNvPr id="15" name="Oval 14"/>
          <p:cNvSpPr/>
          <p:nvPr/>
        </p:nvSpPr>
        <p:spPr>
          <a:xfrm>
            <a:off x="3581401" y="866562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19601" y="1933362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00601" y="3228762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8201" y="4524162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1605150" y="3495461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1"/>
          <p:cNvSpPr txBox="1"/>
          <p:nvPr/>
        </p:nvSpPr>
        <p:spPr>
          <a:xfrm flipH="1">
            <a:off x="4343400" y="5667162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/>
              <a:t>Farm Management Tool – higher incentive for smallholders to maintain system</a:t>
            </a:r>
          </a:p>
        </p:txBody>
      </p:sp>
      <p:sp>
        <p:nvSpPr>
          <p:cNvPr id="21" name="Oval 17"/>
          <p:cNvSpPr/>
          <p:nvPr/>
        </p:nvSpPr>
        <p:spPr>
          <a:xfrm>
            <a:off x="3962401" y="5743362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Ellips 24"/>
          <p:cNvSpPr/>
          <p:nvPr/>
        </p:nvSpPr>
        <p:spPr>
          <a:xfrm>
            <a:off x="38100" y="2009561"/>
            <a:ext cx="2971800" cy="29718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395" y="-230402"/>
            <a:ext cx="10515600" cy="1325563"/>
          </a:xfrm>
        </p:spPr>
        <p:txBody>
          <a:bodyPr/>
          <a:lstStyle/>
          <a:p>
            <a:r>
              <a:rPr lang="en-US" dirty="0"/>
              <a:t>Multiple benefits of Agriculture </a:t>
            </a:r>
            <a:r>
              <a:rPr lang="en-US" dirty="0" smtClean="0"/>
              <a:t>MRV</a:t>
            </a:r>
            <a:endParaRPr lang="en-US" dirty="0"/>
          </a:p>
        </p:txBody>
      </p:sp>
      <p:sp>
        <p:nvSpPr>
          <p:cNvPr id="19" name="Foliennummernplatzhalt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220096-3E2E-4A9B-9DD7-ABBDB2BBE717}" type="slidenum">
              <a:rPr lang="de-DE" smtClean="0">
                <a:solidFill>
                  <a:schemeClr val="bg1"/>
                </a:solidFill>
              </a:rPr>
              <a:pPr/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0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46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396796"/>
            <a:ext cx="10515600" cy="905323"/>
          </a:xfrm>
        </p:spPr>
        <p:txBody>
          <a:bodyPr/>
          <a:lstStyle/>
          <a:p>
            <a:r>
              <a:rPr lang="en-US" dirty="0" smtClean="0"/>
              <a:t>Kenya Agriculture Carbon Landscape Project </a:t>
            </a:r>
            <a:endParaRPr lang="en-US" dirty="0"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220096-3E2E-4A9B-9DD7-ABBDB2BBE717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objekt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952" y="1925573"/>
            <a:ext cx="3560539" cy="2911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542622"/>
            <a:ext cx="9144000" cy="33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 Agricultural Carbon Project</a:t>
            </a:r>
            <a:br>
              <a:rPr lang="en-US" dirty="0"/>
            </a:b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290945" y="1091045"/>
            <a:ext cx="6969825" cy="57669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b="1" dirty="0" smtClean="0"/>
              <a:t>Challenge: </a:t>
            </a:r>
            <a:r>
              <a:rPr lang="en-GB" dirty="0" smtClean="0"/>
              <a:t>decreasing soil fertility and productivity plus deforestation</a:t>
            </a:r>
            <a:endParaRPr lang="en-GB" b="1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b="1" dirty="0" smtClean="0"/>
              <a:t>Objective:</a:t>
            </a:r>
            <a:r>
              <a:rPr lang="en-GB" dirty="0" smtClean="0"/>
              <a:t> increased productivity and resilience plus </a:t>
            </a:r>
            <a:r>
              <a:rPr lang="en-US" dirty="0" smtClean="0"/>
              <a:t>carbon </a:t>
            </a:r>
            <a:r>
              <a:rPr lang="en-US" dirty="0"/>
              <a:t>sequestration through the adoption </a:t>
            </a:r>
            <a:r>
              <a:rPr lang="en-US" dirty="0" smtClean="0"/>
              <a:t>of sustainable  </a:t>
            </a:r>
            <a:r>
              <a:rPr lang="en-US" dirty="0"/>
              <a:t>agricultural  land  management  (SALM</a:t>
            </a:r>
            <a:r>
              <a:rPr lang="en-US" dirty="0" smtClean="0"/>
              <a:t>) practices</a:t>
            </a:r>
            <a:endParaRPr lang="en-GB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UNIQUE’s tasks:</a:t>
            </a:r>
            <a:r>
              <a:rPr lang="en-US" dirty="0" smtClean="0"/>
              <a:t> project design, technical </a:t>
            </a:r>
            <a:r>
              <a:rPr lang="en-US" dirty="0"/>
              <a:t>assistance on CSA and design/implement performance based carbon payment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co-benefit (first project globally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Achievements</a:t>
            </a:r>
            <a:r>
              <a:rPr lang="en-US" dirty="0" smtClean="0"/>
              <a:t>: Monitoring system with more than </a:t>
            </a:r>
            <a:r>
              <a:rPr lang="en-GB" dirty="0" smtClean="0"/>
              <a:t>29,000 </a:t>
            </a:r>
            <a:r>
              <a:rPr lang="en-GB" dirty="0"/>
              <a:t>smallholder </a:t>
            </a:r>
            <a:r>
              <a:rPr lang="en-GB" dirty="0" smtClean="0"/>
              <a:t>farmer participating running </a:t>
            </a:r>
            <a:r>
              <a:rPr lang="en-US" dirty="0" smtClean="0"/>
              <a:t>for </a:t>
            </a:r>
            <a:r>
              <a:rPr lang="en-US" dirty="0"/>
              <a:t>10 </a:t>
            </a:r>
            <a:r>
              <a:rPr lang="en-US" dirty="0" smtClean="0"/>
              <a:t>years and three times independently verified by industry auditing firm such as TÜV-SÜD</a:t>
            </a:r>
            <a:r>
              <a:rPr lang="en-GB" dirty="0" smtClean="0"/>
              <a:t>. </a:t>
            </a:r>
            <a:r>
              <a:rPr lang="en-US" dirty="0" smtClean="0"/>
              <a:t>SALM </a:t>
            </a:r>
            <a:r>
              <a:rPr lang="en-US" dirty="0"/>
              <a:t>practices adopted on 21,754 ha; significant increase in crop yields (3 times increase). 344K tCO2e 3x verified ($800K to farmer groups)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GB" dirty="0"/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3</a:t>
            </a:fld>
            <a:endParaRPr lang="de-DE"/>
          </a:p>
        </p:txBody>
      </p:sp>
      <p:pic>
        <p:nvPicPr>
          <p:cNvPr id="8" name="Picture 4" descr="U:\02_Projekte\01_Laufend\1368 CCAFS NAMA development Kenya_SDi\06_Fotos\01_Fotos-DB\P10409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063" y="4001294"/>
            <a:ext cx="3407229" cy="26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494927"/>
              </p:ext>
            </p:extLst>
          </p:nvPr>
        </p:nvGraphicFramePr>
        <p:xfrm>
          <a:off x="7260770" y="986392"/>
          <a:ext cx="3894909" cy="275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65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75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739" y="762362"/>
            <a:ext cx="2806262" cy="22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SC0687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442" y="733097"/>
            <a:ext cx="2940956" cy="227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SC06846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208" y="3145222"/>
            <a:ext cx="2837794" cy="22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SC06877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443" y="3145222"/>
            <a:ext cx="2953407" cy="22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SC06892"/>
          <p:cNvPicPr>
            <a:picLocks noGrp="1" noChangeAspect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635" y="756153"/>
            <a:ext cx="3000707" cy="225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SC06860"/>
          <p:cNvPicPr>
            <a:picLocks noGrp="1" noChangeAspect="1"/>
          </p:cNvPicPr>
          <p:nvPr isPhoto="1"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53" y="3147487"/>
            <a:ext cx="2940956" cy="2273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220096-3E2E-4A9B-9DD7-ABBDB2BBE717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060"/>
            <a:ext cx="12192000" cy="522288"/>
          </a:xfrm>
        </p:spPr>
        <p:txBody>
          <a:bodyPr>
            <a:noAutofit/>
          </a:bodyPr>
          <a:lstStyle/>
          <a:p>
            <a:r>
              <a:rPr lang="en-US" sz="3600" dirty="0" smtClean="0"/>
              <a:t>Sustainable Agricultural Land Management Activities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5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G_170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965" y="1019193"/>
            <a:ext cx="2940956" cy="22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G_175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016" y="1019193"/>
            <a:ext cx="2900857" cy="2273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SC06866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77" y="3429001"/>
            <a:ext cx="2940956" cy="227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62" y="3397469"/>
            <a:ext cx="2880211" cy="2273587"/>
          </a:xfrm>
          <a:prstGeom prst="rect">
            <a:avLst/>
          </a:prstGeom>
        </p:spPr>
      </p:pic>
      <p:pic>
        <p:nvPicPr>
          <p:cNvPr id="15" name="Picture 14" descr="DSC06864"/>
          <p:cNvPicPr>
            <a:picLocks noGrp="1" noChangeAspect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1019193"/>
            <a:ext cx="2963917" cy="227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SC06882"/>
          <p:cNvPicPr>
            <a:picLocks noGrp="1" noChangeAspect="1"/>
          </p:cNvPicPr>
          <p:nvPr isPhoto="1"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068" y="1019193"/>
            <a:ext cx="3031448" cy="2273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G_1781"/>
          <p:cNvPicPr>
            <a:picLocks noGrp="1" noChangeAspect="1"/>
          </p:cNvPicPr>
          <p:nvPr isPhoto="1"/>
        </p:nvPicPr>
        <p:blipFill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506" y="3393526"/>
            <a:ext cx="2998010" cy="2215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220096-3E2E-4A9B-9DD7-ABBDB2BBE717}" type="slidenum">
              <a:rPr lang="de-DE" smtClean="0">
                <a:solidFill>
                  <a:schemeClr val="bg1"/>
                </a:solidFill>
              </a:rPr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7036" y="183416"/>
            <a:ext cx="12192000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Sustainable Agricultural Land Management Activities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3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Komothai Lower &amp; Mid zones 28.4.08 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691" y="3491346"/>
            <a:ext cx="4488875" cy="33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524001" y="3013619"/>
            <a:ext cx="9257497" cy="565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Carbon monitoring in these conditions?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304" y="3578770"/>
            <a:ext cx="3526467" cy="327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4530099" cy="30138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45" y="1"/>
            <a:ext cx="4530096" cy="30138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150" y="1"/>
            <a:ext cx="2004348" cy="3013824"/>
          </a:xfrm>
          <a:prstGeom prst="rect">
            <a:avLst/>
          </a:prstGeom>
        </p:spPr>
      </p:pic>
      <p:pic>
        <p:nvPicPr>
          <p:cNvPr id="18" name="Picture 2" descr="Soil_StudyA_VI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3578770"/>
            <a:ext cx="2732693" cy="32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8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2018024" y="549574"/>
            <a:ext cx="8144049" cy="451654"/>
          </a:xfrm>
        </p:spPr>
        <p:txBody>
          <a:bodyPr/>
          <a:lstStyle/>
          <a:p>
            <a:pPr algn="ctr"/>
            <a:r>
              <a:rPr lang="en-US" sz="4000" dirty="0"/>
              <a:t>Need for Innovative </a:t>
            </a:r>
            <a:r>
              <a:rPr lang="en-US" sz="4000" dirty="0" smtClean="0"/>
              <a:t>MRV </a:t>
            </a:r>
            <a:r>
              <a:rPr lang="en-US" sz="4000" dirty="0"/>
              <a:t>&amp; information systems to monitor multiple </a:t>
            </a:r>
            <a:r>
              <a:rPr lang="en-US" sz="4000" dirty="0" smtClean="0"/>
              <a:t>impacts</a:t>
            </a:r>
            <a:endParaRPr lang="en-US" sz="4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7686"/>
            <a:ext cx="12178664" cy="44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7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263" y="606835"/>
            <a:ext cx="8106770" cy="59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arallelogram 3"/>
          <p:cNvSpPr/>
          <p:nvPr/>
        </p:nvSpPr>
        <p:spPr>
          <a:xfrm rot="1913340">
            <a:off x="2812348" y="3498907"/>
            <a:ext cx="1938378" cy="1782572"/>
          </a:xfrm>
          <a:prstGeom prst="parallelogram">
            <a:avLst>
              <a:gd name="adj" fmla="val 60137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eck 16"/>
          <p:cNvSpPr/>
          <p:nvPr/>
        </p:nvSpPr>
        <p:spPr>
          <a:xfrm>
            <a:off x="2280285" y="5141899"/>
            <a:ext cx="1501253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boundary </a:t>
            </a:r>
          </a:p>
        </p:txBody>
      </p:sp>
      <p:sp>
        <p:nvSpPr>
          <p:cNvPr id="6" name="Rechteck 25"/>
          <p:cNvSpPr/>
          <p:nvPr/>
        </p:nvSpPr>
        <p:spPr>
          <a:xfrm>
            <a:off x="2290124" y="1982337"/>
            <a:ext cx="205739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on farm trees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9" name="Rechteck 19"/>
          <p:cNvSpPr/>
          <p:nvPr/>
        </p:nvSpPr>
        <p:spPr>
          <a:xfrm>
            <a:off x="8305659" y="4390193"/>
            <a:ext cx="1857375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crop yields</a:t>
            </a:r>
          </a:p>
        </p:txBody>
      </p:sp>
      <p:sp>
        <p:nvSpPr>
          <p:cNvPr id="10" name="Rechteck 28"/>
          <p:cNvSpPr/>
          <p:nvPr/>
        </p:nvSpPr>
        <p:spPr>
          <a:xfrm>
            <a:off x="8449723" y="3002507"/>
            <a:ext cx="120834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</a:rPr>
              <a:t>livestock</a:t>
            </a:r>
            <a:endParaRPr lang="en-US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68590" y="3325422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671" y="4800187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6264" y="2260988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hteck 31"/>
          <p:cNvSpPr/>
          <p:nvPr/>
        </p:nvSpPr>
        <p:spPr>
          <a:xfrm>
            <a:off x="5980850" y="4689841"/>
            <a:ext cx="134383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</a:rPr>
              <a:t>SALM practice</a:t>
            </a:r>
          </a:p>
        </p:txBody>
      </p:sp>
      <p:sp>
        <p:nvSpPr>
          <p:cNvPr id="17" name="Rechteck 22"/>
          <p:cNvSpPr/>
          <p:nvPr/>
        </p:nvSpPr>
        <p:spPr>
          <a:xfrm>
            <a:off x="5352838" y="2444002"/>
            <a:ext cx="1799362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biomass use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7212" y="2744723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59383" y="4884115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hteck 38"/>
          <p:cNvSpPr/>
          <p:nvPr/>
        </p:nvSpPr>
        <p:spPr>
          <a:xfrm>
            <a:off x="4777320" y="1392627"/>
            <a:ext cx="2197005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socio-economic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hteck 4"/>
          <p:cNvSpPr/>
          <p:nvPr/>
        </p:nvSpPr>
        <p:spPr>
          <a:xfrm>
            <a:off x="4658696" y="6004017"/>
            <a:ext cx="284933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Sample unit = whole farm </a:t>
            </a:r>
          </a:p>
        </p:txBody>
      </p:sp>
      <p:sp>
        <p:nvSpPr>
          <p:cNvPr id="24" name="Oval 23"/>
          <p:cNvSpPr/>
          <p:nvPr/>
        </p:nvSpPr>
        <p:spPr>
          <a:xfrm>
            <a:off x="4541363" y="1724553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6264" y="5407267"/>
            <a:ext cx="297975" cy="257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6643"/>
            <a:ext cx="10515600" cy="1325563"/>
          </a:xfrm>
        </p:spPr>
        <p:txBody>
          <a:bodyPr/>
          <a:lstStyle/>
          <a:p>
            <a:r>
              <a:rPr lang="en-US" dirty="0"/>
              <a:t> What to monitor?</a:t>
            </a:r>
          </a:p>
        </p:txBody>
      </p:sp>
      <p:sp>
        <p:nvSpPr>
          <p:cNvPr id="20" name="Foliennummernplatzhalt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220096-3E2E-4A9B-9DD7-ABBDB2BBE71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2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69048"/>
              </p:ext>
            </p:extLst>
          </p:nvPr>
        </p:nvGraphicFramePr>
        <p:xfrm>
          <a:off x="231934" y="687235"/>
          <a:ext cx="11538308" cy="566911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3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1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55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PRINCIPLES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OUR </a:t>
                      </a:r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728">
                <a:tc>
                  <a:txBody>
                    <a:bodyPr/>
                    <a:lstStyle/>
                    <a:p>
                      <a:r>
                        <a:rPr lang="en-GB" sz="1600" cap="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Bottom-up approach</a:t>
                      </a:r>
                    </a:p>
                    <a:p>
                      <a:r>
                        <a:rPr lang="en-US" sz="1200" dirty="0" smtClean="0"/>
                        <a:t>Household and</a:t>
                      </a:r>
                      <a:r>
                        <a:rPr lang="en-US" sz="1200" baseline="0" dirty="0" smtClean="0"/>
                        <a:t> farming data </a:t>
                      </a:r>
                      <a:r>
                        <a:rPr lang="en-US" sz="1200" dirty="0" smtClean="0"/>
                        <a:t>complemented by research data to evaluate multiple benefits and impacts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pPr marL="0" algn="l" defTabSz="914400" rtl="0" eaLnBrk="1" latinLnBrk="0" hangingPunct="1"/>
                      <a:endParaRPr lang="en-GB" sz="1600" kern="1200" cap="all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519">
                <a:tc>
                  <a:txBody>
                    <a:bodyPr/>
                    <a:lstStyle/>
                    <a:p>
                      <a:r>
                        <a:rPr lang="en-US" sz="1600" cap="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Activity-based approach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Proxy indicators indicating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ongoing farm activities and resulting outputs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424">
                <a:tc>
                  <a:txBody>
                    <a:bodyPr/>
                    <a:lstStyle/>
                    <a:p>
                      <a:r>
                        <a:rPr lang="en-US" sz="1600" cap="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Ownership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Owned by farmers, informs extension &amp; self-learning structures, increases buy-in for project activities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5837">
                <a:tc>
                  <a:txBody>
                    <a:bodyPr/>
                    <a:lstStyle/>
                    <a:p>
                      <a:r>
                        <a:rPr lang="en-GB" sz="1600" cap="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Accuracy and quality control </a:t>
                      </a:r>
                      <a:endParaRPr lang="en-GB" sz="1600" cap="all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1200" baseline="0" dirty="0" smtClean="0"/>
                        <a:t>Sampling approaches and project specific formulation and dissemination of SOPs 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9010">
                <a:tc>
                  <a:txBody>
                    <a:bodyPr/>
                    <a:lstStyle/>
                    <a:p>
                      <a:r>
                        <a:rPr lang="en-GB" sz="1600" cap="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Cost efficient monitoring </a:t>
                      </a:r>
                    </a:p>
                    <a:p>
                      <a:r>
                        <a:rPr lang="en-GB" sz="1200" baseline="0" dirty="0" smtClean="0"/>
                        <a:t>Use of SMS based data collection and multiple use of data e.g. carbon, water , performance monitoring </a:t>
                      </a:r>
                      <a:endParaRPr lang="en-GB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42FE-218E-4933-8C1D-D41FD7254331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54880" y="1527992"/>
            <a:ext cx="179006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cap="all" dirty="0">
                <a:solidFill>
                  <a:schemeClr val="accent6">
                    <a:lumMod val="75000"/>
                  </a:schemeClr>
                </a:solidFill>
              </a:rPr>
              <a:t>Individual Farmer</a:t>
            </a:r>
          </a:p>
        </p:txBody>
      </p:sp>
      <p:sp>
        <p:nvSpPr>
          <p:cNvPr id="123" name="Rectangular Callout 122"/>
          <p:cNvSpPr/>
          <p:nvPr/>
        </p:nvSpPr>
        <p:spPr>
          <a:xfrm>
            <a:off x="3264651" y="2420499"/>
            <a:ext cx="1203894" cy="411480"/>
          </a:xfrm>
          <a:prstGeom prst="wedgeRectCallout">
            <a:avLst>
              <a:gd name="adj1" fmla="val 44540"/>
              <a:gd name="adj2" fmla="val -1165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Self-assessment of proxy indicators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654881" y="5124424"/>
            <a:ext cx="179006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cap="all" dirty="0">
                <a:solidFill>
                  <a:schemeClr val="accent6">
                    <a:lumMod val="75000"/>
                  </a:schemeClr>
                </a:solidFill>
              </a:rPr>
              <a:t>Farmer Group Level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961174" y="5127360"/>
            <a:ext cx="1447286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Cooperative</a:t>
            </a:r>
            <a:endParaRPr lang="en-US" dirty="0"/>
          </a:p>
        </p:txBody>
      </p:sp>
      <p:sp>
        <p:nvSpPr>
          <p:cNvPr id="130" name="Rectangular Callout 129"/>
          <p:cNvSpPr/>
          <p:nvPr/>
        </p:nvSpPr>
        <p:spPr>
          <a:xfrm>
            <a:off x="6072926" y="2438790"/>
            <a:ext cx="2536295" cy="618377"/>
          </a:xfrm>
          <a:prstGeom prst="wedgeRectCallout">
            <a:avLst>
              <a:gd name="adj1" fmla="val -49157"/>
              <a:gd name="adj2" fmla="val 24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Web Based </a:t>
            </a:r>
            <a:r>
              <a:rPr lang="en-US" sz="1600" b="1" dirty="0" smtClean="0"/>
              <a:t>Management Information System (MIS) </a:t>
            </a:r>
            <a:endParaRPr lang="en-US" sz="16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9550305" y="1460630"/>
            <a:ext cx="198663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Investor/ Fund level  - Livelihoods </a:t>
            </a:r>
          </a:p>
        </p:txBody>
      </p:sp>
      <p:pic>
        <p:nvPicPr>
          <p:cNvPr id="181" name="Picture 2" descr="C:\Users\hetzecyr\Documents\Livelihoods\Communication\Goutte1foi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017" y="1973230"/>
            <a:ext cx="5011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C:\Users\hetzecyr\Documents\Livelihoods\Communication\Vach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019" y="1398619"/>
            <a:ext cx="63983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6" descr="C:\Users\hetzecyr\Documents\Livelihoods\Communication\Arbre+blé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774" y="1787052"/>
            <a:ext cx="5357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Arrow Connector 148"/>
          <p:cNvCxnSpPr>
            <a:endCxn id="124" idx="0"/>
          </p:cNvCxnSpPr>
          <p:nvPr/>
        </p:nvCxnSpPr>
        <p:spPr>
          <a:xfrm>
            <a:off x="4549912" y="2112767"/>
            <a:ext cx="1" cy="301165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8" name="Rectangular Callout 187"/>
          <p:cNvSpPr/>
          <p:nvPr/>
        </p:nvSpPr>
        <p:spPr>
          <a:xfrm>
            <a:off x="3784442" y="4157980"/>
            <a:ext cx="1203894" cy="444591"/>
          </a:xfrm>
          <a:prstGeom prst="wedgeRectCallout">
            <a:avLst>
              <a:gd name="adj1" fmla="val 56882"/>
              <a:gd name="adj2" fmla="val 1214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SMS based data collection system</a:t>
            </a:r>
          </a:p>
        </p:txBody>
      </p:sp>
      <p:pic>
        <p:nvPicPr>
          <p:cNvPr id="2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505" y="3016397"/>
            <a:ext cx="2525126" cy="937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4" name="TextBox 163"/>
          <p:cNvSpPr txBox="1"/>
          <p:nvPr/>
        </p:nvSpPr>
        <p:spPr>
          <a:xfrm>
            <a:off x="4643907" y="2054614"/>
            <a:ext cx="570116" cy="37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</a:t>
            </a:r>
            <a:r>
              <a:rPr lang="de-DE" b="1" baseline="-25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de-DE" b="1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72" name="Straight Arrow Connector 171"/>
          <p:cNvCxnSpPr>
            <a:stCxn id="124" idx="3"/>
            <a:endCxn id="128" idx="1"/>
          </p:cNvCxnSpPr>
          <p:nvPr/>
        </p:nvCxnSpPr>
        <p:spPr>
          <a:xfrm>
            <a:off x="5444945" y="5416812"/>
            <a:ext cx="2516229" cy="29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Lightning Bolt 151"/>
          <p:cNvSpPr/>
          <p:nvPr/>
        </p:nvSpPr>
        <p:spPr>
          <a:xfrm rot="16200000">
            <a:off x="5007025" y="3643040"/>
            <a:ext cx="1038498" cy="822172"/>
          </a:xfrm>
          <a:prstGeom prst="lightningBol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6" name="Elbow Connector 185"/>
          <p:cNvCxnSpPr>
            <a:endCxn id="124" idx="2"/>
          </p:cNvCxnSpPr>
          <p:nvPr/>
        </p:nvCxnSpPr>
        <p:spPr>
          <a:xfrm rot="10800000" flipV="1">
            <a:off x="4549914" y="3798423"/>
            <a:ext cx="6803887" cy="1910776"/>
          </a:xfrm>
          <a:prstGeom prst="bentConnector4">
            <a:avLst>
              <a:gd name="adj1" fmla="val -87"/>
              <a:gd name="adj2" fmla="val 111964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8684817" y="5709199"/>
            <a:ext cx="0" cy="22297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550306" y="3206911"/>
            <a:ext cx="198663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Project level – </a:t>
            </a:r>
            <a:br>
              <a:rPr lang="en-US" dirty="0"/>
            </a:br>
            <a:r>
              <a:rPr lang="en-US" dirty="0"/>
              <a:t>VI-Agroforestry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5652712" y="5893853"/>
            <a:ext cx="5701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cap="all" spc="600" dirty="0">
                <a:solidFill>
                  <a:schemeClr val="accent6">
                    <a:lumMod val="75000"/>
                  </a:schemeClr>
                </a:solidFill>
              </a:rPr>
              <a:t>Extension and training </a:t>
            </a:r>
          </a:p>
        </p:txBody>
      </p:sp>
      <p:cxnSp>
        <p:nvCxnSpPr>
          <p:cNvPr id="244" name="Straight Arrow Connector 243"/>
          <p:cNvCxnSpPr>
            <a:stCxn id="127" idx="0"/>
            <a:endCxn id="133" idx="2"/>
          </p:cNvCxnSpPr>
          <p:nvPr/>
        </p:nvCxnSpPr>
        <p:spPr>
          <a:xfrm flipH="1" flipV="1">
            <a:off x="10543623" y="2045405"/>
            <a:ext cx="1" cy="116150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130" idx="3"/>
            <a:endCxn id="133" idx="1"/>
          </p:cNvCxnSpPr>
          <p:nvPr/>
        </p:nvCxnSpPr>
        <p:spPr>
          <a:xfrm flipV="1">
            <a:off x="8609221" y="1753018"/>
            <a:ext cx="941084" cy="994961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11" idx="3"/>
            <a:endCxn id="127" idx="1"/>
          </p:cNvCxnSpPr>
          <p:nvPr/>
        </p:nvCxnSpPr>
        <p:spPr>
          <a:xfrm>
            <a:off x="8608631" y="3484986"/>
            <a:ext cx="941675" cy="1431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26" name="Group 225"/>
          <p:cNvGrpSpPr>
            <a:grpSpLocks noChangeAspect="1"/>
          </p:cNvGrpSpPr>
          <p:nvPr/>
        </p:nvGrpSpPr>
        <p:grpSpPr>
          <a:xfrm>
            <a:off x="8684818" y="3254990"/>
            <a:ext cx="789222" cy="521650"/>
            <a:chOff x="423204" y="3256547"/>
            <a:chExt cx="990600" cy="449179"/>
          </a:xfrm>
        </p:grpSpPr>
        <p:sp>
          <p:nvSpPr>
            <p:cNvPr id="227" name="Rectangle 226"/>
            <p:cNvSpPr/>
            <p:nvPr/>
          </p:nvSpPr>
          <p:spPr>
            <a:xfrm>
              <a:off x="533400" y="3256547"/>
              <a:ext cx="762000" cy="4010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Host, edit and update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23204" y="3657600"/>
              <a:ext cx="990600" cy="481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71" name="Rectangular Callout 270"/>
          <p:cNvSpPr/>
          <p:nvPr/>
        </p:nvSpPr>
        <p:spPr>
          <a:xfrm>
            <a:off x="9276707" y="2177179"/>
            <a:ext cx="1136023" cy="507409"/>
          </a:xfrm>
          <a:prstGeom prst="wedgeRectCallout">
            <a:avLst>
              <a:gd name="adj1" fmla="val -68441"/>
              <a:gd name="adj2" fmla="val -606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Performance monitoring, investor reporting 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272" name="Group 271"/>
          <p:cNvGrpSpPr>
            <a:grpSpLocks noChangeAspect="1"/>
          </p:cNvGrpSpPr>
          <p:nvPr/>
        </p:nvGrpSpPr>
        <p:grpSpPr>
          <a:xfrm>
            <a:off x="8574171" y="1567735"/>
            <a:ext cx="789222" cy="521650"/>
            <a:chOff x="423204" y="3256547"/>
            <a:chExt cx="990600" cy="449179"/>
          </a:xfrm>
        </p:grpSpPr>
        <p:sp>
          <p:nvSpPr>
            <p:cNvPr id="273" name="Rectangle 272"/>
            <p:cNvSpPr/>
            <p:nvPr/>
          </p:nvSpPr>
          <p:spPr>
            <a:xfrm>
              <a:off x="533400" y="3256547"/>
              <a:ext cx="762000" cy="4010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View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23204" y="3657600"/>
              <a:ext cx="990600" cy="481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90" name="Group 189"/>
          <p:cNvGrpSpPr>
            <a:grpSpLocks noChangeAspect="1"/>
          </p:cNvGrpSpPr>
          <p:nvPr/>
        </p:nvGrpSpPr>
        <p:grpSpPr>
          <a:xfrm>
            <a:off x="5104019" y="4463974"/>
            <a:ext cx="279235" cy="648072"/>
            <a:chOff x="6781800" y="914400"/>
            <a:chExt cx="1905000" cy="5334000"/>
          </a:xfrm>
        </p:grpSpPr>
        <p:sp>
          <p:nvSpPr>
            <p:cNvPr id="191" name="Rounded Rectangle 190"/>
            <p:cNvSpPr>
              <a:spLocks noChangeAspect="1"/>
            </p:cNvSpPr>
            <p:nvPr/>
          </p:nvSpPr>
          <p:spPr>
            <a:xfrm>
              <a:off x="6781800" y="914400"/>
              <a:ext cx="1905000" cy="5334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6900204" y="990600"/>
              <a:ext cx="1676400" cy="2948354"/>
              <a:chOff x="6900204" y="990600"/>
              <a:chExt cx="1676400" cy="2948354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6900204" y="1066800"/>
                <a:ext cx="1676400" cy="28721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7391400" y="990600"/>
                <a:ext cx="609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3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962400"/>
              <a:ext cx="1743075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4" name="Rectangle 193"/>
            <p:cNvSpPr/>
            <p:nvPr/>
          </p:nvSpPr>
          <p:spPr>
            <a:xfrm>
              <a:off x="7086600" y="4191000"/>
              <a:ext cx="5334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848600" y="4191000"/>
              <a:ext cx="5334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>
            <a:grpSpLocks noChangeAspect="1"/>
          </p:cNvGrpSpPr>
          <p:nvPr/>
        </p:nvGrpSpPr>
        <p:grpSpPr>
          <a:xfrm>
            <a:off x="8971817" y="4592758"/>
            <a:ext cx="405094" cy="654775"/>
            <a:chOff x="6324600" y="1905000"/>
            <a:chExt cx="2514600" cy="4191000"/>
          </a:xfrm>
        </p:grpSpPr>
        <p:sp>
          <p:nvSpPr>
            <p:cNvPr id="214" name="Rounded Rectangle 213"/>
            <p:cNvSpPr/>
            <p:nvPr/>
          </p:nvSpPr>
          <p:spPr>
            <a:xfrm>
              <a:off x="6324600" y="1905000"/>
              <a:ext cx="2514600" cy="4191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477000" y="2133600"/>
              <a:ext cx="2237936" cy="3581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App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6705600" y="5791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7" name="Oval 216"/>
            <p:cNvSpPr/>
            <p:nvPr/>
          </p:nvSpPr>
          <p:spPr>
            <a:xfrm>
              <a:off x="7467600" y="5791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8" name="Oval 217"/>
            <p:cNvSpPr/>
            <p:nvPr/>
          </p:nvSpPr>
          <p:spPr>
            <a:xfrm>
              <a:off x="8229600" y="5791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176868" y="1981200"/>
              <a:ext cx="6858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cxnSp>
        <p:nvCxnSpPr>
          <p:cNvPr id="261" name="Elbow Connector 260"/>
          <p:cNvCxnSpPr>
            <a:stCxn id="211" idx="2"/>
          </p:cNvCxnSpPr>
          <p:nvPr/>
        </p:nvCxnSpPr>
        <p:spPr>
          <a:xfrm rot="5400000">
            <a:off x="5749930" y="3627583"/>
            <a:ext cx="1270146" cy="1922131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7341073" y="5223248"/>
            <a:ext cx="620101" cy="1190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214" idx="0"/>
          </p:cNvCxnSpPr>
          <p:nvPr/>
        </p:nvCxnSpPr>
        <p:spPr>
          <a:xfrm flipH="1" flipV="1">
            <a:off x="8608631" y="3953575"/>
            <a:ext cx="565733" cy="6391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/>
          <p:cNvCxnSpPr>
            <a:stCxn id="130" idx="1"/>
            <a:endCxn id="182" idx="3"/>
          </p:cNvCxnSpPr>
          <p:nvPr/>
        </p:nvCxnSpPr>
        <p:spPr>
          <a:xfrm rot="10800000">
            <a:off x="5743852" y="1668619"/>
            <a:ext cx="329074" cy="1079360"/>
          </a:xfrm>
          <a:prstGeom prst="bentConnector3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Rectangular Callout 299"/>
          <p:cNvSpPr/>
          <p:nvPr/>
        </p:nvSpPr>
        <p:spPr>
          <a:xfrm>
            <a:off x="6674169" y="4708488"/>
            <a:ext cx="594698" cy="366204"/>
          </a:xfrm>
          <a:prstGeom prst="wedgeRectCallout">
            <a:avLst>
              <a:gd name="adj1" fmla="val 58751"/>
              <a:gd name="adj2" fmla="val 82405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Training support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01" name="Rectangular Callout 300"/>
          <p:cNvSpPr/>
          <p:nvPr/>
        </p:nvSpPr>
        <p:spPr>
          <a:xfrm>
            <a:off x="6230035" y="1431883"/>
            <a:ext cx="783975" cy="460763"/>
          </a:xfrm>
          <a:prstGeom prst="wedgeRectCallout">
            <a:avLst>
              <a:gd name="adj1" fmla="val -88147"/>
              <a:gd name="adj2" fmla="val 13792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Dynamic feedstuff formulation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284" name="Elbow Connector 283"/>
          <p:cNvCxnSpPr>
            <a:stCxn id="128" idx="3"/>
            <a:endCxn id="127" idx="2"/>
          </p:cNvCxnSpPr>
          <p:nvPr/>
        </p:nvCxnSpPr>
        <p:spPr>
          <a:xfrm flipV="1">
            <a:off x="9408460" y="3791686"/>
            <a:ext cx="1135164" cy="1628062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ular Callout 224"/>
          <p:cNvSpPr/>
          <p:nvPr/>
        </p:nvSpPr>
        <p:spPr>
          <a:xfrm>
            <a:off x="9276707" y="3921764"/>
            <a:ext cx="978633" cy="485850"/>
          </a:xfrm>
          <a:prstGeom prst="wedgeRectCallout">
            <a:avLst>
              <a:gd name="adj1" fmla="val -47786"/>
              <a:gd name="adj2" fmla="val -797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Multiple use monitoring and implementation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23" name="Rectangular Callout 222"/>
          <p:cNvSpPr/>
          <p:nvPr/>
        </p:nvSpPr>
        <p:spPr>
          <a:xfrm>
            <a:off x="9756181" y="5129194"/>
            <a:ext cx="1246478" cy="514057"/>
          </a:xfrm>
          <a:prstGeom prst="wedgeRectCallout">
            <a:avLst>
              <a:gd name="adj1" fmla="val -80784"/>
              <a:gd name="adj2" fmla="val -60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Android </a:t>
            </a:r>
            <a:r>
              <a:rPr lang="en-US" sz="900" dirty="0" smtClean="0">
                <a:solidFill>
                  <a:srgbClr val="000000"/>
                </a:solidFill>
              </a:rPr>
              <a:t>recruitment and information sharing APP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934" y="90033"/>
            <a:ext cx="9472401" cy="5355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+mj-ea"/>
                <a:cs typeface="Aharoni" panose="02010803020104030203" pitchFamily="2" charset="-79"/>
              </a:rPr>
              <a:t>Multiple benefit monitoring system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haroni" panose="02010803020104030203" pitchFamily="2" charset="-79"/>
              </a:rPr>
              <a:t>overview design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91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8" grpId="0" animBg="1"/>
      <p:bldP spid="130" grpId="0" animBg="1"/>
      <p:bldP spid="133" grpId="0" animBg="1"/>
      <p:bldP spid="188" grpId="0" animBg="1"/>
      <p:bldP spid="164" grpId="0"/>
      <p:bldP spid="152" grpId="0" animBg="1"/>
      <p:bldP spid="127" grpId="0" animBg="1"/>
      <p:bldP spid="235" grpId="0"/>
      <p:bldP spid="271" grpId="0" animBg="1"/>
      <p:bldP spid="300" grpId="0" animBg="1"/>
      <p:bldP spid="301" grpId="0" animBg="1"/>
      <p:bldP spid="225" grpId="0" animBg="1"/>
      <p:bldP spid="2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AE24ar6Ue6E.AbvpSJ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N5MVP_0qvXcUqrZpP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C5LUNW_kCgkg5sjQ29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QUE Formatvorlage PP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IQUE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1" id="{E5F8DA51-4F40-4C7A-AFD3-398BCE6E3BE9}" vid="{8FC5B2BF-9B92-4B56-ACC7-D94600522223}"/>
    </a:ext>
  </a:extLst>
</a:theme>
</file>

<file path=ppt/theme/theme4.xml><?xml version="1.0" encoding="utf-8"?>
<a:theme xmlns:a="http://schemas.openxmlformats.org/drawingml/2006/main" name="1_UNIQUE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1" id="{E5F8DA51-4F40-4C7A-AFD3-398BCE6E3BE9}" vid="{8FC5B2BF-9B92-4B56-ACC7-D94600522223}"/>
    </a:ext>
  </a:extLst>
</a:theme>
</file>

<file path=ppt/theme/theme5.xml><?xml version="1.0" encoding="utf-8"?>
<a:theme xmlns:a="http://schemas.openxmlformats.org/drawingml/2006/main" name="2_UNIQUE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1" id="{E5F8DA51-4F40-4C7A-AFD3-398BCE6E3BE9}" vid="{8FC5B2BF-9B92-4B56-ACC7-D94600522223}"/>
    </a:ext>
  </a:extLst>
</a:theme>
</file>

<file path=ppt/theme/theme6.xml><?xml version="1.0" encoding="utf-8"?>
<a:theme xmlns:a="http://schemas.openxmlformats.org/drawingml/2006/main" name="1_UNIQUE Formatvorlage PP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UNIQUE Formatvorlage PP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4127</Words>
  <Application>Microsoft Office PowerPoint</Application>
  <PresentationFormat>Breitbild</PresentationFormat>
  <Paragraphs>317</Paragraphs>
  <Slides>15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33" baseType="lpstr">
      <vt:lpstr>MS PGothic</vt:lpstr>
      <vt:lpstr>Aharoni</vt:lpstr>
      <vt:lpstr>Arial</vt:lpstr>
      <vt:lpstr>Berlin Sans FB</vt:lpstr>
      <vt:lpstr>Calibri</vt:lpstr>
      <vt:lpstr>Calibri Light</vt:lpstr>
      <vt:lpstr>Helvetica Light</vt:lpstr>
      <vt:lpstr>Symbol</vt:lpstr>
      <vt:lpstr>Verdana</vt:lpstr>
      <vt:lpstr>Wingdings</vt:lpstr>
      <vt:lpstr>2_Thème Office</vt:lpstr>
      <vt:lpstr>UNIQUE Formatvorlage PP</vt:lpstr>
      <vt:lpstr>UNIQUE</vt:lpstr>
      <vt:lpstr>1_UNIQUE</vt:lpstr>
      <vt:lpstr>2_UNIQUE</vt:lpstr>
      <vt:lpstr>1_UNIQUE Formatvorlage PP</vt:lpstr>
      <vt:lpstr>2_UNIQUE Formatvorlage PP</vt:lpstr>
      <vt:lpstr>think-cell Slide</vt:lpstr>
      <vt:lpstr>PowerPoint-Präsentation</vt:lpstr>
      <vt:lpstr>Kenya Agriculture Carbon Landscape Project </vt:lpstr>
      <vt:lpstr>Kenya Agricultural Carbon Project </vt:lpstr>
      <vt:lpstr>Sustainable Agricultural Land Management Activities</vt:lpstr>
      <vt:lpstr>PowerPoint-Präsentation</vt:lpstr>
      <vt:lpstr>Carbon monitoring in these conditions?</vt:lpstr>
      <vt:lpstr>PowerPoint-Präsentation</vt:lpstr>
      <vt:lpstr> What to monitor?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Multiple benefits of Agriculture MRV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Nishal Ramdoo</dc:creator>
  <cp:lastModifiedBy>Matthias Seebauer</cp:lastModifiedBy>
  <cp:revision>191</cp:revision>
  <cp:lastPrinted>2016-03-24T13:50:39Z</cp:lastPrinted>
  <dcterms:created xsi:type="dcterms:W3CDTF">2016-03-23T18:02:22Z</dcterms:created>
  <dcterms:modified xsi:type="dcterms:W3CDTF">2018-10-25T21:19:57Z</dcterms:modified>
</cp:coreProperties>
</file>