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258" r:id="rId7"/>
    <p:sldId id="261" r:id="rId8"/>
    <p:sldId id="262" r:id="rId9"/>
    <p:sldId id="259" r:id="rId10"/>
    <p:sldId id="260" r:id="rId11"/>
    <p:sldId id="263" r:id="rId12"/>
    <p:sldId id="264" r:id="rId13"/>
    <p:sldId id="270" r:id="rId14"/>
    <p:sldId id="265" r:id="rId15"/>
    <p:sldId id="271" r:id="rId16"/>
    <p:sldId id="266" r:id="rId17"/>
    <p:sldId id="272" r:id="rId18"/>
    <p:sldId id="267" r:id="rId19"/>
    <p:sldId id="273" r:id="rId20"/>
    <p:sldId id="26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64482" autoAdjust="0"/>
  </p:normalViewPr>
  <p:slideViewPr>
    <p:cSldViewPr snapToGrid="0">
      <p:cViewPr varScale="1">
        <p:scale>
          <a:sx n="52" d="100"/>
          <a:sy n="52" d="100"/>
        </p:scale>
        <p:origin x="102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0C0AD-9283-4242-B47E-42DDD7036F36}" type="datetimeFigureOut">
              <a:rPr lang="en-GB" smtClean="0"/>
              <a:t>10-01-2020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93AEE-C7D6-477D-848F-C152B4FEC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899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Decision on adoption of PA,</a:t>
            </a:r>
            <a:r>
              <a:rPr lang="en-GB" baseline="0" dirty="0" smtClean="0"/>
              <a:t> on the section about transparency of action and support, to establish a CBIT to build institutional and technical capacity </a:t>
            </a:r>
          </a:p>
          <a:p>
            <a:r>
              <a:rPr lang="en-GB" baseline="0" dirty="0" smtClean="0"/>
              <a:t>To support developing countries upon request in meeting the ETF requirements in a timely manner</a:t>
            </a:r>
          </a:p>
          <a:p>
            <a:endParaRPr lang="en-GB" baseline="0" dirty="0" smtClean="0"/>
          </a:p>
          <a:p>
            <a:r>
              <a:rPr lang="en-GB" dirty="0" smtClean="0"/>
              <a:t>The GEF was requested</a:t>
            </a:r>
            <a:r>
              <a:rPr lang="en-GB" baseline="0" dirty="0" smtClean="0"/>
              <a:t> </a:t>
            </a:r>
            <a:r>
              <a:rPr lang="en-GB" dirty="0" smtClean="0"/>
              <a:t>to support the establishment of the CBIT </a:t>
            </a:r>
          </a:p>
          <a:p>
            <a:r>
              <a:rPr lang="en-GB" dirty="0" smtClean="0"/>
              <a:t>So far, GEF has approved 51 national projects, 1 regional, and 4 global</a:t>
            </a:r>
            <a:r>
              <a:rPr lang="en-GB" baseline="0" dirty="0" smtClean="0"/>
              <a:t> projects</a:t>
            </a:r>
          </a:p>
          <a:p>
            <a:r>
              <a:rPr lang="en-GB" baseline="0" dirty="0" smtClean="0"/>
              <a:t>The global projects aim to improve knowledge sharing, coordination, and facilitate additional capacity-building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The CBIT platform project was established to support CBIT management and engage countries, agencies, and other relevant institutions to enhance partnership of national, multilateral, and bilaterally-supported capacity-building initiatives</a:t>
            </a:r>
          </a:p>
          <a:p>
            <a:endParaRPr lang="en-GB" dirty="0" smtClean="0"/>
          </a:p>
          <a:p>
            <a:r>
              <a:rPr lang="en-GB" dirty="0" smtClean="0"/>
              <a:t>Joint project</a:t>
            </a:r>
            <a:r>
              <a:rPr lang="en-GB" baseline="0" dirty="0" smtClean="0"/>
              <a:t> implemented by UN Environment and UNDP, and UNEP DTU Partnership is the executing agency</a:t>
            </a:r>
          </a:p>
          <a:p>
            <a:r>
              <a:rPr lang="en-GB" baseline="0" dirty="0" smtClean="0"/>
              <a:t>We have the responsibility for the development and maintenance of the platform, limited influence on what the platform is about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93AEE-C7D6-477D-848F-C152B4FECDC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244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Number of countries</a:t>
            </a:r>
          </a:p>
          <a:p>
            <a:r>
              <a:rPr lang="en-GB" dirty="0" smtClean="0"/>
              <a:t>Africa: 14</a:t>
            </a:r>
          </a:p>
          <a:p>
            <a:r>
              <a:rPr lang="en-GB" dirty="0" smtClean="0"/>
              <a:t>Asia:</a:t>
            </a:r>
            <a:r>
              <a:rPr lang="en-GB" baseline="0" dirty="0" smtClean="0"/>
              <a:t> 7</a:t>
            </a:r>
          </a:p>
          <a:p>
            <a:r>
              <a:rPr lang="en-GB" baseline="0" dirty="0" smtClean="0"/>
              <a:t>Europe: 4</a:t>
            </a:r>
          </a:p>
          <a:p>
            <a:r>
              <a:rPr lang="en-GB" baseline="0" dirty="0" smtClean="0"/>
              <a:t>LAC: 14</a:t>
            </a:r>
          </a:p>
          <a:p>
            <a:r>
              <a:rPr lang="en-GB" baseline="0" dirty="0" smtClean="0"/>
              <a:t>Oceania: 1</a:t>
            </a:r>
          </a:p>
          <a:p>
            <a:endParaRPr lang="en-GB" dirty="0" smtClean="0"/>
          </a:p>
          <a:p>
            <a:r>
              <a:rPr lang="en-GB" dirty="0" smtClean="0"/>
              <a:t>Box and whisker chart showing the extremes (min and max) for</a:t>
            </a:r>
            <a:r>
              <a:rPr lang="en-GB" baseline="0" dirty="0" smtClean="0"/>
              <a:t> the group of countries in each region, the median as a line, the average as a dot, and the q1 and q3 distance filled out</a:t>
            </a:r>
          </a:p>
          <a:p>
            <a:r>
              <a:rPr lang="en-GB" dirty="0" smtClean="0"/>
              <a:t>25% of occurrences</a:t>
            </a:r>
            <a:r>
              <a:rPr lang="en-GB" baseline="0" dirty="0" smtClean="0"/>
              <a:t> below q1</a:t>
            </a:r>
          </a:p>
          <a:p>
            <a:r>
              <a:rPr lang="en-GB" baseline="0" dirty="0" smtClean="0"/>
              <a:t>75% occurrences below q3</a:t>
            </a:r>
          </a:p>
          <a:p>
            <a:endParaRPr lang="en-GB" baseline="0" dirty="0" smtClean="0"/>
          </a:p>
          <a:p>
            <a:r>
              <a:rPr lang="en-GB" baseline="0" dirty="0" smtClean="0"/>
              <a:t>P&amp;M planning and monitoring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93AEE-C7D6-477D-848F-C152B4FECDC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973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Number of countries</a:t>
            </a:r>
          </a:p>
          <a:p>
            <a:r>
              <a:rPr lang="en-GB" dirty="0" smtClean="0"/>
              <a:t>Africa: 14</a:t>
            </a:r>
          </a:p>
          <a:p>
            <a:r>
              <a:rPr lang="en-GB" dirty="0" smtClean="0"/>
              <a:t>Asia:</a:t>
            </a:r>
            <a:r>
              <a:rPr lang="en-GB" baseline="0" dirty="0" smtClean="0"/>
              <a:t> 7</a:t>
            </a:r>
          </a:p>
          <a:p>
            <a:r>
              <a:rPr lang="en-GB" baseline="0" dirty="0" smtClean="0"/>
              <a:t>Europe: 4</a:t>
            </a:r>
          </a:p>
          <a:p>
            <a:r>
              <a:rPr lang="en-GB" baseline="0" dirty="0" smtClean="0"/>
              <a:t>LAC: 14</a:t>
            </a:r>
          </a:p>
          <a:p>
            <a:r>
              <a:rPr lang="en-GB" baseline="0" dirty="0" smtClean="0"/>
              <a:t>Oceania: 1</a:t>
            </a:r>
          </a:p>
          <a:p>
            <a:endParaRPr lang="en-GB" dirty="0" smtClean="0"/>
          </a:p>
          <a:p>
            <a:r>
              <a:rPr lang="en-GB" dirty="0" smtClean="0"/>
              <a:t>Box and whisker chart showing the extremes (min and max) for</a:t>
            </a:r>
            <a:r>
              <a:rPr lang="en-GB" baseline="0" dirty="0" smtClean="0"/>
              <a:t> the group of countries in each region, the median as a line, the average as a dot, and the q1 and q3 distance filled out</a:t>
            </a:r>
          </a:p>
          <a:p>
            <a:r>
              <a:rPr lang="en-GB" dirty="0" smtClean="0"/>
              <a:t>25% of occurrences</a:t>
            </a:r>
            <a:r>
              <a:rPr lang="en-GB" baseline="0" dirty="0" smtClean="0"/>
              <a:t> below q1</a:t>
            </a:r>
          </a:p>
          <a:p>
            <a:r>
              <a:rPr lang="en-GB" baseline="0" dirty="0" smtClean="0"/>
              <a:t>75% occurrences below q3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93AEE-C7D6-477D-848F-C152B4FECDC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7847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GEF suggested to have a graphical depiction of what it means to have 100% in each part of the self-assessment.</a:t>
            </a:r>
          </a:p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Revise both the substance and the methodology of analysis</a:t>
            </a:r>
          </a:p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out of 40 said the tool reflected well the capacity in the country (30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%). The others did not comment on this</a:t>
            </a:r>
            <a:endParaRPr lang="en-GB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93AEE-C7D6-477D-848F-C152B4FECDC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297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assessment tool will support the assessment of GEF indicators for CBIT - “Quality of MRV Systems” and the “Qualitative Assessment of Institutional Capacity for Transparency Related Activities”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self-assessment tool is an input to a broader exercise of global analysis of needs and gaps faced by Parties in the implementation of the ETF (component 3 of the CBIT GCP project, done by UNDP)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Objective: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aseline of capacity and understand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impact of the project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 the progress of capacities throughout the implementation of the project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It's a tool for documenting progress in capacity development through the CBIT projects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Short story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CBIT indicators on quality of MRV systems and institutional capacity for transparency-related activities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Engagement of the first few countries that had a CBIT project in 2017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 to be broad and need to be an unique tool for all - not each country doing its own way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Comments from CGE, UNFCCC, and internal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93AEE-C7D6-477D-848F-C152B4FECDC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575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GIZ</a:t>
            </a:r>
            <a:r>
              <a:rPr lang="en-GB" baseline="0" dirty="0" smtClean="0"/>
              <a:t> developed a framework for practitioners working on capacity development</a:t>
            </a:r>
            <a:endParaRPr lang="en-GB" dirty="0" smtClean="0"/>
          </a:p>
          <a:p>
            <a:r>
              <a:rPr lang="en-GB" dirty="0" smtClean="0"/>
              <a:t>UNDP developed</a:t>
            </a:r>
            <a:r>
              <a:rPr lang="en-GB" baseline="0" dirty="0" smtClean="0"/>
              <a:t> methodology for assessing capacity (individual, organizational, and enabling environment</a:t>
            </a:r>
          </a:p>
          <a:p>
            <a:r>
              <a:rPr lang="en-GB" dirty="0" smtClean="0"/>
              <a:t>JICA:</a:t>
            </a:r>
            <a:r>
              <a:rPr lang="en-GB" baseline="0" dirty="0" smtClean="0"/>
              <a:t> Capacity assessment handbook - </a:t>
            </a:r>
          </a:p>
          <a:p>
            <a:r>
              <a:rPr lang="en-GB" baseline="0" dirty="0" smtClean="0"/>
              <a:t>US AID: global climate change institutional capacity assessment - tool for assessing an organization's capacity to address climate change issues</a:t>
            </a:r>
          </a:p>
          <a:p>
            <a:endParaRPr lang="en-GB" baseline="0" dirty="0" smtClean="0"/>
          </a:p>
          <a:p>
            <a:r>
              <a:rPr lang="en-GB" baseline="0" dirty="0" smtClean="0"/>
              <a:t>More specific, FAO developed a capacity needs assessment methodology in agricultural water management (irrigation and drainage)</a:t>
            </a:r>
          </a:p>
          <a:p>
            <a:r>
              <a:rPr lang="en-GB" baseline="0" dirty="0" smtClean="0"/>
              <a:t>A workshop to share knowledge and develop common approaches for achieving the goal of capacity development in that sector, with 25 participants (5 papers)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93AEE-C7D6-477D-848F-C152B4FECDC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026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CBIT projects are technical assistance projects</a:t>
            </a:r>
          </a:p>
          <a:p>
            <a:r>
              <a:rPr lang="en-GB" dirty="0" smtClean="0"/>
              <a:t>What needs</a:t>
            </a:r>
            <a:r>
              <a:rPr lang="en-GB" baseline="0" dirty="0" smtClean="0"/>
              <a:t> to be in place for the countries to have a minimum viable system to report the information specified in the ETF</a:t>
            </a:r>
          </a:p>
          <a:p>
            <a:r>
              <a:rPr lang="en-GB" baseline="0" dirty="0" smtClean="0"/>
              <a:t>Look at the functional capacity rather than the soft skills and intangible aspects that create or undermine the enabling environment for change</a:t>
            </a:r>
          </a:p>
          <a:p>
            <a:endParaRPr lang="en-GB" baseline="0" dirty="0" smtClean="0"/>
          </a:p>
          <a:p>
            <a:r>
              <a:rPr lang="en-GB" dirty="0" smtClean="0"/>
              <a:t>What is capacity for climate transparency?</a:t>
            </a:r>
          </a:p>
          <a:p>
            <a:r>
              <a:rPr lang="en-GB" dirty="0" smtClean="0"/>
              <a:t>What are the reporting requirements of the ETF?</a:t>
            </a:r>
          </a:p>
          <a:p>
            <a:r>
              <a:rPr lang="en-GB" dirty="0" smtClean="0"/>
              <a:t>What needs to be in place for these reporting requirements to be met?</a:t>
            </a:r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Balance between length and broadness</a:t>
            </a:r>
          </a:p>
          <a:p>
            <a:r>
              <a:rPr lang="en-GB" baseline="0" dirty="0" smtClean="0"/>
              <a:t>Developed and deployed before the MPGs were agreed</a:t>
            </a:r>
          </a:p>
          <a:p>
            <a:r>
              <a:rPr lang="en-GB" baseline="0" dirty="0" smtClean="0"/>
              <a:t>The tool can be delegated to other country representatives, it allows to get answers from the most relevant people because the focal point does not always know about all aspects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The concept of a minimum viable product - just enough "features" to validate the idea</a:t>
            </a:r>
          </a:p>
          <a:p>
            <a:r>
              <a:rPr lang="en-GB" baseline="0" dirty="0" smtClean="0"/>
              <a:t>Keep iterating (evolving) after considering the feedback received</a:t>
            </a:r>
          </a:p>
          <a:p>
            <a:endParaRPr lang="en-GB" baseline="0" dirty="0" smtClean="0"/>
          </a:p>
          <a:p>
            <a:r>
              <a:rPr lang="en-GB" dirty="0" smtClean="0"/>
              <a:t>Not</a:t>
            </a:r>
            <a:r>
              <a:rPr lang="en-GB" baseline="0" dirty="0" smtClean="0"/>
              <a:t> the absolute number of questions that matters</a:t>
            </a:r>
          </a:p>
          <a:p>
            <a:r>
              <a:rPr lang="en-GB" baseline="0" dirty="0" smtClean="0"/>
              <a:t>Are we asking the right questions?</a:t>
            </a:r>
          </a:p>
          <a:p>
            <a:r>
              <a:rPr lang="en-GB" baseline="0" dirty="0" smtClean="0"/>
              <a:t>Can we infer about the state of national transparency systems from the answers?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93AEE-C7D6-477D-848F-C152B4FECDC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138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r>
              <a:rPr lang="en-GB" baseline="0" dirty="0" smtClean="0"/>
              <a:t>40 countries (out of 42) submitted answers between Nov 2018 and April 2019</a:t>
            </a:r>
          </a:p>
          <a:p>
            <a:r>
              <a:rPr lang="en-GB" baseline="0" dirty="0" smtClean="0"/>
              <a:t>Presented the results of that round of answers in CBIT Workshop in Rome (May this year)</a:t>
            </a:r>
          </a:p>
          <a:p>
            <a:r>
              <a:rPr lang="en-GB" baseline="0" dirty="0" smtClean="0"/>
              <a:t>11 more country projects by now</a:t>
            </a:r>
          </a:p>
          <a:p>
            <a:endParaRPr lang="en-GB" baseline="0" dirty="0" smtClean="0"/>
          </a:p>
          <a:p>
            <a:endParaRPr lang="en-GB" dirty="0" smtClean="0"/>
          </a:p>
          <a:p>
            <a:r>
              <a:rPr lang="en-GB" dirty="0" smtClean="0"/>
              <a:t>The analysis</a:t>
            </a:r>
            <a:r>
              <a:rPr lang="en-GB" baseline="0" dirty="0" smtClean="0"/>
              <a:t> of data: </a:t>
            </a:r>
          </a:p>
          <a:p>
            <a:r>
              <a:rPr lang="en-GB" baseline="0" dirty="0" smtClean="0"/>
              <a:t>summarizing the responses and presenting the summary to CR, asking on whether the summary reflects the situation in the country</a:t>
            </a:r>
          </a:p>
          <a:p>
            <a:r>
              <a:rPr lang="en-GB" baseline="0" dirty="0" smtClean="0"/>
              <a:t>Making changes and revision of summary based on feedback</a:t>
            </a:r>
          </a:p>
          <a:p>
            <a:r>
              <a:rPr lang="en-GB" baseline="0" dirty="0" smtClean="0"/>
              <a:t>Publish in the CBIT platform</a:t>
            </a:r>
          </a:p>
          <a:p>
            <a:r>
              <a:rPr lang="en-GB" baseline="0" dirty="0" smtClean="0"/>
              <a:t>Developed recently a space for countries to write what are their priorities for CB. The needs identified are not necessarily in line with the priorities for the country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93AEE-C7D6-477D-848F-C152B4FECDC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777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Number of countries</a:t>
            </a:r>
          </a:p>
          <a:p>
            <a:r>
              <a:rPr lang="en-GB" dirty="0" smtClean="0"/>
              <a:t>Africa: 14</a:t>
            </a:r>
          </a:p>
          <a:p>
            <a:r>
              <a:rPr lang="en-GB" dirty="0" smtClean="0"/>
              <a:t>Asia:</a:t>
            </a:r>
            <a:r>
              <a:rPr lang="en-GB" baseline="0" dirty="0" smtClean="0"/>
              <a:t> 7</a:t>
            </a:r>
          </a:p>
          <a:p>
            <a:r>
              <a:rPr lang="en-GB" baseline="0" dirty="0" smtClean="0"/>
              <a:t>Europe: 4</a:t>
            </a:r>
          </a:p>
          <a:p>
            <a:r>
              <a:rPr lang="en-GB" baseline="0" dirty="0" smtClean="0"/>
              <a:t>LAC: 14</a:t>
            </a:r>
          </a:p>
          <a:p>
            <a:r>
              <a:rPr lang="en-GB" baseline="0" dirty="0" smtClean="0"/>
              <a:t>Oceania: 1</a:t>
            </a:r>
          </a:p>
          <a:p>
            <a:endParaRPr lang="en-GB" dirty="0" smtClean="0"/>
          </a:p>
          <a:p>
            <a:r>
              <a:rPr lang="en-GB" dirty="0" smtClean="0"/>
              <a:t>Box and whisker chart showing the extremes (min and max) for</a:t>
            </a:r>
            <a:r>
              <a:rPr lang="en-GB" baseline="0" dirty="0" smtClean="0"/>
              <a:t> the group of countries in each region, the median as a line, the average as a dot, and the 1st and third quantile distance filled out</a:t>
            </a:r>
          </a:p>
          <a:p>
            <a:r>
              <a:rPr lang="en-GB" dirty="0" smtClean="0"/>
              <a:t>25% of occurrences</a:t>
            </a:r>
            <a:r>
              <a:rPr lang="en-GB" baseline="0" dirty="0" smtClean="0"/>
              <a:t> below q1</a:t>
            </a:r>
          </a:p>
          <a:p>
            <a:r>
              <a:rPr lang="en-GB" baseline="0" dirty="0" smtClean="0"/>
              <a:t>75% occurrences below q3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93AEE-C7D6-477D-848F-C152B4FECDC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821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Number of countries</a:t>
            </a:r>
          </a:p>
          <a:p>
            <a:r>
              <a:rPr lang="en-GB" dirty="0" smtClean="0"/>
              <a:t>Africa: 14</a:t>
            </a:r>
          </a:p>
          <a:p>
            <a:r>
              <a:rPr lang="en-GB" dirty="0" smtClean="0"/>
              <a:t>Asia:</a:t>
            </a:r>
            <a:r>
              <a:rPr lang="en-GB" baseline="0" dirty="0" smtClean="0"/>
              <a:t> 7</a:t>
            </a:r>
          </a:p>
          <a:p>
            <a:r>
              <a:rPr lang="en-GB" baseline="0" dirty="0" smtClean="0"/>
              <a:t>Europe: 4</a:t>
            </a:r>
          </a:p>
          <a:p>
            <a:r>
              <a:rPr lang="en-GB" baseline="0" dirty="0" smtClean="0"/>
              <a:t>LAC: 14</a:t>
            </a:r>
          </a:p>
          <a:p>
            <a:r>
              <a:rPr lang="en-GB" baseline="0" dirty="0" smtClean="0"/>
              <a:t>Oceania: 1</a:t>
            </a:r>
          </a:p>
          <a:p>
            <a:endParaRPr lang="en-GB" dirty="0" smtClean="0"/>
          </a:p>
          <a:p>
            <a:r>
              <a:rPr lang="en-GB" dirty="0" smtClean="0"/>
              <a:t>Box and whisker chart showing the extremes (min and max) for</a:t>
            </a:r>
            <a:r>
              <a:rPr lang="en-GB" baseline="0" dirty="0" smtClean="0"/>
              <a:t> the group of countries in each region, the median as a line, the average as a dot, and the q1 and q3 distance filled out</a:t>
            </a:r>
          </a:p>
          <a:p>
            <a:r>
              <a:rPr lang="en-GB" dirty="0" smtClean="0"/>
              <a:t>25% of occurrences</a:t>
            </a:r>
            <a:r>
              <a:rPr lang="en-GB" baseline="0" dirty="0" smtClean="0"/>
              <a:t> below q1</a:t>
            </a:r>
          </a:p>
          <a:p>
            <a:r>
              <a:rPr lang="en-GB" baseline="0" dirty="0" smtClean="0"/>
              <a:t>75% occurrences below q3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93AEE-C7D6-477D-848F-C152B4FECDC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987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Number of countries</a:t>
            </a:r>
          </a:p>
          <a:p>
            <a:r>
              <a:rPr lang="en-GB" dirty="0" smtClean="0"/>
              <a:t>Africa: 14</a:t>
            </a:r>
          </a:p>
          <a:p>
            <a:r>
              <a:rPr lang="en-GB" dirty="0" smtClean="0"/>
              <a:t>Asia:</a:t>
            </a:r>
            <a:r>
              <a:rPr lang="en-GB" baseline="0" dirty="0" smtClean="0"/>
              <a:t> 7</a:t>
            </a:r>
          </a:p>
          <a:p>
            <a:r>
              <a:rPr lang="en-GB" baseline="0" dirty="0" smtClean="0"/>
              <a:t>Europe: 4</a:t>
            </a:r>
          </a:p>
          <a:p>
            <a:r>
              <a:rPr lang="en-GB" baseline="0" dirty="0" smtClean="0"/>
              <a:t>LAC: 14</a:t>
            </a:r>
          </a:p>
          <a:p>
            <a:r>
              <a:rPr lang="en-GB" baseline="0" dirty="0" smtClean="0"/>
              <a:t>Oceania: 1</a:t>
            </a:r>
          </a:p>
          <a:p>
            <a:endParaRPr lang="en-GB" dirty="0" smtClean="0"/>
          </a:p>
          <a:p>
            <a:r>
              <a:rPr lang="en-GB" dirty="0" smtClean="0"/>
              <a:t>Box and whisker chart showing the extremes (min and max) for</a:t>
            </a:r>
            <a:r>
              <a:rPr lang="en-GB" baseline="0" dirty="0" smtClean="0"/>
              <a:t> the group of countries in each region, the median as a line, the average as a dot, and the q1 and q3 distance filled out</a:t>
            </a:r>
          </a:p>
          <a:p>
            <a:r>
              <a:rPr lang="en-GB" dirty="0" smtClean="0"/>
              <a:t>25% of occurrences</a:t>
            </a:r>
            <a:r>
              <a:rPr lang="en-GB" baseline="0" dirty="0" smtClean="0"/>
              <a:t> below q1</a:t>
            </a:r>
          </a:p>
          <a:p>
            <a:r>
              <a:rPr lang="en-GB" baseline="0" dirty="0" smtClean="0"/>
              <a:t>75% occurrences below q3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93AEE-C7D6-477D-848F-C152B4FECDC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950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Number of countries</a:t>
            </a:r>
          </a:p>
          <a:p>
            <a:r>
              <a:rPr lang="en-GB" dirty="0" smtClean="0"/>
              <a:t>Africa: 14</a:t>
            </a:r>
          </a:p>
          <a:p>
            <a:r>
              <a:rPr lang="en-GB" dirty="0" smtClean="0"/>
              <a:t>Asia:</a:t>
            </a:r>
            <a:r>
              <a:rPr lang="en-GB" baseline="0" dirty="0" smtClean="0"/>
              <a:t> 7</a:t>
            </a:r>
          </a:p>
          <a:p>
            <a:r>
              <a:rPr lang="en-GB" baseline="0" dirty="0" smtClean="0"/>
              <a:t>Europe: 4</a:t>
            </a:r>
          </a:p>
          <a:p>
            <a:r>
              <a:rPr lang="en-GB" baseline="0" dirty="0" smtClean="0"/>
              <a:t>LAC: 14</a:t>
            </a:r>
          </a:p>
          <a:p>
            <a:r>
              <a:rPr lang="en-GB" baseline="0" dirty="0" smtClean="0"/>
              <a:t>Oceania: 1</a:t>
            </a:r>
          </a:p>
          <a:p>
            <a:endParaRPr lang="en-GB" dirty="0" smtClean="0"/>
          </a:p>
          <a:p>
            <a:r>
              <a:rPr lang="en-GB" dirty="0" smtClean="0"/>
              <a:t>Box and whisker chart showing the extremes (min and max) for</a:t>
            </a:r>
            <a:r>
              <a:rPr lang="en-GB" baseline="0" dirty="0" smtClean="0"/>
              <a:t> the group of countries in each region, the median as a line, the average as a dot, and the q1 and q3 distance filled out</a:t>
            </a:r>
          </a:p>
          <a:p>
            <a:r>
              <a:rPr lang="en-GB" dirty="0" smtClean="0"/>
              <a:t>25% of occurrences</a:t>
            </a:r>
            <a:r>
              <a:rPr lang="en-GB" baseline="0" dirty="0" smtClean="0"/>
              <a:t> below q1</a:t>
            </a:r>
          </a:p>
          <a:p>
            <a:r>
              <a:rPr lang="en-GB" baseline="0" dirty="0" smtClean="0"/>
              <a:t>75% occurrences below q3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93AEE-C7D6-477D-848F-C152B4FECDC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742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393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B8523F-A2F4-4C8A-B312-74F0268A84C1}" type="datetimeFigureOut">
              <a:rPr lang="en-GB" smtClean="0"/>
              <a:t>10-01-2020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F8D1E1-BF45-4789-96EE-C7FD13661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61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B8523F-A2F4-4C8A-B312-74F0268A84C1}" type="datetimeFigureOut">
              <a:rPr lang="en-GB" smtClean="0"/>
              <a:t>10-01-2020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F8D1E1-BF45-4789-96EE-C7FD13661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438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B8523F-A2F4-4C8A-B312-74F0268A84C1}" type="datetimeFigureOut">
              <a:rPr lang="en-GB" smtClean="0"/>
              <a:t>10-01-2020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F8D1E1-BF45-4789-96EE-C7FD13661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943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B8523F-A2F4-4C8A-B312-74F0268A84C1}" type="datetimeFigureOut">
              <a:rPr lang="en-GB" smtClean="0"/>
              <a:t>10-01-2020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F8D1E1-BF45-4789-96EE-C7FD13661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265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B8523F-A2F4-4C8A-B312-74F0268A84C1}" type="datetimeFigureOut">
              <a:rPr lang="en-GB" smtClean="0"/>
              <a:t>10-01-2020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F8D1E1-BF45-4789-96EE-C7FD13661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413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B8523F-A2F4-4C8A-B312-74F0268A84C1}" type="datetimeFigureOut">
              <a:rPr lang="en-GB" smtClean="0"/>
              <a:t>10-01-2020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F8D1E1-BF45-4789-96EE-C7FD13661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525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B8523F-A2F4-4C8A-B312-74F0268A84C1}" type="datetimeFigureOut">
              <a:rPr lang="en-GB" smtClean="0"/>
              <a:t>10-01-2020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F8D1E1-BF45-4789-96EE-C7FD13661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181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B8523F-A2F4-4C8A-B312-74F0268A84C1}" type="datetimeFigureOut">
              <a:rPr lang="en-GB" smtClean="0"/>
              <a:t>10-01-2020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F8D1E1-BF45-4789-96EE-C7FD13661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57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B8523F-A2F4-4C8A-B312-74F0268A84C1}" type="datetimeFigureOut">
              <a:rPr lang="en-GB" smtClean="0"/>
              <a:t>10-01-2020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F8D1E1-BF45-4789-96EE-C7FD13661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79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B8523F-A2F4-4C8A-B312-74F0268A84C1}" type="datetimeFigureOut">
              <a:rPr lang="en-GB" smtClean="0"/>
              <a:t>10-01-2020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F8D1E1-BF45-4789-96EE-C7FD13661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543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88669"/>
            <a:ext cx="10515600" cy="1036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" y="6760019"/>
            <a:ext cx="12192000" cy="104847"/>
            <a:chOff x="1" y="6760019"/>
            <a:chExt cx="12192000" cy="104847"/>
          </a:xfrm>
        </p:grpSpPr>
        <p:sp>
          <p:nvSpPr>
            <p:cNvPr id="8" name="Rectangle 7"/>
            <p:cNvSpPr/>
            <p:nvPr userDrawn="1"/>
          </p:nvSpPr>
          <p:spPr>
            <a:xfrm>
              <a:off x="10500685" y="6760019"/>
              <a:ext cx="1691316" cy="104847"/>
            </a:xfrm>
            <a:prstGeom prst="rect">
              <a:avLst/>
            </a:prstGeom>
            <a:solidFill>
              <a:srgbClr val="36A9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1" y="6760019"/>
              <a:ext cx="11719337" cy="104847"/>
            </a:xfrm>
            <a:prstGeom prst="rect">
              <a:avLst/>
            </a:prstGeom>
            <a:solidFill>
              <a:srgbClr val="95C11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690" y="45339"/>
            <a:ext cx="1554480" cy="60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818" y="118491"/>
            <a:ext cx="1018032" cy="536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225" y="45339"/>
            <a:ext cx="672247" cy="7857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154" y="234440"/>
            <a:ext cx="1316218" cy="3463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915" y="-46990"/>
            <a:ext cx="793056" cy="112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20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11" Type="http://schemas.openxmlformats.org/officeDocument/2006/relationships/image" Target="../media/image18.png"/><Relationship Id="rId5" Type="http://schemas.openxmlformats.org/officeDocument/2006/relationships/image" Target="../media/image12.emf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3600" dirty="0" smtClean="0"/>
              <a:t>Determining capacity and identifying </a:t>
            </a:r>
            <a:br>
              <a:rPr lang="en-GB" sz="3600" dirty="0" smtClean="0"/>
            </a:br>
            <a:r>
              <a:rPr lang="en-GB" sz="3600" dirty="0" smtClean="0"/>
              <a:t>capacity-building needs</a:t>
            </a:r>
            <a:br>
              <a:rPr lang="en-GB" sz="3600" dirty="0" smtClean="0"/>
            </a:br>
            <a:r>
              <a:rPr lang="en-GB" sz="3200" b="1" dirty="0" smtClean="0">
                <a:solidFill>
                  <a:schemeClr val="accent6"/>
                </a:solidFill>
              </a:rPr>
              <a:t>The CBIT self-assessment tool</a:t>
            </a:r>
            <a:endParaRPr lang="en-GB" sz="3200" b="1" dirty="0">
              <a:solidFill>
                <a:schemeClr val="accent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defTabSz="457200">
              <a:lnSpc>
                <a:spcPct val="80000"/>
              </a:lnSpc>
              <a:spcBef>
                <a:spcPct val="20000"/>
              </a:spcBef>
            </a:pPr>
            <a:endParaRPr lang="en-GB" sz="1200" dirty="0">
              <a:solidFill>
                <a:srgbClr val="0091B6"/>
              </a:solidFill>
            </a:endParaRPr>
          </a:p>
          <a:p>
            <a:pPr defTabSz="457200">
              <a:lnSpc>
                <a:spcPct val="80000"/>
              </a:lnSpc>
              <a:spcBef>
                <a:spcPct val="20000"/>
              </a:spcBef>
            </a:pPr>
            <a:endParaRPr lang="en-GB" sz="1600" dirty="0" smtClean="0">
              <a:solidFill>
                <a:srgbClr val="0091B6"/>
              </a:solidFill>
            </a:endParaRPr>
          </a:p>
          <a:p>
            <a:pPr defTabSz="457200">
              <a:lnSpc>
                <a:spcPct val="80000"/>
              </a:lnSpc>
              <a:spcBef>
                <a:spcPct val="20000"/>
              </a:spcBef>
            </a:pPr>
            <a:endParaRPr lang="en-GB" sz="1600" dirty="0">
              <a:solidFill>
                <a:srgbClr val="0091B6"/>
              </a:solidFill>
            </a:endParaRPr>
          </a:p>
          <a:p>
            <a:pPr defTabSz="457200">
              <a:lnSpc>
                <a:spcPct val="80000"/>
              </a:lnSpc>
              <a:spcBef>
                <a:spcPct val="20000"/>
              </a:spcBef>
            </a:pPr>
            <a:endParaRPr lang="en-GB" sz="1600" dirty="0" smtClean="0">
              <a:solidFill>
                <a:srgbClr val="0091B6"/>
              </a:solidFill>
            </a:endParaRPr>
          </a:p>
          <a:p>
            <a:pPr defTabSz="457200">
              <a:lnSpc>
                <a:spcPct val="80000"/>
              </a:lnSpc>
              <a:spcBef>
                <a:spcPct val="20000"/>
              </a:spcBef>
            </a:pPr>
            <a:endParaRPr lang="en-GB" sz="1600" dirty="0">
              <a:solidFill>
                <a:srgbClr val="0091B6"/>
              </a:solidFill>
            </a:endParaRPr>
          </a:p>
          <a:p>
            <a:pPr defTabSz="457200">
              <a:lnSpc>
                <a:spcPct val="80000"/>
              </a:lnSpc>
              <a:spcBef>
                <a:spcPct val="20000"/>
              </a:spcBef>
            </a:pPr>
            <a:r>
              <a:rPr lang="en-GB" sz="1600" dirty="0" smtClean="0">
                <a:solidFill>
                  <a:srgbClr val="0091B6"/>
                </a:solidFill>
              </a:rPr>
              <a:t>Ana </a:t>
            </a:r>
            <a:r>
              <a:rPr lang="en-GB" sz="1600" dirty="0">
                <a:solidFill>
                  <a:srgbClr val="0091B6"/>
                </a:solidFill>
              </a:rPr>
              <a:t>C. Henriques Cardoso</a:t>
            </a:r>
          </a:p>
          <a:p>
            <a:pPr defTabSz="457200">
              <a:lnSpc>
                <a:spcPct val="80000"/>
              </a:lnSpc>
              <a:spcBef>
                <a:spcPct val="20000"/>
              </a:spcBef>
            </a:pPr>
            <a:r>
              <a:rPr lang="en-GB" sz="1600" dirty="0">
                <a:solidFill>
                  <a:srgbClr val="0091B6"/>
                </a:solidFill>
              </a:rPr>
              <a:t>UNEP DTU Partnership</a:t>
            </a:r>
          </a:p>
        </p:txBody>
      </p:sp>
      <p:sp>
        <p:nvSpPr>
          <p:cNvPr id="4" name="Date Placeholder 4"/>
          <p:cNvSpPr txBox="1">
            <a:spLocks/>
          </p:cNvSpPr>
          <p:nvPr/>
        </p:nvSpPr>
        <p:spPr>
          <a:xfrm>
            <a:off x="1886466" y="6218162"/>
            <a:ext cx="82543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8th Annual Partnership Retreat 2019 of the Partnership on Transparency in the Paris Agreement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2717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findings: GHG inventory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600" dirty="0" smtClean="0"/>
              <a:t>Still work to do on institutional arrangements, with CBIT countries from Asia with more variability in terms of capacity for working institutional arrangements</a:t>
            </a:r>
          </a:p>
          <a:p>
            <a:r>
              <a:rPr lang="en-GB" sz="2600" dirty="0" smtClean="0"/>
              <a:t>Gaps on capacity for data collection and management in all regions, and especially in CBIT countries from Asia. More variability in Africa and LAC</a:t>
            </a:r>
          </a:p>
          <a:p>
            <a:r>
              <a:rPr lang="en-GB" sz="2600" dirty="0" smtClean="0"/>
              <a:t>On methodologies, there's large variability in capacity across CBIT countries in Africa and Asia. Much less in CBIT countries from Europe</a:t>
            </a:r>
          </a:p>
          <a:p>
            <a:r>
              <a:rPr lang="en-GB" sz="2600" dirty="0" smtClean="0"/>
              <a:t>For QA&amp;QC, larger variability in capacity in Africa and LAC</a:t>
            </a:r>
          </a:p>
          <a:p>
            <a:r>
              <a:rPr lang="en-GB" sz="2600" dirty="0" smtClean="0"/>
              <a:t>For all areas, there are countries with high capacity</a:t>
            </a:r>
          </a:p>
          <a:p>
            <a:endParaRPr lang="en-GB" sz="2600" dirty="0" smtClean="0"/>
          </a:p>
          <a:p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3267167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Results</a:t>
            </a:r>
            <a:br>
              <a:rPr lang="en-GB" dirty="0" smtClean="0"/>
            </a:br>
            <a:r>
              <a:rPr lang="en-GB" sz="2400" dirty="0" smtClean="0"/>
              <a:t>Reporting progress made in implementing and achieving NDCs 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95249" y="6037503"/>
            <a:ext cx="3896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Institutional </a:t>
            </a:r>
            <a:r>
              <a:rPr lang="en-GB" dirty="0" smtClean="0"/>
              <a:t>arrangements for tracking progress in implementing NDC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367284" y="6052484"/>
            <a:ext cx="3888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Data collection and </a:t>
            </a:r>
            <a:r>
              <a:rPr lang="en-GB" dirty="0"/>
              <a:t>management for tracking progress in implementing NDC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8422564" y="6052484"/>
            <a:ext cx="3357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Procedures for </a:t>
            </a:r>
            <a:r>
              <a:rPr lang="en-GB" dirty="0"/>
              <a:t>monitoring progress in implementing NDC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73" y="2742581"/>
            <a:ext cx="4021319" cy="237796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583138" y="5107361"/>
            <a:ext cx="3625327" cy="328533"/>
            <a:chOff x="466172" y="5120546"/>
            <a:chExt cx="3625327" cy="328533"/>
          </a:xfrm>
        </p:grpSpPr>
        <p:sp>
          <p:nvSpPr>
            <p:cNvPr id="13" name="TextBox 12"/>
            <p:cNvSpPr txBox="1"/>
            <p:nvPr/>
          </p:nvSpPr>
          <p:spPr>
            <a:xfrm>
              <a:off x="466172" y="5120546"/>
              <a:ext cx="590714" cy="325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65000"/>
                    </a:schemeClr>
                  </a:solidFill>
                </a:rPr>
                <a:t>N=14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97124" y="5123182"/>
              <a:ext cx="590714" cy="325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65000"/>
                    </a:schemeClr>
                  </a:solidFill>
                </a:rPr>
                <a:t>N=7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85482" y="5120546"/>
              <a:ext cx="590714" cy="325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65000"/>
                    </a:schemeClr>
                  </a:solidFill>
                </a:rPr>
                <a:t>N=4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687488" y="5120546"/>
              <a:ext cx="590714" cy="325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65000"/>
                    </a:schemeClr>
                  </a:solidFill>
                </a:rPr>
                <a:t>N=14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00785" y="5120546"/>
              <a:ext cx="590714" cy="325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65000"/>
                    </a:schemeClr>
                  </a:solidFill>
                </a:rPr>
                <a:t>N=1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7404" y="2499149"/>
            <a:ext cx="3846980" cy="2675017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06242" y="5120546"/>
            <a:ext cx="3625327" cy="328533"/>
            <a:chOff x="466172" y="5120546"/>
            <a:chExt cx="3625327" cy="328533"/>
          </a:xfrm>
        </p:grpSpPr>
        <p:sp>
          <p:nvSpPr>
            <p:cNvPr id="19" name="TextBox 18"/>
            <p:cNvSpPr txBox="1"/>
            <p:nvPr/>
          </p:nvSpPr>
          <p:spPr>
            <a:xfrm>
              <a:off x="466172" y="5120546"/>
              <a:ext cx="590714" cy="325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65000"/>
                    </a:schemeClr>
                  </a:solidFill>
                </a:rPr>
                <a:t>N=14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97124" y="5123182"/>
              <a:ext cx="590714" cy="325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65000"/>
                    </a:schemeClr>
                  </a:solidFill>
                </a:rPr>
                <a:t>N=7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85482" y="5120546"/>
              <a:ext cx="590714" cy="325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65000"/>
                    </a:schemeClr>
                  </a:solidFill>
                </a:rPr>
                <a:t>N=4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87488" y="5120546"/>
              <a:ext cx="590714" cy="325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65000"/>
                    </a:schemeClr>
                  </a:solidFill>
                </a:rPr>
                <a:t>N=14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00785" y="5120546"/>
              <a:ext cx="590714" cy="325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65000"/>
                    </a:schemeClr>
                  </a:solidFill>
                </a:rPr>
                <a:t>N=1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4622" y="2634349"/>
            <a:ext cx="3640210" cy="255358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8600484" y="5127407"/>
            <a:ext cx="3625327" cy="328533"/>
            <a:chOff x="466172" y="5120546"/>
            <a:chExt cx="3625327" cy="328533"/>
          </a:xfrm>
        </p:grpSpPr>
        <p:sp>
          <p:nvSpPr>
            <p:cNvPr id="26" name="TextBox 25"/>
            <p:cNvSpPr txBox="1"/>
            <p:nvPr/>
          </p:nvSpPr>
          <p:spPr>
            <a:xfrm>
              <a:off x="466172" y="5120546"/>
              <a:ext cx="590714" cy="325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65000"/>
                    </a:schemeClr>
                  </a:solidFill>
                </a:rPr>
                <a:t>N=14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97124" y="5123182"/>
              <a:ext cx="590714" cy="325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65000"/>
                    </a:schemeClr>
                  </a:solidFill>
                </a:rPr>
                <a:t>N=7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85482" y="5120546"/>
              <a:ext cx="590714" cy="325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65000"/>
                    </a:schemeClr>
                  </a:solidFill>
                </a:rPr>
                <a:t>N=4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87488" y="5120546"/>
              <a:ext cx="590714" cy="325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65000"/>
                    </a:schemeClr>
                  </a:solidFill>
                </a:rPr>
                <a:t>N=14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00785" y="5120546"/>
              <a:ext cx="590714" cy="325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65000"/>
                    </a:schemeClr>
                  </a:solidFill>
                </a:rPr>
                <a:t>N=1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203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findings: reporting NDC implementation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600" dirty="0" smtClean="0"/>
              <a:t>In all regions, there is capacity to be built on institutional </a:t>
            </a:r>
            <a:r>
              <a:rPr lang="en-GB" sz="2600" dirty="0" smtClean="0"/>
              <a:t>arrangements, though less in African countries</a:t>
            </a:r>
            <a:endParaRPr lang="en-GB" sz="2600" dirty="0" smtClean="0"/>
          </a:p>
          <a:p>
            <a:r>
              <a:rPr lang="en-GB" sz="2600" dirty="0" smtClean="0"/>
              <a:t>High variability on capacity for data collection and management - especially in Africa and Europe</a:t>
            </a:r>
          </a:p>
          <a:p>
            <a:r>
              <a:rPr lang="en-GB" sz="2600" dirty="0" smtClean="0"/>
              <a:t>Less variability on capacity related to procedures for monitoring, but significant work to be done there</a:t>
            </a:r>
          </a:p>
          <a:p>
            <a:endParaRPr lang="en-GB" sz="2600" dirty="0" smtClean="0"/>
          </a:p>
          <a:p>
            <a:endParaRPr lang="en-GB" sz="2600" dirty="0" smtClean="0"/>
          </a:p>
          <a:p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1870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Results</a:t>
            </a:r>
            <a:br>
              <a:rPr lang="en-GB" dirty="0" smtClean="0"/>
            </a:br>
            <a:r>
              <a:rPr lang="en-GB" sz="2400" dirty="0" smtClean="0"/>
              <a:t>Reporting on climate change impacts and adaptation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95250" y="5805493"/>
            <a:ext cx="3357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Institutional </a:t>
            </a:r>
            <a:r>
              <a:rPr lang="en-GB" dirty="0" smtClean="0"/>
              <a:t>arrangements for M&amp;E climate change impacts and adaptation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571781" y="5820474"/>
            <a:ext cx="3357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Data collection and </a:t>
            </a:r>
            <a:r>
              <a:rPr lang="en-GB" dirty="0" smtClean="0"/>
              <a:t>procedures for M&amp;E climate change impacts and adaptation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8422564" y="5820474"/>
            <a:ext cx="3357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Methodologies for </a:t>
            </a:r>
            <a:r>
              <a:rPr lang="en-GB" dirty="0"/>
              <a:t>p</a:t>
            </a:r>
            <a:r>
              <a:rPr lang="en-GB" dirty="0" smtClean="0"/>
              <a:t>lanning &amp; </a:t>
            </a:r>
            <a:r>
              <a:rPr lang="en-GB" dirty="0"/>
              <a:t>monitoring climate change impacts and </a:t>
            </a:r>
            <a:r>
              <a:rPr lang="en-GB" dirty="0" smtClean="0"/>
              <a:t>adaptation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49" y="2717184"/>
            <a:ext cx="3852000" cy="26948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0000" y="2791805"/>
            <a:ext cx="3852000" cy="26201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5504" y="2784196"/>
            <a:ext cx="3852000" cy="262780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83297" y="5373517"/>
            <a:ext cx="3625327" cy="328533"/>
            <a:chOff x="466172" y="5120546"/>
            <a:chExt cx="3625327" cy="328533"/>
          </a:xfrm>
        </p:grpSpPr>
        <p:sp>
          <p:nvSpPr>
            <p:cNvPr id="14" name="TextBox 13"/>
            <p:cNvSpPr txBox="1"/>
            <p:nvPr/>
          </p:nvSpPr>
          <p:spPr>
            <a:xfrm>
              <a:off x="466172" y="5120546"/>
              <a:ext cx="590714" cy="325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65000"/>
                    </a:schemeClr>
                  </a:solidFill>
                </a:rPr>
                <a:t>N=14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97124" y="5123182"/>
              <a:ext cx="590714" cy="325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65000"/>
                    </a:schemeClr>
                  </a:solidFill>
                </a:rPr>
                <a:t>N=7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85482" y="5120546"/>
              <a:ext cx="590714" cy="325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65000"/>
                    </a:schemeClr>
                  </a:solidFill>
                </a:rPr>
                <a:t>N=4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687488" y="5120546"/>
              <a:ext cx="590714" cy="325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65000"/>
                    </a:schemeClr>
                  </a:solidFill>
                </a:rPr>
                <a:t>N=14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00785" y="5120546"/>
              <a:ext cx="590714" cy="325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65000"/>
                    </a:schemeClr>
                  </a:solidFill>
                </a:rPr>
                <a:t>N=1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408443" y="5381008"/>
            <a:ext cx="3625327" cy="328533"/>
            <a:chOff x="466172" y="5120546"/>
            <a:chExt cx="3625327" cy="328533"/>
          </a:xfrm>
        </p:grpSpPr>
        <p:sp>
          <p:nvSpPr>
            <p:cNvPr id="20" name="TextBox 19"/>
            <p:cNvSpPr txBox="1"/>
            <p:nvPr/>
          </p:nvSpPr>
          <p:spPr>
            <a:xfrm>
              <a:off x="466172" y="5120546"/>
              <a:ext cx="590714" cy="325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65000"/>
                    </a:schemeClr>
                  </a:solidFill>
                </a:rPr>
                <a:t>N=14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97124" y="5123182"/>
              <a:ext cx="590714" cy="325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65000"/>
                    </a:schemeClr>
                  </a:solidFill>
                </a:rPr>
                <a:t>N=7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985482" y="5120546"/>
              <a:ext cx="590714" cy="325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65000"/>
                    </a:schemeClr>
                  </a:solidFill>
                </a:rPr>
                <a:t>N=4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687488" y="5120546"/>
              <a:ext cx="590714" cy="325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65000"/>
                    </a:schemeClr>
                  </a:solidFill>
                </a:rPr>
                <a:t>N=14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500785" y="5120546"/>
              <a:ext cx="590714" cy="325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65000"/>
                    </a:schemeClr>
                  </a:solidFill>
                </a:rPr>
                <a:t>N=1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428941" y="5381008"/>
            <a:ext cx="3625327" cy="328533"/>
            <a:chOff x="466172" y="5120546"/>
            <a:chExt cx="3625327" cy="328533"/>
          </a:xfrm>
        </p:grpSpPr>
        <p:sp>
          <p:nvSpPr>
            <p:cNvPr id="26" name="TextBox 25"/>
            <p:cNvSpPr txBox="1"/>
            <p:nvPr/>
          </p:nvSpPr>
          <p:spPr>
            <a:xfrm>
              <a:off x="466172" y="5120546"/>
              <a:ext cx="590714" cy="325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65000"/>
                    </a:schemeClr>
                  </a:solidFill>
                </a:rPr>
                <a:t>N=14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97124" y="5123182"/>
              <a:ext cx="590714" cy="325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65000"/>
                    </a:schemeClr>
                  </a:solidFill>
                </a:rPr>
                <a:t>N=7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85482" y="5120546"/>
              <a:ext cx="590714" cy="325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65000"/>
                    </a:schemeClr>
                  </a:solidFill>
                </a:rPr>
                <a:t>N=4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87488" y="5120546"/>
              <a:ext cx="590714" cy="325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65000"/>
                    </a:schemeClr>
                  </a:solidFill>
                </a:rPr>
                <a:t>N=14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00785" y="5120546"/>
              <a:ext cx="590714" cy="325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65000"/>
                    </a:schemeClr>
                  </a:solidFill>
                </a:rPr>
                <a:t>N=1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498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Key findings: climate change impacts &amp; adaptation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600" dirty="0" smtClean="0"/>
              <a:t>In general lower capacity in all regions</a:t>
            </a:r>
          </a:p>
          <a:p>
            <a:r>
              <a:rPr lang="en-GB" sz="2600" dirty="0" smtClean="0"/>
              <a:t>Significant need for capacity building on institutional arrangements and on data collection and procedures for CBIT countries in Asia and Europe</a:t>
            </a:r>
          </a:p>
          <a:p>
            <a:r>
              <a:rPr lang="en-GB" sz="2600" dirty="0" smtClean="0"/>
              <a:t>There are capacity gaps also in terms of methodologies for planning and monitoring adaptation actions, but here the countries are </a:t>
            </a:r>
            <a:r>
              <a:rPr lang="en-GB" sz="2600" dirty="0" smtClean="0"/>
              <a:t>more </a:t>
            </a:r>
            <a:r>
              <a:rPr lang="en-GB" sz="2600" dirty="0" smtClean="0"/>
              <a:t>similar across regions</a:t>
            </a:r>
          </a:p>
          <a:p>
            <a:endParaRPr lang="en-GB" sz="2600" dirty="0" smtClean="0"/>
          </a:p>
          <a:p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15574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Results</a:t>
            </a:r>
            <a:br>
              <a:rPr lang="en-GB" dirty="0" smtClean="0"/>
            </a:br>
            <a:r>
              <a:rPr lang="en-GB" sz="2700" dirty="0" smtClean="0"/>
              <a:t>Reporting on financial, tech transfer, and CB support needed and received </a:t>
            </a:r>
            <a:endParaRPr lang="en-GB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195250" y="5824705"/>
            <a:ext cx="3357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Institutional </a:t>
            </a:r>
            <a:r>
              <a:rPr lang="en-GB" dirty="0" smtClean="0"/>
              <a:t>arrangements for monitoring &amp; reporting support needed and received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571781" y="5839686"/>
            <a:ext cx="3357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Procedures - support needed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8422564" y="5839686"/>
            <a:ext cx="3357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Procedures - support received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66" y="2518655"/>
            <a:ext cx="3903124" cy="262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4176" y="2518655"/>
            <a:ext cx="3819221" cy="262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2583" y="2518655"/>
            <a:ext cx="3817842" cy="2628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556092" y="5240254"/>
            <a:ext cx="3625327" cy="328533"/>
            <a:chOff x="466172" y="5120546"/>
            <a:chExt cx="3625327" cy="328533"/>
          </a:xfrm>
        </p:grpSpPr>
        <p:sp>
          <p:nvSpPr>
            <p:cNvPr id="13" name="TextBox 12"/>
            <p:cNvSpPr txBox="1"/>
            <p:nvPr/>
          </p:nvSpPr>
          <p:spPr>
            <a:xfrm>
              <a:off x="466172" y="5120546"/>
              <a:ext cx="590714" cy="325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65000"/>
                    </a:schemeClr>
                  </a:solidFill>
                </a:rPr>
                <a:t>N=14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97124" y="5123182"/>
              <a:ext cx="590714" cy="325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65000"/>
                    </a:schemeClr>
                  </a:solidFill>
                </a:rPr>
                <a:t>N=7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85482" y="5120546"/>
              <a:ext cx="590714" cy="325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65000"/>
                    </a:schemeClr>
                  </a:solidFill>
                </a:rPr>
                <a:t>N=4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687488" y="5120546"/>
              <a:ext cx="590714" cy="325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65000"/>
                    </a:schemeClr>
                  </a:solidFill>
                </a:rPr>
                <a:t>N=14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00785" y="5120546"/>
              <a:ext cx="590714" cy="325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65000"/>
                    </a:schemeClr>
                  </a:solidFill>
                </a:rPr>
                <a:t>N=1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3297" y="5242890"/>
            <a:ext cx="3625327" cy="328533"/>
            <a:chOff x="466172" y="5120546"/>
            <a:chExt cx="3625327" cy="328533"/>
          </a:xfrm>
        </p:grpSpPr>
        <p:sp>
          <p:nvSpPr>
            <p:cNvPr id="19" name="TextBox 18"/>
            <p:cNvSpPr txBox="1"/>
            <p:nvPr/>
          </p:nvSpPr>
          <p:spPr>
            <a:xfrm>
              <a:off x="466172" y="5120546"/>
              <a:ext cx="590714" cy="325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65000"/>
                    </a:schemeClr>
                  </a:solidFill>
                </a:rPr>
                <a:t>N=14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97124" y="5123182"/>
              <a:ext cx="590714" cy="325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65000"/>
                    </a:schemeClr>
                  </a:solidFill>
                </a:rPr>
                <a:t>N=7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85482" y="5120546"/>
              <a:ext cx="590714" cy="325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65000"/>
                    </a:schemeClr>
                  </a:solidFill>
                </a:rPr>
                <a:t>N=4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87488" y="5120546"/>
              <a:ext cx="590714" cy="325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65000"/>
                    </a:schemeClr>
                  </a:solidFill>
                </a:rPr>
                <a:t>N=14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00785" y="5120546"/>
              <a:ext cx="590714" cy="325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65000"/>
                    </a:schemeClr>
                  </a:solidFill>
                </a:rPr>
                <a:t>N=1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422564" y="5240254"/>
            <a:ext cx="3625327" cy="328533"/>
            <a:chOff x="466172" y="5120546"/>
            <a:chExt cx="3625327" cy="328533"/>
          </a:xfrm>
        </p:grpSpPr>
        <p:sp>
          <p:nvSpPr>
            <p:cNvPr id="25" name="TextBox 24"/>
            <p:cNvSpPr txBox="1"/>
            <p:nvPr/>
          </p:nvSpPr>
          <p:spPr>
            <a:xfrm>
              <a:off x="466172" y="5120546"/>
              <a:ext cx="590714" cy="325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65000"/>
                    </a:schemeClr>
                  </a:solidFill>
                </a:rPr>
                <a:t>N=14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97124" y="5123182"/>
              <a:ext cx="590714" cy="325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65000"/>
                    </a:schemeClr>
                  </a:solidFill>
                </a:rPr>
                <a:t>N=7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985482" y="5120546"/>
              <a:ext cx="590714" cy="325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65000"/>
                    </a:schemeClr>
                  </a:solidFill>
                </a:rPr>
                <a:t>N=4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687488" y="5120546"/>
              <a:ext cx="590714" cy="325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65000"/>
                    </a:schemeClr>
                  </a:solidFill>
                </a:rPr>
                <a:t>N=14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500785" y="5120546"/>
              <a:ext cx="590714" cy="325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65000"/>
                    </a:schemeClr>
                  </a:solidFill>
                </a:rPr>
                <a:t>N=1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597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findings: reporting support needed &amp; received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Progress to be done on institutional arrangements, higher variability in LAC region</a:t>
            </a:r>
          </a:p>
          <a:p>
            <a:r>
              <a:rPr lang="en-GB" dirty="0" smtClean="0"/>
              <a:t>Significant capacity gaps at the procedural level, which is quite low in all regions</a:t>
            </a:r>
          </a:p>
          <a:p>
            <a:r>
              <a:rPr lang="en-GB" dirty="0" smtClean="0"/>
              <a:t>Also high variability in terms of capacity for reporting support needed and received, especially in Africa and also a bit in LAC region and in Europe (for support received)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67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Revision of the tool, to integrate feedback from countries and MPGs</a:t>
            </a:r>
          </a:p>
          <a:p>
            <a:r>
              <a:rPr lang="en-GB" dirty="0" smtClean="0"/>
              <a:t>Clarity for users on what constitutes capacity for climate transparency</a:t>
            </a:r>
          </a:p>
          <a:p>
            <a:r>
              <a:rPr lang="en-GB" dirty="0" smtClean="0"/>
              <a:t>Possibility to mark answers to sections of the tool as unchanged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042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Background: The CBIT Global Coordination Platform project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544" y="2021841"/>
            <a:ext cx="8509347" cy="408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8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self-assessment tool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136" y="1947346"/>
            <a:ext cx="6113792" cy="1708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206" y="1684890"/>
            <a:ext cx="4816514" cy="40617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4466" y="4250874"/>
            <a:ext cx="5431305" cy="182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challenge of capacity assessments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600" dirty="0" smtClean="0"/>
              <a:t>Multiple levels of capacity: individual, organizational, systemic (what)</a:t>
            </a:r>
          </a:p>
          <a:p>
            <a:r>
              <a:rPr lang="en-GB" sz="2600" dirty="0" smtClean="0"/>
              <a:t>Different development organizations, different methodologies to assess capacity and to approach capacity development (who and how)</a:t>
            </a:r>
          </a:p>
          <a:p>
            <a:r>
              <a:rPr lang="en-GB" sz="2600" dirty="0" smtClean="0"/>
              <a:t>Multiple capacity assessments done for multiple purposes (why)</a:t>
            </a:r>
          </a:p>
          <a:p>
            <a:r>
              <a:rPr lang="en-GB" sz="2600" dirty="0" smtClean="0"/>
              <a:t>Difficult to compare the multiple assessments (who, what, how, when, why)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03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structure of the self-assessment tool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133600"/>
            <a:ext cx="363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National greenhouse gas inventory</a:t>
            </a:r>
            <a:endParaRPr lang="en-GB" b="1" dirty="0"/>
          </a:p>
        </p:txBody>
      </p:sp>
      <p:sp>
        <p:nvSpPr>
          <p:cNvPr id="4" name="Oval 3"/>
          <p:cNvSpPr/>
          <p:nvPr/>
        </p:nvSpPr>
        <p:spPr>
          <a:xfrm>
            <a:off x="4531360" y="2055892"/>
            <a:ext cx="487680" cy="44704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 smtClean="0"/>
              <a:t>43</a:t>
            </a:r>
            <a:endParaRPr lang="en-GB" sz="9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2548534"/>
            <a:ext cx="4861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 indent="-180000">
              <a:buFont typeface="Arial" panose="020B0604020202020204" pitchFamily="34" charset="0"/>
              <a:buChar char="•"/>
            </a:pPr>
            <a:r>
              <a:rPr lang="en-GB" dirty="0" smtClean="0"/>
              <a:t>Responsible institution - 5 questions</a:t>
            </a:r>
          </a:p>
          <a:p>
            <a:pPr marL="72000" indent="-180000">
              <a:buFont typeface="Arial" panose="020B0604020202020204" pitchFamily="34" charset="0"/>
              <a:buChar char="•"/>
            </a:pPr>
            <a:r>
              <a:rPr lang="en-GB" dirty="0" smtClean="0"/>
              <a:t>Engagement of stakeholders -  9 questions</a:t>
            </a:r>
          </a:p>
          <a:p>
            <a:pPr marL="72000" indent="-180000">
              <a:buFont typeface="Arial" panose="020B0604020202020204" pitchFamily="34" charset="0"/>
              <a:buChar char="•"/>
            </a:pPr>
            <a:r>
              <a:rPr lang="en-GB" dirty="0" smtClean="0"/>
              <a:t>Data collection and management - 12 questions</a:t>
            </a:r>
          </a:p>
          <a:p>
            <a:pPr marL="72000" indent="-180000">
              <a:buFont typeface="Arial" panose="020B0604020202020204" pitchFamily="34" charset="0"/>
              <a:buChar char="•"/>
            </a:pPr>
            <a:r>
              <a:rPr lang="en-GB" dirty="0" smtClean="0"/>
              <a:t>Methodologies used - 6 questions</a:t>
            </a:r>
          </a:p>
          <a:p>
            <a:pPr marL="72000" indent="-180000">
              <a:buFont typeface="Arial" panose="020B0604020202020204" pitchFamily="34" charset="0"/>
              <a:buChar char="•"/>
            </a:pPr>
            <a:r>
              <a:rPr lang="en-GB" dirty="0" smtClean="0"/>
              <a:t>QA&amp;QC procedures - 11 questions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4564106"/>
            <a:ext cx="5166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6"/>
                </a:solidFill>
              </a:rPr>
              <a:t>Progress made in implementing and achieving NDCs</a:t>
            </a:r>
            <a:endParaRPr lang="en-GB" b="1" dirty="0">
              <a:solidFill>
                <a:schemeClr val="accent6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004560" y="4486398"/>
            <a:ext cx="487680" cy="44704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 smtClean="0"/>
              <a:t>20</a:t>
            </a:r>
            <a:endParaRPr lang="en-GB" sz="9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4933438"/>
            <a:ext cx="5034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 indent="-180000">
              <a:buFont typeface="Arial" panose="020B0604020202020204" pitchFamily="34" charset="0"/>
              <a:buChar char="•"/>
            </a:pPr>
            <a:r>
              <a:rPr lang="en-GB" dirty="0"/>
              <a:t>Institutional arrangements - 7 questions</a:t>
            </a:r>
          </a:p>
          <a:p>
            <a:pPr marL="72000" indent="-180000">
              <a:buFont typeface="Arial" panose="020B0604020202020204" pitchFamily="34" charset="0"/>
              <a:buChar char="•"/>
            </a:pPr>
            <a:r>
              <a:rPr lang="en-GB" dirty="0"/>
              <a:t>Data collection and management - 5 questions</a:t>
            </a:r>
          </a:p>
          <a:p>
            <a:pPr marL="72000" indent="-180000">
              <a:buFont typeface="Arial" panose="020B0604020202020204" pitchFamily="34" charset="0"/>
              <a:buChar char="•"/>
            </a:pPr>
            <a:r>
              <a:rPr lang="en-GB" dirty="0"/>
              <a:t>Procedures for monitoring progress - 8 questions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54520" y="2133600"/>
            <a:ext cx="416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Climate change impacts and adaptation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03160" y="2502932"/>
            <a:ext cx="4861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 indent="-180000">
              <a:buFont typeface="Arial" panose="020B0604020202020204" pitchFamily="34" charset="0"/>
              <a:buChar char="•"/>
            </a:pPr>
            <a:r>
              <a:rPr lang="en-GB" dirty="0" smtClean="0"/>
              <a:t>Institutional arrangements - 8 questions</a:t>
            </a:r>
          </a:p>
          <a:p>
            <a:pPr marL="72000" indent="-180000">
              <a:buFont typeface="Arial" panose="020B0604020202020204" pitchFamily="34" charset="0"/>
              <a:buChar char="•"/>
            </a:pPr>
            <a:r>
              <a:rPr lang="en-GB" dirty="0" smtClean="0"/>
              <a:t>Data collection and procedures - 7 questions</a:t>
            </a:r>
          </a:p>
          <a:p>
            <a:pPr marL="72000" indent="-180000">
              <a:buFont typeface="Arial" panose="020B0604020202020204" pitchFamily="34" charset="0"/>
              <a:buChar char="•"/>
            </a:pPr>
            <a:r>
              <a:rPr lang="en-GB" dirty="0" smtClean="0"/>
              <a:t>Methodologies for planning and monitoring - 6 questions</a:t>
            </a:r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11008360" y="2055892"/>
            <a:ext cx="487680" cy="44704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smtClean="0"/>
              <a:t>21</a:t>
            </a:r>
            <a:endParaRPr lang="en-GB" sz="9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954520" y="4564106"/>
            <a:ext cx="4704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Financial, technology transfer, and capacity-building support needed and received</a:t>
            </a:r>
          </a:p>
        </p:txBody>
      </p:sp>
      <p:sp>
        <p:nvSpPr>
          <p:cNvPr id="13" name="Oval 12"/>
          <p:cNvSpPr/>
          <p:nvPr/>
        </p:nvSpPr>
        <p:spPr>
          <a:xfrm>
            <a:off x="11353800" y="4709918"/>
            <a:ext cx="487680" cy="4470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 smtClean="0"/>
              <a:t>19</a:t>
            </a:r>
            <a:endParaRPr lang="en-GB" sz="9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503160" y="5256603"/>
            <a:ext cx="4861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 indent="-180000">
              <a:buFont typeface="Arial" panose="020B0604020202020204" pitchFamily="34" charset="0"/>
              <a:buChar char="•"/>
            </a:pPr>
            <a:r>
              <a:rPr lang="en-GB" dirty="0" smtClean="0"/>
              <a:t>Institutional arrangements - 5 questions</a:t>
            </a:r>
          </a:p>
          <a:p>
            <a:pPr marL="72000" indent="-180000">
              <a:buFont typeface="Arial" panose="020B0604020202020204" pitchFamily="34" charset="0"/>
              <a:buChar char="•"/>
            </a:pPr>
            <a:r>
              <a:rPr lang="en-GB" dirty="0" smtClean="0"/>
              <a:t>Procedures for reporting support needed - 7 questions</a:t>
            </a:r>
          </a:p>
          <a:p>
            <a:pPr marL="72000" indent="-180000">
              <a:buFont typeface="Arial" panose="020B0604020202020204" pitchFamily="34" charset="0"/>
              <a:buChar char="•"/>
            </a:pPr>
            <a:r>
              <a:rPr lang="en-GB" dirty="0"/>
              <a:t>P</a:t>
            </a:r>
            <a:r>
              <a:rPr lang="en-GB" dirty="0" smtClean="0"/>
              <a:t>rocedures for reporting support received - 7 questions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637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341489" y="1075762"/>
            <a:ext cx="1713894" cy="2213139"/>
            <a:chOff x="631195" y="1133654"/>
            <a:chExt cx="1920900" cy="2759198"/>
          </a:xfrm>
        </p:grpSpPr>
        <p:sp>
          <p:nvSpPr>
            <p:cNvPr id="4" name="TextBox 3"/>
            <p:cNvSpPr txBox="1"/>
            <p:nvPr/>
          </p:nvSpPr>
          <p:spPr>
            <a:xfrm>
              <a:off x="631195" y="3246521"/>
              <a:ext cx="19209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err="1" smtClean="0"/>
                <a:t>Focal</a:t>
              </a:r>
              <a:r>
                <a:rPr lang="da-DK" dirty="0" smtClean="0"/>
                <a:t> point of CBIT </a:t>
              </a:r>
              <a:r>
                <a:rPr lang="da-DK" dirty="0" err="1" smtClean="0"/>
                <a:t>project</a:t>
              </a:r>
              <a:endParaRPr lang="da-DK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195" y="1133654"/>
              <a:ext cx="1791443" cy="2129156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3165762" y="934731"/>
            <a:ext cx="3144209" cy="2354170"/>
            <a:chOff x="3988935" y="1148250"/>
            <a:chExt cx="3389344" cy="281605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8935" y="1148250"/>
              <a:ext cx="3224791" cy="53644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88935" y="1698009"/>
              <a:ext cx="3389344" cy="2266300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7342062" y="1075762"/>
            <a:ext cx="1798817" cy="1549897"/>
            <a:chOff x="8359800" y="1223087"/>
            <a:chExt cx="2073354" cy="193694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24275" y="2055984"/>
              <a:ext cx="1557200" cy="110405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9800" y="1223087"/>
              <a:ext cx="2073354" cy="812221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89184" y="1550548"/>
            <a:ext cx="1349781" cy="12199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58006" y="4589542"/>
            <a:ext cx="4045505" cy="147910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98436" y="4271169"/>
            <a:ext cx="5321030" cy="2344595"/>
          </a:xfrm>
          <a:prstGeom prst="rect">
            <a:avLst/>
          </a:prstGeom>
        </p:spPr>
      </p:pic>
      <p:cxnSp>
        <p:nvCxnSpPr>
          <p:cNvPr id="34" name="Straight Arrow Connector 33"/>
          <p:cNvCxnSpPr/>
          <p:nvPr/>
        </p:nvCxnSpPr>
        <p:spPr>
          <a:xfrm flipV="1">
            <a:off x="2013998" y="2344492"/>
            <a:ext cx="1077643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7" idx="3"/>
          </p:cNvCxnSpPr>
          <p:nvPr/>
        </p:nvCxnSpPr>
        <p:spPr>
          <a:xfrm>
            <a:off x="6309971" y="2341610"/>
            <a:ext cx="954429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9451878" y="2309373"/>
            <a:ext cx="789402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10" idx="0"/>
            <a:endCxn id="5" idx="0"/>
          </p:cNvCxnSpPr>
          <p:nvPr/>
        </p:nvCxnSpPr>
        <p:spPr>
          <a:xfrm rot="16200000" flipV="1">
            <a:off x="5914986" y="-3698541"/>
            <a:ext cx="474786" cy="10023392"/>
          </a:xfrm>
          <a:prstGeom prst="bentConnector3">
            <a:avLst>
              <a:gd name="adj1" fmla="val 175967"/>
            </a:avLst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8412480" y="711200"/>
            <a:ext cx="0" cy="44776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10820400" y="3029691"/>
            <a:ext cx="0" cy="1115589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4" idx="2"/>
            <a:endCxn id="32" idx="0"/>
          </p:cNvCxnSpPr>
          <p:nvPr/>
        </p:nvCxnSpPr>
        <p:spPr>
          <a:xfrm rot="16200000" flipH="1">
            <a:off x="2037559" y="2449777"/>
            <a:ext cx="982268" cy="2660515"/>
          </a:xfrm>
          <a:prstGeom prst="bentConnector3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90146" y="2703673"/>
            <a:ext cx="3275086" cy="225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0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779" y="2414517"/>
            <a:ext cx="5303829" cy="36572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88669"/>
            <a:ext cx="4743734" cy="1036955"/>
          </a:xfrm>
        </p:spPr>
        <p:txBody>
          <a:bodyPr>
            <a:normAutofit/>
          </a:bodyPr>
          <a:lstStyle/>
          <a:p>
            <a:r>
              <a:rPr lang="en-GB" dirty="0" smtClean="0"/>
              <a:t>Results</a:t>
            </a:r>
            <a:br>
              <a:rPr lang="en-GB" dirty="0" smtClean="0"/>
            </a:br>
            <a:r>
              <a:rPr lang="en-GB" sz="2400" dirty="0" smtClean="0"/>
              <a:t>Inventory: institutional arrangements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6360445"/>
            <a:ext cx="434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Responsible institution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848600" y="6353327"/>
            <a:ext cx="3357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Engagement of stakeholders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139134" y="681599"/>
            <a:ext cx="55273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These box </a:t>
            </a:r>
            <a:r>
              <a:rPr lang="en-GB" dirty="0"/>
              <a:t>and whisker </a:t>
            </a:r>
            <a:r>
              <a:rPr lang="en-GB" dirty="0" smtClean="0"/>
              <a:t>charts show </a:t>
            </a:r>
            <a:r>
              <a:rPr lang="en-GB" dirty="0" smtClean="0"/>
              <a:t>how the perceived </a:t>
            </a:r>
            <a:r>
              <a:rPr lang="en-GB" dirty="0" smtClean="0"/>
              <a:t>level of </a:t>
            </a:r>
            <a:r>
              <a:rPr lang="en-GB" dirty="0" smtClean="0"/>
              <a:t>capacity is distributed among </a:t>
            </a:r>
            <a:r>
              <a:rPr lang="en-GB" dirty="0"/>
              <a:t>the group of countries in each </a:t>
            </a:r>
            <a:r>
              <a:rPr lang="en-GB" dirty="0" smtClean="0"/>
              <a:t>region: the extremes (min and max), the </a:t>
            </a:r>
            <a:r>
              <a:rPr lang="en-GB" dirty="0"/>
              <a:t>median as a </a:t>
            </a:r>
            <a:r>
              <a:rPr lang="en-GB" dirty="0" smtClean="0"/>
              <a:t>black horizontal </a:t>
            </a:r>
            <a:r>
              <a:rPr lang="en-GB" dirty="0" smtClean="0"/>
              <a:t>line</a:t>
            </a:r>
            <a:r>
              <a:rPr lang="en-GB" dirty="0"/>
              <a:t>, the average as a dot, and </a:t>
            </a:r>
            <a:r>
              <a:rPr lang="en-GB" dirty="0" smtClean="0"/>
              <a:t>the distance </a:t>
            </a:r>
            <a:r>
              <a:rPr lang="en-GB" dirty="0" smtClean="0"/>
              <a:t>between the </a:t>
            </a:r>
            <a:r>
              <a:rPr lang="en-GB" dirty="0" smtClean="0"/>
              <a:t>first and third </a:t>
            </a:r>
            <a:r>
              <a:rPr lang="en-GB" dirty="0" smtClean="0"/>
              <a:t>quartile </a:t>
            </a:r>
            <a:r>
              <a:rPr lang="en-GB" dirty="0"/>
              <a:t>filled </a:t>
            </a:r>
            <a:r>
              <a:rPr lang="en-GB" dirty="0" smtClean="0"/>
              <a:t>out</a:t>
            </a:r>
            <a:endParaRPr lang="en-GB" dirty="0"/>
          </a:p>
        </p:txBody>
      </p:sp>
      <p:grpSp>
        <p:nvGrpSpPr>
          <p:cNvPr id="15" name="Group 14"/>
          <p:cNvGrpSpPr/>
          <p:nvPr/>
        </p:nvGrpSpPr>
        <p:grpSpPr>
          <a:xfrm>
            <a:off x="1186518" y="5890622"/>
            <a:ext cx="4648334" cy="307777"/>
            <a:chOff x="1037230" y="5890622"/>
            <a:chExt cx="4648334" cy="307777"/>
          </a:xfrm>
        </p:grpSpPr>
        <p:sp>
          <p:nvSpPr>
            <p:cNvPr id="9" name="TextBox 8"/>
            <p:cNvSpPr txBox="1"/>
            <p:nvPr/>
          </p:nvSpPr>
          <p:spPr>
            <a:xfrm>
              <a:off x="1037230" y="5890622"/>
              <a:ext cx="5868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65000"/>
                    </a:schemeClr>
                  </a:solidFill>
                </a:rPr>
                <a:t>N=14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03162" y="5890622"/>
              <a:ext cx="5868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65000"/>
                    </a:schemeClr>
                  </a:solidFill>
                </a:rPr>
                <a:t>N=7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69094" y="5890622"/>
              <a:ext cx="5868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65000"/>
                    </a:schemeClr>
                  </a:solidFill>
                </a:rPr>
                <a:t>N=4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99581" y="5890622"/>
              <a:ext cx="5868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65000"/>
                    </a:schemeClr>
                  </a:solidFill>
                </a:rPr>
                <a:t>N=14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98710" y="5890622"/>
              <a:ext cx="5868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65000"/>
                    </a:schemeClr>
                  </a:solidFill>
                </a:rPr>
                <a:t>N=1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4256" y="2405376"/>
            <a:ext cx="5520835" cy="376347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894394" y="6014963"/>
            <a:ext cx="4648334" cy="307777"/>
            <a:chOff x="1037230" y="5890622"/>
            <a:chExt cx="4648334" cy="307777"/>
          </a:xfrm>
        </p:grpSpPr>
        <p:sp>
          <p:nvSpPr>
            <p:cNvPr id="17" name="TextBox 16"/>
            <p:cNvSpPr txBox="1"/>
            <p:nvPr/>
          </p:nvSpPr>
          <p:spPr>
            <a:xfrm>
              <a:off x="1037230" y="5890622"/>
              <a:ext cx="5868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65000"/>
                    </a:schemeClr>
                  </a:solidFill>
                </a:rPr>
                <a:t>N=14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03162" y="5890622"/>
              <a:ext cx="5868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65000"/>
                    </a:schemeClr>
                  </a:solidFill>
                </a:rPr>
                <a:t>N=7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169094" y="5890622"/>
              <a:ext cx="5868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65000"/>
                    </a:schemeClr>
                  </a:solidFill>
                </a:rPr>
                <a:t>N=4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99581" y="5890622"/>
              <a:ext cx="5868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65000"/>
                    </a:schemeClr>
                  </a:solidFill>
                </a:rPr>
                <a:t>N=14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98710" y="5890622"/>
              <a:ext cx="5868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65000"/>
                    </a:schemeClr>
                  </a:solidFill>
                </a:rPr>
                <a:t>N=1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4" name="Rounded Rectangular Callout 3"/>
          <p:cNvSpPr/>
          <p:nvPr/>
        </p:nvSpPr>
        <p:spPr>
          <a:xfrm>
            <a:off x="987740" y="2414517"/>
            <a:ext cx="707571" cy="459312"/>
          </a:xfrm>
          <a:prstGeom prst="wedgeRoundRectCallout">
            <a:avLst>
              <a:gd name="adj1" fmla="val 24002"/>
              <a:gd name="adj2" fmla="val 95003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/>
                </a:solidFill>
              </a:rPr>
              <a:t>Max</a:t>
            </a:r>
            <a:endParaRPr lang="en-GB" sz="1000" dirty="0">
              <a:solidFill>
                <a:schemeClr val="accent1"/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1065801" y="4842417"/>
            <a:ext cx="707571" cy="459312"/>
          </a:xfrm>
          <a:prstGeom prst="wedgeRoundRectCallout">
            <a:avLst>
              <a:gd name="adj1" fmla="val 21365"/>
              <a:gd name="adj2" fmla="val -112204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/>
                </a:solidFill>
              </a:rPr>
              <a:t>Min</a:t>
            </a:r>
            <a:endParaRPr lang="en-GB" sz="1000" dirty="0">
              <a:solidFill>
                <a:schemeClr val="accent1"/>
              </a:solidFill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0" y="3108093"/>
            <a:ext cx="707571" cy="459312"/>
          </a:xfrm>
          <a:prstGeom prst="wedgeRoundRectCallout">
            <a:avLst>
              <a:gd name="adj1" fmla="val 95211"/>
              <a:gd name="adj2" fmla="val 74688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Median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1841837" y="2414517"/>
            <a:ext cx="821225" cy="459312"/>
          </a:xfrm>
          <a:prstGeom prst="wedgeRoundRectCallout">
            <a:avLst>
              <a:gd name="adj1" fmla="val -96114"/>
              <a:gd name="adj2" fmla="val 212825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Average</a:t>
            </a:r>
            <a:endParaRPr lang="en-GB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86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Results</a:t>
            </a:r>
            <a:br>
              <a:rPr lang="en-GB" dirty="0" smtClean="0"/>
            </a:br>
            <a:r>
              <a:rPr lang="en-GB" sz="2400" dirty="0" smtClean="0"/>
              <a:t>Inventory: data collection and management, and methodologies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437640" y="6353327"/>
            <a:ext cx="3357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Data collection and management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848600" y="6353327"/>
            <a:ext cx="3357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Methodologies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52" y="1978925"/>
            <a:ext cx="5430373" cy="36848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1743" y="2085859"/>
            <a:ext cx="5231642" cy="357796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135039" y="5546908"/>
            <a:ext cx="4648334" cy="307777"/>
            <a:chOff x="1037230" y="5890622"/>
            <a:chExt cx="4648334" cy="307777"/>
          </a:xfrm>
        </p:grpSpPr>
        <p:sp>
          <p:nvSpPr>
            <p:cNvPr id="10" name="TextBox 9"/>
            <p:cNvSpPr txBox="1"/>
            <p:nvPr/>
          </p:nvSpPr>
          <p:spPr>
            <a:xfrm>
              <a:off x="1037230" y="5890622"/>
              <a:ext cx="5868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65000"/>
                    </a:schemeClr>
                  </a:solidFill>
                </a:rPr>
                <a:t>N=14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03162" y="5890622"/>
              <a:ext cx="5868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65000"/>
                    </a:schemeClr>
                  </a:solidFill>
                </a:rPr>
                <a:t>N=7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69094" y="5890622"/>
              <a:ext cx="5868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65000"/>
                    </a:schemeClr>
                  </a:solidFill>
                </a:rPr>
                <a:t>N=4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99581" y="5890622"/>
              <a:ext cx="5868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65000"/>
                    </a:schemeClr>
                  </a:solidFill>
                </a:rPr>
                <a:t>N=14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98710" y="5890622"/>
              <a:ext cx="5868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65000"/>
                    </a:schemeClr>
                  </a:solidFill>
                </a:rPr>
                <a:t>N=1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908042" y="5546908"/>
            <a:ext cx="4648334" cy="307777"/>
            <a:chOff x="1037230" y="5890622"/>
            <a:chExt cx="4648334" cy="307777"/>
          </a:xfrm>
        </p:grpSpPr>
        <p:sp>
          <p:nvSpPr>
            <p:cNvPr id="16" name="TextBox 15"/>
            <p:cNvSpPr txBox="1"/>
            <p:nvPr/>
          </p:nvSpPr>
          <p:spPr>
            <a:xfrm>
              <a:off x="1037230" y="5890622"/>
              <a:ext cx="5868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65000"/>
                    </a:schemeClr>
                  </a:solidFill>
                </a:rPr>
                <a:t>N=14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03162" y="5890622"/>
              <a:ext cx="5868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65000"/>
                    </a:schemeClr>
                  </a:solidFill>
                </a:rPr>
                <a:t>N=7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69094" y="5890622"/>
              <a:ext cx="5868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65000"/>
                    </a:schemeClr>
                  </a:solidFill>
                </a:rPr>
                <a:t>N=4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99581" y="5890622"/>
              <a:ext cx="5868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65000"/>
                    </a:schemeClr>
                  </a:solidFill>
                </a:rPr>
                <a:t>N=14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98710" y="5890622"/>
              <a:ext cx="5868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65000"/>
                    </a:schemeClr>
                  </a:solidFill>
                </a:rPr>
                <a:t>N=1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087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Results</a:t>
            </a:r>
            <a:br>
              <a:rPr lang="en-GB" dirty="0" smtClean="0"/>
            </a:br>
            <a:r>
              <a:rPr lang="en-GB" sz="2400" dirty="0" smtClean="0"/>
              <a:t>Inventory: quality assurance and control procedures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02145" y="6273814"/>
            <a:ext cx="3357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QA &amp; QC procedures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913969" y="6108633"/>
            <a:ext cx="457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Which IPCC inventory guidelines countries use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28" y="1877040"/>
            <a:ext cx="5864108" cy="377587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94095" y="5475064"/>
            <a:ext cx="4992806" cy="439310"/>
            <a:chOff x="1037230" y="5870765"/>
            <a:chExt cx="4648334" cy="327634"/>
          </a:xfrm>
        </p:grpSpPr>
        <p:sp>
          <p:nvSpPr>
            <p:cNvPr id="10" name="TextBox 9"/>
            <p:cNvSpPr txBox="1"/>
            <p:nvPr/>
          </p:nvSpPr>
          <p:spPr>
            <a:xfrm>
              <a:off x="1037230" y="5890622"/>
              <a:ext cx="5868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65000"/>
                    </a:schemeClr>
                  </a:solidFill>
                </a:rPr>
                <a:t>N=14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03162" y="5890622"/>
              <a:ext cx="5868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65000"/>
                    </a:schemeClr>
                  </a:solidFill>
                </a:rPr>
                <a:t>N=7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36148" y="5870765"/>
              <a:ext cx="5868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65000"/>
                    </a:schemeClr>
                  </a:solidFill>
                </a:rPr>
                <a:t>N=4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99581" y="5890622"/>
              <a:ext cx="5868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65000"/>
                    </a:schemeClr>
                  </a:solidFill>
                </a:rPr>
                <a:t>N=14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98710" y="5890622"/>
              <a:ext cx="5868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65000"/>
                    </a:schemeClr>
                  </a:solidFill>
                </a:rPr>
                <a:t>N=1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3969" y="2442948"/>
            <a:ext cx="5096397" cy="323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73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B266C41491F0344B0A6F57C1025A33B" ma:contentTypeVersion="10" ma:contentTypeDescription="Opret et nyt dokument." ma:contentTypeScope="" ma:versionID="85afe4ee930480fc13e6bf3545c9b7e0">
  <xsd:schema xmlns:xsd="http://www.w3.org/2001/XMLSchema" xmlns:xs="http://www.w3.org/2001/XMLSchema" xmlns:p="http://schemas.microsoft.com/office/2006/metadata/properties" xmlns:ns3="c7bb9458-585e-4d11-b1e1-2dbd3590702d" xmlns:ns4="0531a578-ead4-4344-ba77-5a434ec93afb" targetNamespace="http://schemas.microsoft.com/office/2006/metadata/properties" ma:root="true" ma:fieldsID="e7ed6220d9697825f80c5d59c19ad19b" ns3:_="" ns4:_="">
    <xsd:import namespace="c7bb9458-585e-4d11-b1e1-2dbd3590702d"/>
    <xsd:import namespace="0531a578-ead4-4344-ba77-5a434ec93af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bb9458-585e-4d11-b1e1-2dbd3590702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værdi for deling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31a578-ead4-4344-ba77-5a434ec93a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328D2A-A635-4E60-A532-4C50F127323E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0531a578-ead4-4344-ba77-5a434ec93afb"/>
    <ds:schemaRef ds:uri="c7bb9458-585e-4d11-b1e1-2dbd3590702d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2C4A6D7-40BE-41AA-9D1F-23D73AE618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70DD7B-8394-41A1-B8E3-247607BB07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bb9458-585e-4d11-b1e1-2dbd3590702d"/>
    <ds:schemaRef ds:uri="0531a578-ead4-4344-ba77-5a434ec93a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2097</TotalTime>
  <Words>1976</Words>
  <Application>Microsoft Office PowerPoint</Application>
  <PresentationFormat>Widescreen</PresentationFormat>
  <Paragraphs>298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Determining capacity and identifying  capacity-building needs The CBIT self-assessment tool</vt:lpstr>
      <vt:lpstr>Background: The CBIT Global Coordination Platform project</vt:lpstr>
      <vt:lpstr>The self-assessment tool</vt:lpstr>
      <vt:lpstr>The challenge of capacity assessments</vt:lpstr>
      <vt:lpstr>The structure of the self-assessment tool</vt:lpstr>
      <vt:lpstr>PowerPoint Presentation</vt:lpstr>
      <vt:lpstr>Results Inventory: institutional arrangements</vt:lpstr>
      <vt:lpstr>Results Inventory: data collection and management, and methodologies</vt:lpstr>
      <vt:lpstr>Results Inventory: quality assurance and control procedures</vt:lpstr>
      <vt:lpstr>Key findings: GHG inventory</vt:lpstr>
      <vt:lpstr>Results Reporting progress made in implementing and achieving NDCs </vt:lpstr>
      <vt:lpstr>Key findings: reporting NDC implementation</vt:lpstr>
      <vt:lpstr>Results Reporting on climate change impacts and adaptation</vt:lpstr>
      <vt:lpstr>Key findings: climate change impacts &amp; adaptation</vt:lpstr>
      <vt:lpstr>Results Reporting on financial, tech transfer, and CB support needed and received </vt:lpstr>
      <vt:lpstr>Key findings: reporting support needed &amp; received</vt:lpstr>
      <vt:lpstr>Future work</vt:lpstr>
    </vt:vector>
  </TitlesOfParts>
  <Company>DTU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Determining capacity and identifying capacity-building needs</dc:title>
  <dc:creator>Ana Cardoso</dc:creator>
  <cp:lastModifiedBy>Ana Cardoso</cp:lastModifiedBy>
  <cp:revision>157</cp:revision>
  <dcterms:created xsi:type="dcterms:W3CDTF">2019-10-14T09:59:38Z</dcterms:created>
  <dcterms:modified xsi:type="dcterms:W3CDTF">2020-01-10T11:20:44Z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0x0101002B266C41491F0344B0A6F57C1025A33B</vt:lpwstr>
  </property>
</Properties>
</file>