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5" r:id="rId4"/>
  </p:sldMasterIdLst>
  <p:notesMasterIdLst>
    <p:notesMasterId r:id="rId17"/>
  </p:notesMasterIdLst>
  <p:sldIdLst>
    <p:sldId id="403" r:id="rId5"/>
    <p:sldId id="404" r:id="rId6"/>
    <p:sldId id="502" r:id="rId7"/>
    <p:sldId id="405" r:id="rId8"/>
    <p:sldId id="407" r:id="rId9"/>
    <p:sldId id="556" r:id="rId10"/>
    <p:sldId id="504" r:id="rId11"/>
    <p:sldId id="503" r:id="rId12"/>
    <p:sldId id="505" r:id="rId13"/>
    <p:sldId id="506" r:id="rId14"/>
    <p:sldId id="555" r:id="rId15"/>
    <p:sldId id="402" r:id="rId16"/>
  </p:sldIdLst>
  <p:sldSz cx="9144000" cy="5143500" type="screen16x9"/>
  <p:notesSz cx="7315200" cy="96012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927F"/>
    <a:srgbClr val="22B198"/>
    <a:srgbClr val="000000"/>
    <a:srgbClr val="BFBFBF"/>
    <a:srgbClr val="00AEEF"/>
    <a:srgbClr val="00678E"/>
    <a:srgbClr val="004A95"/>
    <a:srgbClr val="00FFFF"/>
    <a:srgbClr val="F7DF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3" autoAdjust="0"/>
    <p:restoredTop sz="95483"/>
  </p:normalViewPr>
  <p:slideViewPr>
    <p:cSldViewPr snapToGrid="0">
      <p:cViewPr>
        <p:scale>
          <a:sx n="75" d="100"/>
          <a:sy n="75" d="100"/>
        </p:scale>
        <p:origin x="1704" y="60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8A9383-3596-4F52-9CF0-B18B5D98E856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C4A49699-D3A0-4F2F-B486-5B0CEA5846CB}">
      <dgm:prSet phldrT="[Text]" custT="1"/>
      <dgm:spPr/>
      <dgm:t>
        <a:bodyPr/>
        <a:lstStyle/>
        <a:p>
          <a:r>
            <a:rPr lang="en-US" sz="1800" b="0" i="0" dirty="0"/>
            <a:t>Data for your country: </a:t>
          </a:r>
          <a:r>
            <a:rPr lang="en-US" sz="1800" b="1" i="0" dirty="0">
              <a:solidFill>
                <a:schemeClr val="accent2"/>
              </a:solidFill>
            </a:rPr>
            <a:t>Table B: Projections in “Tables to be filled by participants”</a:t>
          </a:r>
          <a:endParaRPr lang="en-GB" sz="1800" b="1" dirty="0">
            <a:solidFill>
              <a:schemeClr val="accent2"/>
            </a:solidFill>
          </a:endParaRPr>
        </a:p>
      </dgm:t>
    </dgm:pt>
    <dgm:pt modelId="{7AB40ECB-C36D-43C0-AD29-0112E5923ACD}" type="parTrans" cxnId="{DC8D9AAC-A3DC-411E-A4DC-515935DE3209}">
      <dgm:prSet/>
      <dgm:spPr/>
      <dgm:t>
        <a:bodyPr/>
        <a:lstStyle/>
        <a:p>
          <a:endParaRPr lang="en-GB" sz="4400"/>
        </a:p>
      </dgm:t>
    </dgm:pt>
    <dgm:pt modelId="{34C7A1A5-F5D0-4C8B-9DEC-CF7CCBEB8FB4}" type="sibTrans" cxnId="{DC8D9AAC-A3DC-411E-A4DC-515935DE3209}">
      <dgm:prSet/>
      <dgm:spPr/>
      <dgm:t>
        <a:bodyPr/>
        <a:lstStyle/>
        <a:p>
          <a:endParaRPr lang="en-GB" sz="4400"/>
        </a:p>
      </dgm:t>
    </dgm:pt>
    <dgm:pt modelId="{76279811-2A3F-4B06-A5A5-5BEAF8794120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800" b="0" i="0" dirty="0">
              <a:solidFill>
                <a:schemeClr val="accent2"/>
              </a:solidFill>
            </a:rPr>
            <a:t>Fill in Tables CTF 7,8 and 9 in the file </a:t>
          </a:r>
          <a:r>
            <a:rPr lang="en-US" sz="1800" b="1" i="1" dirty="0">
              <a:solidFill>
                <a:schemeClr val="accent2"/>
              </a:solidFill>
            </a:rPr>
            <a:t>“</a:t>
          </a:r>
          <a:r>
            <a:rPr lang="en-US" sz="1800" b="1" i="1" dirty="0" err="1">
              <a:solidFill>
                <a:schemeClr val="accent2"/>
              </a:solidFill>
            </a:rPr>
            <a:t>CTF_Tracking_Progress_NDC_Template_Clean</a:t>
          </a:r>
          <a:r>
            <a:rPr lang="en-US" sz="1800" b="0" i="0" dirty="0">
              <a:solidFill>
                <a:schemeClr val="accent2"/>
              </a:solidFill>
            </a:rPr>
            <a:t>”</a:t>
          </a:r>
          <a:endParaRPr lang="en-GB" sz="2400" dirty="0">
            <a:solidFill>
              <a:schemeClr val="accent2"/>
            </a:solidFill>
          </a:endParaRPr>
        </a:p>
      </dgm:t>
    </dgm:pt>
    <dgm:pt modelId="{6097E6C1-4EF9-44E7-86A0-892C0F704EF1}" type="parTrans" cxnId="{81554C22-510B-4B10-B077-28891D2FEDF8}">
      <dgm:prSet/>
      <dgm:spPr/>
      <dgm:t>
        <a:bodyPr/>
        <a:lstStyle/>
        <a:p>
          <a:endParaRPr lang="en-GB" sz="4400"/>
        </a:p>
      </dgm:t>
    </dgm:pt>
    <dgm:pt modelId="{2C032662-8D08-4C58-ADBF-4045B2662900}" type="sibTrans" cxnId="{81554C22-510B-4B10-B077-28891D2FEDF8}">
      <dgm:prSet/>
      <dgm:spPr/>
      <dgm:t>
        <a:bodyPr/>
        <a:lstStyle/>
        <a:p>
          <a:endParaRPr lang="en-GB" sz="4400"/>
        </a:p>
      </dgm:t>
    </dgm:pt>
    <dgm:pt modelId="{3658A156-282D-44CD-9CC6-B3C4DF3EC8C6}">
      <dgm:prSet custT="1"/>
      <dgm:spPr/>
      <dgm:t>
        <a:bodyPr/>
        <a:lstStyle/>
        <a:p>
          <a:r>
            <a:rPr lang="en-US" sz="1800" b="0" i="0" kern="1200" dirty="0"/>
            <a:t>Examples of completed tables: </a:t>
          </a:r>
          <a:r>
            <a:rPr lang="en-US" sz="1800" b="1" i="1" kern="1200" dirty="0" err="1">
              <a:solidFill>
                <a:schemeClr val="accent2"/>
              </a:solidFill>
            </a:rPr>
            <a:t>CTF_Tracking_Progress_NDC_Template_Tunisia</a:t>
          </a:r>
          <a:r>
            <a:rPr lang="en-US" sz="1800" b="1" i="1" kern="1200" dirty="0">
              <a:solidFill>
                <a:schemeClr val="accent2"/>
              </a:solidFill>
            </a:rPr>
            <a:t> Appendixes</a:t>
          </a:r>
          <a:endParaRPr lang="en-GB" sz="1800" b="1" i="1" kern="1200" dirty="0">
            <a:solidFill>
              <a:schemeClr val="accent2"/>
            </a:solidFill>
            <a:latin typeface="Calibri" panose="020F0502020204030204"/>
            <a:ea typeface="+mn-ea"/>
            <a:cs typeface="+mn-cs"/>
          </a:endParaRPr>
        </a:p>
      </dgm:t>
    </dgm:pt>
    <dgm:pt modelId="{62784697-DA74-4C68-8FEC-7945F3C8E912}" type="parTrans" cxnId="{8AE6B847-0C68-4AC0-9D1C-01DD35DF421F}">
      <dgm:prSet/>
      <dgm:spPr/>
      <dgm:t>
        <a:bodyPr/>
        <a:lstStyle/>
        <a:p>
          <a:endParaRPr lang="en-GB" sz="1400"/>
        </a:p>
      </dgm:t>
    </dgm:pt>
    <dgm:pt modelId="{A4911419-EF08-47D4-BD7C-5C3EC4A5C46F}" type="sibTrans" cxnId="{8AE6B847-0C68-4AC0-9D1C-01DD35DF421F}">
      <dgm:prSet/>
      <dgm:spPr/>
      <dgm:t>
        <a:bodyPr/>
        <a:lstStyle/>
        <a:p>
          <a:endParaRPr lang="en-GB" sz="1400"/>
        </a:p>
      </dgm:t>
    </dgm:pt>
    <dgm:pt modelId="{D553CF1C-4F8F-4EE7-B749-BD206F577028}" type="pres">
      <dgm:prSet presAssocID="{158A9383-3596-4F52-9CF0-B18B5D98E856}" presName="CompostProcess" presStyleCnt="0">
        <dgm:presLayoutVars>
          <dgm:dir/>
          <dgm:resizeHandles val="exact"/>
        </dgm:presLayoutVars>
      </dgm:prSet>
      <dgm:spPr/>
    </dgm:pt>
    <dgm:pt modelId="{8A1F6F4B-C4D9-45FE-B34A-D3A4C5FE3B81}" type="pres">
      <dgm:prSet presAssocID="{158A9383-3596-4F52-9CF0-B18B5D98E856}" presName="arrow" presStyleLbl="bgShp" presStyleIdx="0" presStyleCnt="1"/>
      <dgm:spPr/>
    </dgm:pt>
    <dgm:pt modelId="{5A8B1B9D-E85D-4457-9590-0045B51030F6}" type="pres">
      <dgm:prSet presAssocID="{158A9383-3596-4F52-9CF0-B18B5D98E856}" presName="linearProcess" presStyleCnt="0"/>
      <dgm:spPr/>
    </dgm:pt>
    <dgm:pt modelId="{6524BDAF-29B6-4031-A6DB-3AE69FA57D87}" type="pres">
      <dgm:prSet presAssocID="{C4A49699-D3A0-4F2F-B486-5B0CEA5846CB}" presName="textNode" presStyleLbl="node1" presStyleIdx="0" presStyleCnt="3">
        <dgm:presLayoutVars>
          <dgm:bulletEnabled val="1"/>
        </dgm:presLayoutVars>
      </dgm:prSet>
      <dgm:spPr/>
    </dgm:pt>
    <dgm:pt modelId="{4582E787-1B12-4F14-B793-68169FA6FAD0}" type="pres">
      <dgm:prSet presAssocID="{34C7A1A5-F5D0-4C8B-9DEC-CF7CCBEB8FB4}" presName="sibTrans" presStyleCnt="0"/>
      <dgm:spPr/>
    </dgm:pt>
    <dgm:pt modelId="{27DEEE2F-E8B7-409E-AA73-ADFB7DBAF2E6}" type="pres">
      <dgm:prSet presAssocID="{3658A156-282D-44CD-9CC6-B3C4DF3EC8C6}" presName="textNode" presStyleLbl="node1" presStyleIdx="1" presStyleCnt="3">
        <dgm:presLayoutVars>
          <dgm:bulletEnabled val="1"/>
        </dgm:presLayoutVars>
      </dgm:prSet>
      <dgm:spPr/>
    </dgm:pt>
    <dgm:pt modelId="{78B00FEC-C90B-4124-A17A-E89183366802}" type="pres">
      <dgm:prSet presAssocID="{A4911419-EF08-47D4-BD7C-5C3EC4A5C46F}" presName="sibTrans" presStyleCnt="0"/>
      <dgm:spPr/>
    </dgm:pt>
    <dgm:pt modelId="{FCBE4C6A-A8DA-4E2B-A241-5C465CF825D7}" type="pres">
      <dgm:prSet presAssocID="{76279811-2A3F-4B06-A5A5-5BEAF8794120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DC3B1507-D921-49AC-8A10-A32863C351A5}" type="presOf" srcId="{C4A49699-D3A0-4F2F-B486-5B0CEA5846CB}" destId="{6524BDAF-29B6-4031-A6DB-3AE69FA57D87}" srcOrd="0" destOrd="0" presId="urn:microsoft.com/office/officeart/2005/8/layout/hProcess9"/>
    <dgm:cxn modelId="{C693D80D-CD42-4589-91F4-BD19F508A11B}" type="presOf" srcId="{158A9383-3596-4F52-9CF0-B18B5D98E856}" destId="{D553CF1C-4F8F-4EE7-B749-BD206F577028}" srcOrd="0" destOrd="0" presId="urn:microsoft.com/office/officeart/2005/8/layout/hProcess9"/>
    <dgm:cxn modelId="{1AAA3213-3142-411C-8DA7-39FFB9518293}" type="presOf" srcId="{76279811-2A3F-4B06-A5A5-5BEAF8794120}" destId="{FCBE4C6A-A8DA-4E2B-A241-5C465CF825D7}" srcOrd="0" destOrd="0" presId="urn:microsoft.com/office/officeart/2005/8/layout/hProcess9"/>
    <dgm:cxn modelId="{81554C22-510B-4B10-B077-28891D2FEDF8}" srcId="{158A9383-3596-4F52-9CF0-B18B5D98E856}" destId="{76279811-2A3F-4B06-A5A5-5BEAF8794120}" srcOrd="2" destOrd="0" parTransId="{6097E6C1-4EF9-44E7-86A0-892C0F704EF1}" sibTransId="{2C032662-8D08-4C58-ADBF-4045B2662900}"/>
    <dgm:cxn modelId="{8AE6B847-0C68-4AC0-9D1C-01DD35DF421F}" srcId="{158A9383-3596-4F52-9CF0-B18B5D98E856}" destId="{3658A156-282D-44CD-9CC6-B3C4DF3EC8C6}" srcOrd="1" destOrd="0" parTransId="{62784697-DA74-4C68-8FEC-7945F3C8E912}" sibTransId="{A4911419-EF08-47D4-BD7C-5C3EC4A5C46F}"/>
    <dgm:cxn modelId="{8587DE7A-112A-4F37-9B82-674FEF315000}" type="presOf" srcId="{3658A156-282D-44CD-9CC6-B3C4DF3EC8C6}" destId="{27DEEE2F-E8B7-409E-AA73-ADFB7DBAF2E6}" srcOrd="0" destOrd="0" presId="urn:microsoft.com/office/officeart/2005/8/layout/hProcess9"/>
    <dgm:cxn modelId="{DC8D9AAC-A3DC-411E-A4DC-515935DE3209}" srcId="{158A9383-3596-4F52-9CF0-B18B5D98E856}" destId="{C4A49699-D3A0-4F2F-B486-5B0CEA5846CB}" srcOrd="0" destOrd="0" parTransId="{7AB40ECB-C36D-43C0-AD29-0112E5923ACD}" sibTransId="{34C7A1A5-F5D0-4C8B-9DEC-CF7CCBEB8FB4}"/>
    <dgm:cxn modelId="{37BF926F-8611-46E7-BB5D-82CBD900FA96}" type="presParOf" srcId="{D553CF1C-4F8F-4EE7-B749-BD206F577028}" destId="{8A1F6F4B-C4D9-45FE-B34A-D3A4C5FE3B81}" srcOrd="0" destOrd="0" presId="urn:microsoft.com/office/officeart/2005/8/layout/hProcess9"/>
    <dgm:cxn modelId="{795AD5F4-1B5A-4C95-BE36-083E1282A5B1}" type="presParOf" srcId="{D553CF1C-4F8F-4EE7-B749-BD206F577028}" destId="{5A8B1B9D-E85D-4457-9590-0045B51030F6}" srcOrd="1" destOrd="0" presId="urn:microsoft.com/office/officeart/2005/8/layout/hProcess9"/>
    <dgm:cxn modelId="{0E551DDF-3E92-4019-88D7-A5F28B41EFDB}" type="presParOf" srcId="{5A8B1B9D-E85D-4457-9590-0045B51030F6}" destId="{6524BDAF-29B6-4031-A6DB-3AE69FA57D87}" srcOrd="0" destOrd="0" presId="urn:microsoft.com/office/officeart/2005/8/layout/hProcess9"/>
    <dgm:cxn modelId="{1985A38E-6475-4960-BA28-AD9584CA0467}" type="presParOf" srcId="{5A8B1B9D-E85D-4457-9590-0045B51030F6}" destId="{4582E787-1B12-4F14-B793-68169FA6FAD0}" srcOrd="1" destOrd="0" presId="urn:microsoft.com/office/officeart/2005/8/layout/hProcess9"/>
    <dgm:cxn modelId="{6C155BD6-668A-4D10-A21D-8CB24D074AC1}" type="presParOf" srcId="{5A8B1B9D-E85D-4457-9590-0045B51030F6}" destId="{27DEEE2F-E8B7-409E-AA73-ADFB7DBAF2E6}" srcOrd="2" destOrd="0" presId="urn:microsoft.com/office/officeart/2005/8/layout/hProcess9"/>
    <dgm:cxn modelId="{319D4FD4-0972-4667-9A2E-B23632E9947A}" type="presParOf" srcId="{5A8B1B9D-E85D-4457-9590-0045B51030F6}" destId="{78B00FEC-C90B-4124-A17A-E89183366802}" srcOrd="3" destOrd="0" presId="urn:microsoft.com/office/officeart/2005/8/layout/hProcess9"/>
    <dgm:cxn modelId="{81279C5C-3241-4C1C-8729-8629B8CD4466}" type="presParOf" srcId="{5A8B1B9D-E85D-4457-9590-0045B51030F6}" destId="{FCBE4C6A-A8DA-4E2B-A241-5C465CF825D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8A9383-3596-4F52-9CF0-B18B5D98E856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C4A49699-D3A0-4F2F-B486-5B0CEA5846CB}">
      <dgm:prSet phldrT="[Text]" custT="1"/>
      <dgm:spPr/>
      <dgm:t>
        <a:bodyPr/>
        <a:lstStyle/>
        <a:p>
          <a:r>
            <a:rPr lang="en-US" sz="1800" b="0" i="0" dirty="0"/>
            <a:t>Data for your country: </a:t>
          </a:r>
          <a:r>
            <a:rPr lang="en-US" sz="1800" b="1" i="0" dirty="0">
              <a:solidFill>
                <a:schemeClr val="accent2"/>
              </a:solidFill>
            </a:rPr>
            <a:t>Table B: Projections in “Tables to be filled by participants”</a:t>
          </a:r>
          <a:endParaRPr lang="en-GB" sz="1800" b="1" dirty="0">
            <a:solidFill>
              <a:schemeClr val="accent2"/>
            </a:solidFill>
          </a:endParaRPr>
        </a:p>
      </dgm:t>
    </dgm:pt>
    <dgm:pt modelId="{7AB40ECB-C36D-43C0-AD29-0112E5923ACD}" type="parTrans" cxnId="{DC8D9AAC-A3DC-411E-A4DC-515935DE3209}">
      <dgm:prSet/>
      <dgm:spPr/>
      <dgm:t>
        <a:bodyPr/>
        <a:lstStyle/>
        <a:p>
          <a:endParaRPr lang="en-GB" sz="4400"/>
        </a:p>
      </dgm:t>
    </dgm:pt>
    <dgm:pt modelId="{34C7A1A5-F5D0-4C8B-9DEC-CF7CCBEB8FB4}" type="sibTrans" cxnId="{DC8D9AAC-A3DC-411E-A4DC-515935DE3209}">
      <dgm:prSet/>
      <dgm:spPr/>
      <dgm:t>
        <a:bodyPr/>
        <a:lstStyle/>
        <a:p>
          <a:endParaRPr lang="en-GB" sz="4400"/>
        </a:p>
      </dgm:t>
    </dgm:pt>
    <dgm:pt modelId="{76279811-2A3F-4B06-A5A5-5BEAF8794120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1800" b="0" i="0" dirty="0">
              <a:solidFill>
                <a:schemeClr val="accent2"/>
              </a:solidFill>
            </a:rPr>
            <a:t>Fill in Tables CTF 10 and 11 in the file </a:t>
          </a:r>
          <a:r>
            <a:rPr lang="en-US" sz="1800" b="1" i="1" dirty="0">
              <a:solidFill>
                <a:schemeClr val="accent2"/>
              </a:solidFill>
            </a:rPr>
            <a:t>“</a:t>
          </a:r>
          <a:r>
            <a:rPr lang="en-US" sz="1800" b="1" i="1" dirty="0" err="1">
              <a:solidFill>
                <a:schemeClr val="accent2"/>
              </a:solidFill>
            </a:rPr>
            <a:t>CTF_Tracking_Progress_NDC_Template_Clean</a:t>
          </a:r>
          <a:r>
            <a:rPr lang="en-US" sz="1800" b="0" i="0" dirty="0">
              <a:solidFill>
                <a:schemeClr val="accent2"/>
              </a:solidFill>
            </a:rPr>
            <a:t>”</a:t>
          </a:r>
          <a:endParaRPr lang="en-GB" sz="2400" dirty="0">
            <a:solidFill>
              <a:schemeClr val="accent2"/>
            </a:solidFill>
          </a:endParaRPr>
        </a:p>
      </dgm:t>
    </dgm:pt>
    <dgm:pt modelId="{6097E6C1-4EF9-44E7-86A0-892C0F704EF1}" type="parTrans" cxnId="{81554C22-510B-4B10-B077-28891D2FEDF8}">
      <dgm:prSet/>
      <dgm:spPr/>
      <dgm:t>
        <a:bodyPr/>
        <a:lstStyle/>
        <a:p>
          <a:endParaRPr lang="en-GB" sz="4400"/>
        </a:p>
      </dgm:t>
    </dgm:pt>
    <dgm:pt modelId="{2C032662-8D08-4C58-ADBF-4045B2662900}" type="sibTrans" cxnId="{81554C22-510B-4B10-B077-28891D2FEDF8}">
      <dgm:prSet/>
      <dgm:spPr/>
      <dgm:t>
        <a:bodyPr/>
        <a:lstStyle/>
        <a:p>
          <a:endParaRPr lang="en-GB" sz="4400"/>
        </a:p>
      </dgm:t>
    </dgm:pt>
    <dgm:pt modelId="{3658A156-282D-44CD-9CC6-B3C4DF3EC8C6}">
      <dgm:prSet custT="1"/>
      <dgm:spPr/>
      <dgm:t>
        <a:bodyPr/>
        <a:lstStyle/>
        <a:p>
          <a:r>
            <a:rPr lang="en-US" sz="1800" b="0" i="0" kern="1200" dirty="0"/>
            <a:t>Examples of completed tables: </a:t>
          </a:r>
          <a:r>
            <a:rPr lang="en-US" sz="1800" b="1" i="1" kern="1200" dirty="0" err="1">
              <a:solidFill>
                <a:schemeClr val="accent2"/>
              </a:solidFill>
            </a:rPr>
            <a:t>CTF_Tracking_Progress_NDC_Template_Tunisia</a:t>
          </a:r>
          <a:r>
            <a:rPr lang="en-US" sz="1800" b="1" i="1" kern="1200" dirty="0">
              <a:solidFill>
                <a:schemeClr val="accent2"/>
              </a:solidFill>
            </a:rPr>
            <a:t> Appendixes</a:t>
          </a:r>
          <a:endParaRPr lang="en-GB" sz="1800" b="1" i="1" kern="1200" dirty="0">
            <a:solidFill>
              <a:schemeClr val="accent2"/>
            </a:solidFill>
            <a:latin typeface="Calibri" panose="020F0502020204030204"/>
            <a:ea typeface="+mn-ea"/>
            <a:cs typeface="+mn-cs"/>
          </a:endParaRPr>
        </a:p>
      </dgm:t>
    </dgm:pt>
    <dgm:pt modelId="{62784697-DA74-4C68-8FEC-7945F3C8E912}" type="parTrans" cxnId="{8AE6B847-0C68-4AC0-9D1C-01DD35DF421F}">
      <dgm:prSet/>
      <dgm:spPr/>
      <dgm:t>
        <a:bodyPr/>
        <a:lstStyle/>
        <a:p>
          <a:endParaRPr lang="en-GB" sz="1400"/>
        </a:p>
      </dgm:t>
    </dgm:pt>
    <dgm:pt modelId="{A4911419-EF08-47D4-BD7C-5C3EC4A5C46F}" type="sibTrans" cxnId="{8AE6B847-0C68-4AC0-9D1C-01DD35DF421F}">
      <dgm:prSet/>
      <dgm:spPr/>
      <dgm:t>
        <a:bodyPr/>
        <a:lstStyle/>
        <a:p>
          <a:endParaRPr lang="en-GB" sz="1400"/>
        </a:p>
      </dgm:t>
    </dgm:pt>
    <dgm:pt modelId="{D553CF1C-4F8F-4EE7-B749-BD206F577028}" type="pres">
      <dgm:prSet presAssocID="{158A9383-3596-4F52-9CF0-B18B5D98E856}" presName="CompostProcess" presStyleCnt="0">
        <dgm:presLayoutVars>
          <dgm:dir/>
          <dgm:resizeHandles val="exact"/>
        </dgm:presLayoutVars>
      </dgm:prSet>
      <dgm:spPr/>
    </dgm:pt>
    <dgm:pt modelId="{8A1F6F4B-C4D9-45FE-B34A-D3A4C5FE3B81}" type="pres">
      <dgm:prSet presAssocID="{158A9383-3596-4F52-9CF0-B18B5D98E856}" presName="arrow" presStyleLbl="bgShp" presStyleIdx="0" presStyleCnt="1"/>
      <dgm:spPr/>
    </dgm:pt>
    <dgm:pt modelId="{5A8B1B9D-E85D-4457-9590-0045B51030F6}" type="pres">
      <dgm:prSet presAssocID="{158A9383-3596-4F52-9CF0-B18B5D98E856}" presName="linearProcess" presStyleCnt="0"/>
      <dgm:spPr/>
    </dgm:pt>
    <dgm:pt modelId="{6524BDAF-29B6-4031-A6DB-3AE69FA57D87}" type="pres">
      <dgm:prSet presAssocID="{C4A49699-D3A0-4F2F-B486-5B0CEA5846CB}" presName="textNode" presStyleLbl="node1" presStyleIdx="0" presStyleCnt="3">
        <dgm:presLayoutVars>
          <dgm:bulletEnabled val="1"/>
        </dgm:presLayoutVars>
      </dgm:prSet>
      <dgm:spPr/>
    </dgm:pt>
    <dgm:pt modelId="{4582E787-1B12-4F14-B793-68169FA6FAD0}" type="pres">
      <dgm:prSet presAssocID="{34C7A1A5-F5D0-4C8B-9DEC-CF7CCBEB8FB4}" presName="sibTrans" presStyleCnt="0"/>
      <dgm:spPr/>
    </dgm:pt>
    <dgm:pt modelId="{27DEEE2F-E8B7-409E-AA73-ADFB7DBAF2E6}" type="pres">
      <dgm:prSet presAssocID="{3658A156-282D-44CD-9CC6-B3C4DF3EC8C6}" presName="textNode" presStyleLbl="node1" presStyleIdx="1" presStyleCnt="3">
        <dgm:presLayoutVars>
          <dgm:bulletEnabled val="1"/>
        </dgm:presLayoutVars>
      </dgm:prSet>
      <dgm:spPr/>
    </dgm:pt>
    <dgm:pt modelId="{78B00FEC-C90B-4124-A17A-E89183366802}" type="pres">
      <dgm:prSet presAssocID="{A4911419-EF08-47D4-BD7C-5C3EC4A5C46F}" presName="sibTrans" presStyleCnt="0"/>
      <dgm:spPr/>
    </dgm:pt>
    <dgm:pt modelId="{FCBE4C6A-A8DA-4E2B-A241-5C465CF825D7}" type="pres">
      <dgm:prSet presAssocID="{76279811-2A3F-4B06-A5A5-5BEAF8794120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DC3B1507-D921-49AC-8A10-A32863C351A5}" type="presOf" srcId="{C4A49699-D3A0-4F2F-B486-5B0CEA5846CB}" destId="{6524BDAF-29B6-4031-A6DB-3AE69FA57D87}" srcOrd="0" destOrd="0" presId="urn:microsoft.com/office/officeart/2005/8/layout/hProcess9"/>
    <dgm:cxn modelId="{C693D80D-CD42-4589-91F4-BD19F508A11B}" type="presOf" srcId="{158A9383-3596-4F52-9CF0-B18B5D98E856}" destId="{D553CF1C-4F8F-4EE7-B749-BD206F577028}" srcOrd="0" destOrd="0" presId="urn:microsoft.com/office/officeart/2005/8/layout/hProcess9"/>
    <dgm:cxn modelId="{1AAA3213-3142-411C-8DA7-39FFB9518293}" type="presOf" srcId="{76279811-2A3F-4B06-A5A5-5BEAF8794120}" destId="{FCBE4C6A-A8DA-4E2B-A241-5C465CF825D7}" srcOrd="0" destOrd="0" presId="urn:microsoft.com/office/officeart/2005/8/layout/hProcess9"/>
    <dgm:cxn modelId="{81554C22-510B-4B10-B077-28891D2FEDF8}" srcId="{158A9383-3596-4F52-9CF0-B18B5D98E856}" destId="{76279811-2A3F-4B06-A5A5-5BEAF8794120}" srcOrd="2" destOrd="0" parTransId="{6097E6C1-4EF9-44E7-86A0-892C0F704EF1}" sibTransId="{2C032662-8D08-4C58-ADBF-4045B2662900}"/>
    <dgm:cxn modelId="{8AE6B847-0C68-4AC0-9D1C-01DD35DF421F}" srcId="{158A9383-3596-4F52-9CF0-B18B5D98E856}" destId="{3658A156-282D-44CD-9CC6-B3C4DF3EC8C6}" srcOrd="1" destOrd="0" parTransId="{62784697-DA74-4C68-8FEC-7945F3C8E912}" sibTransId="{A4911419-EF08-47D4-BD7C-5C3EC4A5C46F}"/>
    <dgm:cxn modelId="{8587DE7A-112A-4F37-9B82-674FEF315000}" type="presOf" srcId="{3658A156-282D-44CD-9CC6-B3C4DF3EC8C6}" destId="{27DEEE2F-E8B7-409E-AA73-ADFB7DBAF2E6}" srcOrd="0" destOrd="0" presId="urn:microsoft.com/office/officeart/2005/8/layout/hProcess9"/>
    <dgm:cxn modelId="{DC8D9AAC-A3DC-411E-A4DC-515935DE3209}" srcId="{158A9383-3596-4F52-9CF0-B18B5D98E856}" destId="{C4A49699-D3A0-4F2F-B486-5B0CEA5846CB}" srcOrd="0" destOrd="0" parTransId="{7AB40ECB-C36D-43C0-AD29-0112E5923ACD}" sibTransId="{34C7A1A5-F5D0-4C8B-9DEC-CF7CCBEB8FB4}"/>
    <dgm:cxn modelId="{37BF926F-8611-46E7-BB5D-82CBD900FA96}" type="presParOf" srcId="{D553CF1C-4F8F-4EE7-B749-BD206F577028}" destId="{8A1F6F4B-C4D9-45FE-B34A-D3A4C5FE3B81}" srcOrd="0" destOrd="0" presId="urn:microsoft.com/office/officeart/2005/8/layout/hProcess9"/>
    <dgm:cxn modelId="{795AD5F4-1B5A-4C95-BE36-083E1282A5B1}" type="presParOf" srcId="{D553CF1C-4F8F-4EE7-B749-BD206F577028}" destId="{5A8B1B9D-E85D-4457-9590-0045B51030F6}" srcOrd="1" destOrd="0" presId="urn:microsoft.com/office/officeart/2005/8/layout/hProcess9"/>
    <dgm:cxn modelId="{0E551DDF-3E92-4019-88D7-A5F28B41EFDB}" type="presParOf" srcId="{5A8B1B9D-E85D-4457-9590-0045B51030F6}" destId="{6524BDAF-29B6-4031-A6DB-3AE69FA57D87}" srcOrd="0" destOrd="0" presId="urn:microsoft.com/office/officeart/2005/8/layout/hProcess9"/>
    <dgm:cxn modelId="{1985A38E-6475-4960-BA28-AD9584CA0467}" type="presParOf" srcId="{5A8B1B9D-E85D-4457-9590-0045B51030F6}" destId="{4582E787-1B12-4F14-B793-68169FA6FAD0}" srcOrd="1" destOrd="0" presId="urn:microsoft.com/office/officeart/2005/8/layout/hProcess9"/>
    <dgm:cxn modelId="{6C155BD6-668A-4D10-A21D-8CB24D074AC1}" type="presParOf" srcId="{5A8B1B9D-E85D-4457-9590-0045B51030F6}" destId="{27DEEE2F-E8B7-409E-AA73-ADFB7DBAF2E6}" srcOrd="2" destOrd="0" presId="urn:microsoft.com/office/officeart/2005/8/layout/hProcess9"/>
    <dgm:cxn modelId="{319D4FD4-0972-4667-9A2E-B23632E9947A}" type="presParOf" srcId="{5A8B1B9D-E85D-4457-9590-0045B51030F6}" destId="{78B00FEC-C90B-4124-A17A-E89183366802}" srcOrd="3" destOrd="0" presId="urn:microsoft.com/office/officeart/2005/8/layout/hProcess9"/>
    <dgm:cxn modelId="{81279C5C-3241-4C1C-8729-8629B8CD4466}" type="presParOf" srcId="{5A8B1B9D-E85D-4457-9590-0045B51030F6}" destId="{FCBE4C6A-A8DA-4E2B-A241-5C465CF825D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F6F4B-C4D9-45FE-B34A-D3A4C5FE3B81}">
      <dsp:nvSpPr>
        <dsp:cNvPr id="0" name=""/>
        <dsp:cNvSpPr/>
      </dsp:nvSpPr>
      <dsp:spPr>
        <a:xfrm>
          <a:off x="649366" y="0"/>
          <a:ext cx="7359491" cy="34163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24BDAF-29B6-4031-A6DB-3AE69FA57D87}">
      <dsp:nvSpPr>
        <dsp:cNvPr id="0" name=""/>
        <dsp:cNvSpPr/>
      </dsp:nvSpPr>
      <dsp:spPr>
        <a:xfrm>
          <a:off x="6552" y="1024890"/>
          <a:ext cx="2720492" cy="1366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Data for your country: </a:t>
          </a:r>
          <a:r>
            <a:rPr lang="en-US" sz="1800" b="1" i="0" kern="1200" dirty="0">
              <a:solidFill>
                <a:schemeClr val="accent2"/>
              </a:solidFill>
            </a:rPr>
            <a:t>Table B: Projections in “Tables to be filled by participants”</a:t>
          </a:r>
          <a:endParaRPr lang="en-GB" sz="1800" b="1" kern="1200" dirty="0">
            <a:solidFill>
              <a:schemeClr val="accent2"/>
            </a:solidFill>
          </a:endParaRPr>
        </a:p>
      </dsp:txBody>
      <dsp:txXfrm>
        <a:off x="73260" y="1091598"/>
        <a:ext cx="2587076" cy="1233104"/>
      </dsp:txXfrm>
    </dsp:sp>
    <dsp:sp modelId="{27DEEE2F-E8B7-409E-AA73-ADFB7DBAF2E6}">
      <dsp:nvSpPr>
        <dsp:cNvPr id="0" name=""/>
        <dsp:cNvSpPr/>
      </dsp:nvSpPr>
      <dsp:spPr>
        <a:xfrm>
          <a:off x="2968866" y="1024890"/>
          <a:ext cx="2720492" cy="1366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Examples of completed tables: </a:t>
          </a:r>
          <a:r>
            <a:rPr lang="en-US" sz="1800" b="1" i="1" kern="1200" dirty="0" err="1">
              <a:solidFill>
                <a:schemeClr val="accent2"/>
              </a:solidFill>
            </a:rPr>
            <a:t>CTF_Tracking_Progress_NDC_Template_Tunisia</a:t>
          </a:r>
          <a:r>
            <a:rPr lang="en-US" sz="1800" b="1" i="1" kern="1200" dirty="0">
              <a:solidFill>
                <a:schemeClr val="accent2"/>
              </a:solidFill>
            </a:rPr>
            <a:t> Appendixes</a:t>
          </a:r>
          <a:endParaRPr lang="en-GB" sz="1800" b="1" i="1" kern="1200" dirty="0">
            <a:solidFill>
              <a:schemeClr val="accent2"/>
            </a:solidFill>
            <a:latin typeface="Calibri" panose="020F0502020204030204"/>
            <a:ea typeface="+mn-ea"/>
            <a:cs typeface="+mn-cs"/>
          </a:endParaRPr>
        </a:p>
      </dsp:txBody>
      <dsp:txXfrm>
        <a:off x="3035574" y="1091598"/>
        <a:ext cx="2587076" cy="1233104"/>
      </dsp:txXfrm>
    </dsp:sp>
    <dsp:sp modelId="{FCBE4C6A-A8DA-4E2B-A241-5C465CF825D7}">
      <dsp:nvSpPr>
        <dsp:cNvPr id="0" name=""/>
        <dsp:cNvSpPr/>
      </dsp:nvSpPr>
      <dsp:spPr>
        <a:xfrm>
          <a:off x="5931180" y="1024890"/>
          <a:ext cx="2720492" cy="1366520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solidFill>
                <a:schemeClr val="accent2"/>
              </a:solidFill>
            </a:rPr>
            <a:t>Fill in Tables CTF 7,8 and 9 in the file </a:t>
          </a:r>
          <a:r>
            <a:rPr lang="en-US" sz="1800" b="1" i="1" kern="1200" dirty="0">
              <a:solidFill>
                <a:schemeClr val="accent2"/>
              </a:solidFill>
            </a:rPr>
            <a:t>“</a:t>
          </a:r>
          <a:r>
            <a:rPr lang="en-US" sz="1800" b="1" i="1" kern="1200" dirty="0" err="1">
              <a:solidFill>
                <a:schemeClr val="accent2"/>
              </a:solidFill>
            </a:rPr>
            <a:t>CTF_Tracking_Progress_NDC_Template_Clean</a:t>
          </a:r>
          <a:r>
            <a:rPr lang="en-US" sz="1800" b="0" i="0" kern="1200" dirty="0">
              <a:solidFill>
                <a:schemeClr val="accent2"/>
              </a:solidFill>
            </a:rPr>
            <a:t>”</a:t>
          </a:r>
          <a:endParaRPr lang="en-GB" sz="2400" kern="1200" dirty="0">
            <a:solidFill>
              <a:schemeClr val="accent2"/>
            </a:solidFill>
          </a:endParaRPr>
        </a:p>
      </dsp:txBody>
      <dsp:txXfrm>
        <a:off x="5997888" y="1091598"/>
        <a:ext cx="2587076" cy="1233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F6F4B-C4D9-45FE-B34A-D3A4C5FE3B81}">
      <dsp:nvSpPr>
        <dsp:cNvPr id="0" name=""/>
        <dsp:cNvSpPr/>
      </dsp:nvSpPr>
      <dsp:spPr>
        <a:xfrm>
          <a:off x="649366" y="0"/>
          <a:ext cx="7359491" cy="34163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24BDAF-29B6-4031-A6DB-3AE69FA57D87}">
      <dsp:nvSpPr>
        <dsp:cNvPr id="0" name=""/>
        <dsp:cNvSpPr/>
      </dsp:nvSpPr>
      <dsp:spPr>
        <a:xfrm>
          <a:off x="6552" y="1024890"/>
          <a:ext cx="2720492" cy="1366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Data for your country: </a:t>
          </a:r>
          <a:r>
            <a:rPr lang="en-US" sz="1800" b="1" i="0" kern="1200" dirty="0">
              <a:solidFill>
                <a:schemeClr val="accent2"/>
              </a:solidFill>
            </a:rPr>
            <a:t>Table B: Projections in “Tables to be filled by participants”</a:t>
          </a:r>
          <a:endParaRPr lang="en-GB" sz="1800" b="1" kern="1200" dirty="0">
            <a:solidFill>
              <a:schemeClr val="accent2"/>
            </a:solidFill>
          </a:endParaRPr>
        </a:p>
      </dsp:txBody>
      <dsp:txXfrm>
        <a:off x="73260" y="1091598"/>
        <a:ext cx="2587076" cy="1233104"/>
      </dsp:txXfrm>
    </dsp:sp>
    <dsp:sp modelId="{27DEEE2F-E8B7-409E-AA73-ADFB7DBAF2E6}">
      <dsp:nvSpPr>
        <dsp:cNvPr id="0" name=""/>
        <dsp:cNvSpPr/>
      </dsp:nvSpPr>
      <dsp:spPr>
        <a:xfrm>
          <a:off x="2968866" y="1024890"/>
          <a:ext cx="2720492" cy="1366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Examples of completed tables: </a:t>
          </a:r>
          <a:r>
            <a:rPr lang="en-US" sz="1800" b="1" i="1" kern="1200" dirty="0" err="1">
              <a:solidFill>
                <a:schemeClr val="accent2"/>
              </a:solidFill>
            </a:rPr>
            <a:t>CTF_Tracking_Progress_NDC_Template_Tunisia</a:t>
          </a:r>
          <a:r>
            <a:rPr lang="en-US" sz="1800" b="1" i="1" kern="1200" dirty="0">
              <a:solidFill>
                <a:schemeClr val="accent2"/>
              </a:solidFill>
            </a:rPr>
            <a:t> Appendixes</a:t>
          </a:r>
          <a:endParaRPr lang="en-GB" sz="1800" b="1" i="1" kern="1200" dirty="0">
            <a:solidFill>
              <a:schemeClr val="accent2"/>
            </a:solidFill>
            <a:latin typeface="Calibri" panose="020F0502020204030204"/>
            <a:ea typeface="+mn-ea"/>
            <a:cs typeface="+mn-cs"/>
          </a:endParaRPr>
        </a:p>
      </dsp:txBody>
      <dsp:txXfrm>
        <a:off x="3035574" y="1091598"/>
        <a:ext cx="2587076" cy="1233104"/>
      </dsp:txXfrm>
    </dsp:sp>
    <dsp:sp modelId="{FCBE4C6A-A8DA-4E2B-A241-5C465CF825D7}">
      <dsp:nvSpPr>
        <dsp:cNvPr id="0" name=""/>
        <dsp:cNvSpPr/>
      </dsp:nvSpPr>
      <dsp:spPr>
        <a:xfrm>
          <a:off x="5931180" y="1024890"/>
          <a:ext cx="2720492" cy="1366520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solidFill>
                <a:schemeClr val="accent2"/>
              </a:solidFill>
            </a:rPr>
            <a:t>Fill in Tables CTF 10 and 11 in the file </a:t>
          </a:r>
          <a:r>
            <a:rPr lang="en-US" sz="1800" b="1" i="1" kern="1200" dirty="0">
              <a:solidFill>
                <a:schemeClr val="accent2"/>
              </a:solidFill>
            </a:rPr>
            <a:t>“</a:t>
          </a:r>
          <a:r>
            <a:rPr lang="en-US" sz="1800" b="1" i="1" kern="1200" dirty="0" err="1">
              <a:solidFill>
                <a:schemeClr val="accent2"/>
              </a:solidFill>
            </a:rPr>
            <a:t>CTF_Tracking_Progress_NDC_Template_Clean</a:t>
          </a:r>
          <a:r>
            <a:rPr lang="en-US" sz="1800" b="0" i="0" kern="1200" dirty="0">
              <a:solidFill>
                <a:schemeClr val="accent2"/>
              </a:solidFill>
            </a:rPr>
            <a:t>”</a:t>
          </a:r>
          <a:endParaRPr lang="en-GB" sz="2400" kern="1200" dirty="0">
            <a:solidFill>
              <a:schemeClr val="accent2"/>
            </a:solidFill>
          </a:endParaRPr>
        </a:p>
      </dsp:txBody>
      <dsp:txXfrm>
        <a:off x="5997888" y="1091598"/>
        <a:ext cx="2587076" cy="1233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FF0B0-00E6-4337-88E4-054218D1A064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0483A-52E2-41F2-9983-531F8F646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239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>
            <a:norm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323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20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25482D-9EC3-B07A-C10D-B8AA1197A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23D388-EF13-05D8-3221-043C6CCF3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5665F3-A6FF-F753-4CC2-1E99D9BF7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133E4-DEC5-49F2-962A-7E3ABB3C83C3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D4B554-B288-7E7F-CEFD-E807BCCA5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302951-1C10-0114-0C2F-492B101D3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AB22-FA71-43BE-99DB-76EFC9CA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87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04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48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12694"/>
            <a:ext cx="7886700" cy="9990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761565"/>
            <a:ext cx="3886200" cy="287115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761565"/>
            <a:ext cx="3886200" cy="287115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431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90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426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975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568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07/09/2023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99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942693"/>
            <a:ext cx="7886700" cy="8506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855694"/>
            <a:ext cx="8225389" cy="3049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1ECAD-4BD3-4311-8361-E5BB213F338F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C073D3B-CE28-1222-DE8F-4747AB8B8E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4" t="21599" r="11940" b="24755"/>
          <a:stretch/>
        </p:blipFill>
        <p:spPr bwMode="auto">
          <a:xfrm>
            <a:off x="2310245" y="211992"/>
            <a:ext cx="2289449" cy="7307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Logo&#10;&#10;Description automatically generated with medium confidence">
            <a:extLst>
              <a:ext uri="{FF2B5EF4-FFF2-40B4-BE49-F238E27FC236}">
                <a16:creationId xmlns:a16="http://schemas.microsoft.com/office/drawing/2014/main" id="{D371C9A1-726A-C140-A2E0-8F6FC558DADB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560" y="290568"/>
            <a:ext cx="1806664" cy="477346"/>
          </a:xfrm>
          <a:prstGeom prst="rect">
            <a:avLst/>
          </a:prstGeom>
        </p:spPr>
      </p:pic>
      <p:pic>
        <p:nvPicPr>
          <p:cNvPr id="9" name="Picture 5">
            <a:extLst>
              <a:ext uri="{FF2B5EF4-FFF2-40B4-BE49-F238E27FC236}">
                <a16:creationId xmlns:a16="http://schemas.microsoft.com/office/drawing/2014/main" id="{A2F662AF-EC01-0E4A-2FBB-D339BEF1EB1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339849" y="242717"/>
            <a:ext cx="1921907" cy="556442"/>
          </a:xfrm>
          <a:prstGeom prst="rect">
            <a:avLst/>
          </a:prstGeom>
        </p:spPr>
      </p:pic>
      <p:pic>
        <p:nvPicPr>
          <p:cNvPr id="10" name="Picture 1905970987">
            <a:extLst>
              <a:ext uri="{FF2B5EF4-FFF2-40B4-BE49-F238E27FC236}">
                <a16:creationId xmlns:a16="http://schemas.microsoft.com/office/drawing/2014/main" id="{1CDE3721-EABE-A85C-E884-8E7DBE2ABEF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090" y="228230"/>
            <a:ext cx="1886055" cy="611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8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marL="0" algn="l" defTabSz="685800" rtl="0" eaLnBrk="1" latinLnBrk="0" hangingPunct="1">
        <a:lnSpc>
          <a:spcPct val="90000"/>
        </a:lnSpc>
        <a:spcBef>
          <a:spcPct val="0"/>
        </a:spcBef>
        <a:buNone/>
        <a:defRPr lang="en-GB" sz="2400" b="1" kern="1200" dirty="0">
          <a:solidFill>
            <a:srgbClr val="22B198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mailto:Dominic.Sheldon@Ricardo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3F56DF-DBED-8641-3C7D-9B004B8D1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6. Summary of greenhouse gas emissions and removals in accordance with the common reporting table 10 emission trends –summary										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701629B-1168-03A1-59EF-0ADDEE4229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2039530"/>
            <a:ext cx="8224838" cy="1393553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0859657-2B8A-EF01-DE2D-E2D7C0078142}"/>
              </a:ext>
            </a:extLst>
          </p:cNvPr>
          <p:cNvSpPr txBox="1"/>
          <p:nvPr/>
        </p:nvSpPr>
        <p:spPr>
          <a:xfrm>
            <a:off x="721360" y="3679282"/>
            <a:ext cx="7701280" cy="1077218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</a:rPr>
              <a:t>National inventory report may be submitted as a stand-alone report or as a component of a biennial transparency report (paragraph 12 of chapter II of MPGs) and consists of a national inventory document and the common reporting tables (paragraph 38 of chapter II of MPGs).</a:t>
            </a:r>
          </a:p>
        </p:txBody>
      </p:sp>
    </p:spTree>
    <p:extLst>
      <p:ext uri="{BB962C8B-B14F-4D97-AF65-F5344CB8AC3E}">
        <p14:creationId xmlns:p14="http://schemas.microsoft.com/office/powerpoint/2010/main" val="170870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B623A-8764-C851-6797-3E6F89404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11. Key underlying assumptions and parameters used for projections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401C5B-D21E-BF44-5751-06BAF11803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2204535"/>
            <a:ext cx="8224838" cy="2352093"/>
          </a:xfrm>
        </p:spPr>
      </p:pic>
    </p:spTree>
    <p:extLst>
      <p:ext uri="{BB962C8B-B14F-4D97-AF65-F5344CB8AC3E}">
        <p14:creationId xmlns:p14="http://schemas.microsoft.com/office/powerpoint/2010/main" val="898878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F0B46-848C-CB8D-F78A-87FB41A35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531" y="977759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sz="3900" dirty="0"/>
              <a:t>Fill in CTF Tables 10 and 11 with data for your country</a:t>
            </a:r>
            <a:endParaRPr lang="en-GB" sz="39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B8B80-78C9-CD66-088D-FAE8A5A9E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ru-KZ" dirty="0"/>
          </a:p>
          <a:p>
            <a:pPr marL="342900" lvl="1" indent="0">
              <a:buNone/>
            </a:pPr>
            <a:endParaRPr lang="ru-KZ" dirty="0"/>
          </a:p>
        </p:txBody>
      </p:sp>
      <p:graphicFrame>
        <p:nvGraphicFramePr>
          <p:cNvPr id="22" name="Diagram 21">
            <a:extLst>
              <a:ext uri="{FF2B5EF4-FFF2-40B4-BE49-F238E27FC236}">
                <a16:creationId xmlns:a16="http://schemas.microsoft.com/office/drawing/2014/main" id="{B572A808-F470-BECC-C999-9BBFE4322B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2792509"/>
              </p:ext>
            </p:extLst>
          </p:nvPr>
        </p:nvGraphicFramePr>
        <p:xfrm>
          <a:off x="242888" y="1727200"/>
          <a:ext cx="8658225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3982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6"/>
          <p:cNvSpPr txBox="1">
            <a:spLocks/>
          </p:cNvSpPr>
          <p:nvPr/>
        </p:nvSpPr>
        <p:spPr>
          <a:xfrm>
            <a:off x="1429866" y="1426499"/>
            <a:ext cx="6190134" cy="177018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solidFill>
                  <a:schemeClr val="accent2"/>
                </a:solidFill>
                <a:latin typeface="+mn-lt"/>
                <a:cs typeface="Arial" panose="020B0604020202020204" pitchFamily="34" charset="0"/>
              </a:rPr>
              <a:t>Thank you!</a:t>
            </a:r>
          </a:p>
          <a:p>
            <a:endParaRPr lang="en-US" sz="3000" b="1" dirty="0">
              <a:solidFill>
                <a:schemeClr val="accent2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US" sz="2200" dirty="0">
                <a:solidFill>
                  <a:schemeClr val="accent2"/>
                </a:solidFill>
                <a:latin typeface="+mn-lt"/>
                <a:cs typeface="Arial" panose="020B0604020202020204" pitchFamily="34" charset="0"/>
              </a:rPr>
              <a:t>Dominic Sheldon – </a:t>
            </a:r>
            <a:r>
              <a:rPr lang="en-US" sz="2200" dirty="0">
                <a:solidFill>
                  <a:schemeClr val="accent2"/>
                </a:solidFill>
                <a:latin typeface="+mn-lt"/>
                <a:cs typeface="Arial" panose="020B0604020202020204" pitchFamily="34" charset="0"/>
                <a:hlinkClick r:id="rId2"/>
              </a:rPr>
              <a:t>Dominic.Sheldon@Ricardo.com</a:t>
            </a:r>
            <a:endParaRPr lang="en-US" sz="2200" dirty="0">
              <a:solidFill>
                <a:schemeClr val="accent2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US" sz="2200" dirty="0">
                <a:solidFill>
                  <a:schemeClr val="accent2"/>
                </a:solidFill>
                <a:latin typeface="+mn-lt"/>
                <a:cs typeface="Arial" panose="020B0604020202020204" pitchFamily="34" charset="0"/>
              </a:rPr>
              <a:t>Ricardo</a:t>
            </a:r>
          </a:p>
        </p:txBody>
      </p:sp>
      <p:pic>
        <p:nvPicPr>
          <p:cNvPr id="9" name="Picture 10">
            <a:extLst>
              <a:ext uri="{FF2B5EF4-FFF2-40B4-BE49-F238E27FC236}">
                <a16:creationId xmlns:a16="http://schemas.microsoft.com/office/drawing/2014/main" id="{A0D5A2D5-A61F-5349-8F8C-B21A2FDDA5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5314" y="4530320"/>
            <a:ext cx="1041662" cy="50602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2158045-78A6-E0CA-2769-9DE635259E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3769" y="4205831"/>
            <a:ext cx="2775748" cy="937669"/>
          </a:xfrm>
          <a:prstGeom prst="rect">
            <a:avLst/>
          </a:prstGeom>
        </p:spPr>
      </p:pic>
      <p:pic>
        <p:nvPicPr>
          <p:cNvPr id="7" name="Picture 10">
            <a:extLst>
              <a:ext uri="{FF2B5EF4-FFF2-40B4-BE49-F238E27FC236}">
                <a16:creationId xmlns:a16="http://schemas.microsoft.com/office/drawing/2014/main" id="{4DB9F758-D75F-19E2-8981-B2C442A9E0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94739" y="4099574"/>
            <a:ext cx="880023" cy="880023"/>
          </a:xfrm>
          <a:prstGeom prst="rect">
            <a:avLst/>
          </a:prstGeom>
        </p:spPr>
      </p:pic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4EF8301D-C66C-BA05-411B-027F5C22D4C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281" y="4130602"/>
            <a:ext cx="636905" cy="84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1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D974D28-9175-6549-8501-177042065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6667"/>
            <a:ext cx="9144000" cy="374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796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26C2A73-2FB1-4E22-EFAA-36F935C31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42693"/>
            <a:ext cx="7886700" cy="446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22B198"/>
                </a:solidFill>
              </a:rPr>
              <a:t>Reporting projections under the ETF</a:t>
            </a:r>
            <a:endParaRPr lang="en-GB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AB72A0F-BC0A-A97F-1D3A-A44BCBE224D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4160" y="1444662"/>
          <a:ext cx="8497068" cy="3584654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632760">
                  <a:extLst>
                    <a:ext uri="{9D8B030D-6E8A-4147-A177-3AD203B41FA5}">
                      <a16:colId xmlns:a16="http://schemas.microsoft.com/office/drawing/2014/main" val="2529374476"/>
                    </a:ext>
                  </a:extLst>
                </a:gridCol>
                <a:gridCol w="1228477">
                  <a:extLst>
                    <a:ext uri="{9D8B030D-6E8A-4147-A177-3AD203B41FA5}">
                      <a16:colId xmlns:a16="http://schemas.microsoft.com/office/drawing/2014/main" val="2625768806"/>
                    </a:ext>
                  </a:extLst>
                </a:gridCol>
                <a:gridCol w="6635831">
                  <a:extLst>
                    <a:ext uri="{9D8B030D-6E8A-4147-A177-3AD203B41FA5}">
                      <a16:colId xmlns:a16="http://schemas.microsoft.com/office/drawing/2014/main" val="2405063976"/>
                    </a:ext>
                  </a:extLst>
                </a:gridCol>
              </a:tblGrid>
              <a:tr h="3618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</a:rPr>
                        <a:t>Para MPGs</a:t>
                      </a:r>
                    </a:p>
                  </a:txBody>
                  <a:tcPr marL="30194" marR="30194" marT="15097" marB="15097" anchor="b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</a:rPr>
                        <a:t>Type</a:t>
                      </a:r>
                    </a:p>
                  </a:txBody>
                  <a:tcPr marL="30194" marR="30194" marT="15097" marB="15097" anchor="b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</a:rPr>
                        <a:t>Requirement</a:t>
                      </a:r>
                    </a:p>
                  </a:txBody>
                  <a:tcPr marL="30194" marR="30194" marT="15097" marB="15097" anchor="b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99089"/>
                  </a:ext>
                </a:extLst>
              </a:tr>
              <a:tr h="321918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92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Shall / Encouraged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Report projections </a:t>
                      </a:r>
                      <a:r>
                        <a:rPr lang="en-GB" sz="1100" dirty="0">
                          <a:effectLst/>
                        </a:rPr>
                        <a:t>with flexibility for developing countries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624210"/>
                  </a:ext>
                </a:extLst>
              </a:tr>
              <a:tr h="321918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93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Indicative of the impact of </a:t>
                      </a:r>
                      <a:r>
                        <a:rPr lang="en-GB" sz="1100" dirty="0" err="1">
                          <a:effectLst/>
                        </a:rPr>
                        <a:t>PaMs</a:t>
                      </a:r>
                      <a:r>
                        <a:rPr lang="en-GB" sz="1100" dirty="0">
                          <a:effectLst/>
                        </a:rPr>
                        <a:t>, </a:t>
                      </a:r>
                      <a:r>
                        <a:rPr lang="en-GB" sz="11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for progress assessment </a:t>
                      </a:r>
                      <a:r>
                        <a:rPr lang="en-GB" sz="1100" dirty="0">
                          <a:effectLst/>
                        </a:rPr>
                        <a:t>unless specified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241551"/>
                  </a:ext>
                </a:extLst>
              </a:tr>
              <a:tr h="321918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94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>
                          <a:effectLst/>
                        </a:rPr>
                        <a:t>Shall / May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Report </a:t>
                      </a:r>
                      <a:r>
                        <a:rPr lang="en-GB" sz="11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'with measures</a:t>
                      </a:r>
                      <a:r>
                        <a:rPr lang="en-GB" sz="1100" dirty="0">
                          <a:effectLst/>
                        </a:rPr>
                        <a:t>' projection and optionally others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171977"/>
                  </a:ext>
                </a:extLst>
              </a:tr>
              <a:tr h="321918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95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Projections to start from most recent year and </a:t>
                      </a:r>
                      <a:r>
                        <a:rPr lang="en-GB" sz="11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 at least 15 years</a:t>
                      </a:r>
                      <a:r>
                        <a:rPr lang="en-GB" sz="1100" dirty="0">
                          <a:effectLst/>
                        </a:rPr>
                        <a:t>, with flexibility for developing countries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053944"/>
                  </a:ext>
                </a:extLst>
              </a:tr>
              <a:tr h="321918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96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Should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Methodology</a:t>
                      </a:r>
                      <a:r>
                        <a:rPr lang="en-GB" sz="1100" dirty="0">
                          <a:effectLst/>
                        </a:rPr>
                        <a:t> description including models, changes, assumptions, and sensitivity analysis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0390636"/>
                  </a:ext>
                </a:extLst>
              </a:tr>
              <a:tr h="321918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97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Provide projections of key </a:t>
                      </a:r>
                      <a:r>
                        <a:rPr lang="en-GB" sz="11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indicators</a:t>
                      </a:r>
                      <a:r>
                        <a:rPr lang="en-GB" sz="1100" dirty="0">
                          <a:effectLst/>
                        </a:rPr>
                        <a:t> for NDC progress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0234885"/>
                  </a:ext>
                </a:extLst>
              </a:tr>
              <a:tr h="321918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98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Include </a:t>
                      </a:r>
                      <a:r>
                        <a:rPr lang="en-GB" sz="11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sectoral</a:t>
                      </a:r>
                      <a:r>
                        <a:rPr lang="en-GB" sz="1100" dirty="0">
                          <a:effectLst/>
                        </a:rPr>
                        <a:t>, by </a:t>
                      </a:r>
                      <a:r>
                        <a:rPr lang="en-GB" sz="11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</a:t>
                      </a:r>
                      <a:r>
                        <a:rPr lang="en-GB" sz="1100" dirty="0">
                          <a:effectLst/>
                        </a:rPr>
                        <a:t> and national </a:t>
                      </a:r>
                      <a:r>
                        <a:rPr lang="en-GB" sz="11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lang="en-GB" sz="1100" dirty="0">
                          <a:effectLst/>
                        </a:rPr>
                        <a:t> projections using a consistent metric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4927923"/>
                  </a:ext>
                </a:extLst>
              </a:tr>
              <a:tr h="321918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99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Present projections relative to actual inventory data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273712"/>
                  </a:ext>
                </a:extLst>
              </a:tr>
              <a:tr h="321918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100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Provide emission projections with and without LULUCF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035465"/>
                  </a:ext>
                </a:extLst>
              </a:tr>
              <a:tr h="321918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101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effectLst/>
                        </a:rPr>
                        <a:t>Present projections in graphical and tabular formats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276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268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2903A-4459-5845-4560-56B04CB06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42692"/>
            <a:ext cx="2063750" cy="3588667"/>
          </a:xfrm>
        </p:spPr>
        <p:txBody>
          <a:bodyPr>
            <a:normAutofit/>
          </a:bodyPr>
          <a:lstStyle/>
          <a:p>
            <a:r>
              <a:rPr lang="en-GB" dirty="0"/>
              <a:t>7. Information on projections of greenhouse gas emissions and removals under a ‘</a:t>
            </a:r>
            <a:r>
              <a:rPr lang="en-GB" i="1" u="sng" dirty="0"/>
              <a:t>with measures’ </a:t>
            </a:r>
            <a:r>
              <a:rPr lang="en-GB" dirty="0"/>
              <a:t>scenario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B8613D-37BC-9E2E-865B-3F7483C806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36780" y="942693"/>
            <a:ext cx="5578900" cy="4010974"/>
          </a:xfrm>
        </p:spPr>
      </p:pic>
    </p:spTree>
    <p:extLst>
      <p:ext uri="{BB962C8B-B14F-4D97-AF65-F5344CB8AC3E}">
        <p14:creationId xmlns:p14="http://schemas.microsoft.com/office/powerpoint/2010/main" val="1252883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DD901C-B91E-1D7B-B5A1-D795EBB6C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76854"/>
            <a:ext cx="7886700" cy="999075"/>
          </a:xfrm>
        </p:spPr>
        <p:txBody>
          <a:bodyPr>
            <a:noAutofit/>
          </a:bodyPr>
          <a:lstStyle/>
          <a:p>
            <a:br>
              <a:rPr lang="en-GB" sz="1600" dirty="0"/>
            </a:br>
            <a:r>
              <a:rPr lang="en-GB" sz="1600" dirty="0"/>
              <a:t>8. Information on projections of greenhouse gas emissions and removals under a ‘</a:t>
            </a:r>
            <a:r>
              <a:rPr lang="en-GB" sz="1600" i="1" u="sng" dirty="0"/>
              <a:t>with additional measures</a:t>
            </a:r>
            <a:r>
              <a:rPr lang="en-GB" sz="1600" dirty="0"/>
              <a:t>’ scenario</a:t>
            </a:r>
            <a:br>
              <a:rPr lang="en-GB" sz="1600" dirty="0"/>
            </a:br>
            <a:r>
              <a:rPr lang="en-GB" sz="1600" dirty="0"/>
              <a:t>9. Information on projections of greenhouse gas emissions and removals under a ‘</a:t>
            </a:r>
            <a:r>
              <a:rPr lang="en-GB" sz="1600" i="1" u="sng" dirty="0"/>
              <a:t>without measures</a:t>
            </a:r>
            <a:r>
              <a:rPr lang="en-GB" sz="1600" dirty="0"/>
              <a:t>’ scenario			</a:t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C4E9314-83BE-9439-5EBE-9A4B8B69755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28650" y="2077294"/>
            <a:ext cx="3886200" cy="2605621"/>
          </a:xfrm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ACD09D1F-AEB5-D33B-CD91-94C643F7A4C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29149" y="2077294"/>
            <a:ext cx="4253729" cy="2605621"/>
          </a:xfrm>
        </p:spPr>
      </p:pic>
    </p:spTree>
    <p:extLst>
      <p:ext uri="{BB962C8B-B14F-4D97-AF65-F5344CB8AC3E}">
        <p14:creationId xmlns:p14="http://schemas.microsoft.com/office/powerpoint/2010/main" val="3801000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F0B46-848C-CB8D-F78A-87FB41A35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531" y="977759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sz="3900" dirty="0"/>
              <a:t>Fill in CTF Tables 7, 8 and 9 with data for your country</a:t>
            </a:r>
            <a:endParaRPr lang="en-GB" sz="39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B8B80-78C9-CD66-088D-FAE8A5A9E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ru-KZ" dirty="0"/>
          </a:p>
          <a:p>
            <a:pPr marL="342900" lvl="1" indent="0">
              <a:buNone/>
            </a:pPr>
            <a:endParaRPr lang="ru-KZ" dirty="0"/>
          </a:p>
        </p:txBody>
      </p:sp>
      <p:graphicFrame>
        <p:nvGraphicFramePr>
          <p:cNvPr id="22" name="Diagram 21">
            <a:extLst>
              <a:ext uri="{FF2B5EF4-FFF2-40B4-BE49-F238E27FC236}">
                <a16:creationId xmlns:a16="http://schemas.microsoft.com/office/drawing/2014/main" id="{B572A808-F470-BECC-C999-9BBFE4322B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2822398"/>
              </p:ext>
            </p:extLst>
          </p:nvPr>
        </p:nvGraphicFramePr>
        <p:xfrm>
          <a:off x="242888" y="1727200"/>
          <a:ext cx="8658225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1651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26C2A73-2FB1-4E22-EFAA-36F935C31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42693"/>
            <a:ext cx="7886700" cy="446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22B198"/>
                </a:solidFill>
              </a:rPr>
              <a:t>Reporting projections under the ETF</a:t>
            </a:r>
            <a:endParaRPr lang="en-GB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AB72A0F-BC0A-A97F-1D3A-A44BCBE224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4153952"/>
              </p:ext>
            </p:extLst>
          </p:nvPr>
        </p:nvGraphicFramePr>
        <p:xfrm>
          <a:off x="264160" y="1444662"/>
          <a:ext cx="8497068" cy="3602575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632760">
                  <a:extLst>
                    <a:ext uri="{9D8B030D-6E8A-4147-A177-3AD203B41FA5}">
                      <a16:colId xmlns:a16="http://schemas.microsoft.com/office/drawing/2014/main" val="2529374476"/>
                    </a:ext>
                  </a:extLst>
                </a:gridCol>
                <a:gridCol w="1228477">
                  <a:extLst>
                    <a:ext uri="{9D8B030D-6E8A-4147-A177-3AD203B41FA5}">
                      <a16:colId xmlns:a16="http://schemas.microsoft.com/office/drawing/2014/main" val="2625768806"/>
                    </a:ext>
                  </a:extLst>
                </a:gridCol>
                <a:gridCol w="6635831">
                  <a:extLst>
                    <a:ext uri="{9D8B030D-6E8A-4147-A177-3AD203B41FA5}">
                      <a16:colId xmlns:a16="http://schemas.microsoft.com/office/drawing/2014/main" val="2405063976"/>
                    </a:ext>
                  </a:extLst>
                </a:gridCol>
              </a:tblGrid>
              <a:tr h="36423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</a:rPr>
                        <a:t>Para MPGs</a:t>
                      </a:r>
                    </a:p>
                  </a:txBody>
                  <a:tcPr marL="30194" marR="30194" marT="15097" marB="15097" anchor="b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</a:rPr>
                        <a:t>Type</a:t>
                      </a:r>
                    </a:p>
                  </a:txBody>
                  <a:tcPr marL="30194" marR="30194" marT="15097" marB="15097" anchor="b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</a:rPr>
                        <a:t>Requirement</a:t>
                      </a:r>
                    </a:p>
                  </a:txBody>
                  <a:tcPr marL="30194" marR="30194" marT="15097" marB="15097" anchor="b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99089"/>
                  </a:ext>
                </a:extLst>
              </a:tr>
              <a:tr h="315683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92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 / Encouraged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Report projections 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with flexibility for developing countries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624210"/>
                  </a:ext>
                </a:extLst>
              </a:tr>
              <a:tr h="315683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93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Indicative of the impact of </a:t>
                      </a:r>
                      <a:r>
                        <a:rPr lang="en-GB" sz="1100" dirty="0" err="1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PaMs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for progress assessment 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unless specified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241551"/>
                  </a:ext>
                </a:extLst>
              </a:tr>
              <a:tr h="315683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94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 / May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Report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'with measures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' projection and optionally others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171977"/>
                  </a:ext>
                </a:extLst>
              </a:tr>
              <a:tr h="315683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95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Projections to start from most recent year and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 at least 15 years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, with flexibility for developing countries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053944"/>
                  </a:ext>
                </a:extLst>
              </a:tr>
              <a:tr h="315683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96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Should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Methodology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 description including models, changes, assumptions, and sensitivity analysis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0390636"/>
                  </a:ext>
                </a:extLst>
              </a:tr>
              <a:tr h="394615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97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200" b="1" dirty="0"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200" b="0" dirty="0">
                          <a:effectLst/>
                        </a:rPr>
                        <a:t>97. Each Party shall also </a:t>
                      </a:r>
                      <a:r>
                        <a:rPr lang="en-GB" sz="1200" b="1" dirty="0">
                          <a:solidFill>
                            <a:schemeClr val="accent2"/>
                          </a:solidFill>
                          <a:effectLst/>
                        </a:rPr>
                        <a:t>provide projections of key indicators </a:t>
                      </a:r>
                      <a:r>
                        <a:rPr lang="en-GB" sz="1200" b="0" dirty="0">
                          <a:effectLst/>
                        </a:rPr>
                        <a:t>to determine progress </a:t>
                      </a:r>
                    </a:p>
                    <a:p>
                      <a:pPr fontAlgn="base"/>
                      <a:r>
                        <a:rPr lang="en-GB" sz="1200" b="0" dirty="0">
                          <a:effectLst/>
                        </a:rPr>
                        <a:t>towards its NDC under Article 4 of the Paris Agreement.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234885"/>
                  </a:ext>
                </a:extLst>
              </a:tr>
              <a:tr h="315683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98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Include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sectoral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, by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 and national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 projections using a consistent metric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4927923"/>
                  </a:ext>
                </a:extLst>
              </a:tr>
              <a:tr h="315683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99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Present projections relative to actual inventory data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273712"/>
                  </a:ext>
                </a:extLst>
              </a:tr>
              <a:tr h="315683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100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Provide emission projections with and without LULUCF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035465"/>
                  </a:ext>
                </a:extLst>
              </a:tr>
              <a:tr h="315683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101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Present projections in graphical and tabular formats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276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7606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EF8C919-7DB4-9152-529F-60CECE61C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10. Projections of key indicators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D6B042C-4EBD-73E3-BE4F-5D2DD07009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9032" y="1855788"/>
            <a:ext cx="7344074" cy="3049587"/>
          </a:xfrm>
        </p:spPr>
      </p:pic>
    </p:spTree>
    <p:extLst>
      <p:ext uri="{BB962C8B-B14F-4D97-AF65-F5344CB8AC3E}">
        <p14:creationId xmlns:p14="http://schemas.microsoft.com/office/powerpoint/2010/main" val="3504083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26C2A73-2FB1-4E22-EFAA-36F935C31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42693"/>
            <a:ext cx="7886700" cy="446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22B198"/>
                </a:solidFill>
              </a:rPr>
              <a:t>Reporting projections under the ETF</a:t>
            </a:r>
            <a:endParaRPr lang="en-GB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AB72A0F-BC0A-A97F-1D3A-A44BCBE224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895652"/>
              </p:ext>
            </p:extLst>
          </p:nvPr>
        </p:nvGraphicFramePr>
        <p:xfrm>
          <a:off x="264160" y="1444662"/>
          <a:ext cx="8497068" cy="3621133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632760">
                  <a:extLst>
                    <a:ext uri="{9D8B030D-6E8A-4147-A177-3AD203B41FA5}">
                      <a16:colId xmlns:a16="http://schemas.microsoft.com/office/drawing/2014/main" val="2529374476"/>
                    </a:ext>
                  </a:extLst>
                </a:gridCol>
                <a:gridCol w="1228477">
                  <a:extLst>
                    <a:ext uri="{9D8B030D-6E8A-4147-A177-3AD203B41FA5}">
                      <a16:colId xmlns:a16="http://schemas.microsoft.com/office/drawing/2014/main" val="2625768806"/>
                    </a:ext>
                  </a:extLst>
                </a:gridCol>
                <a:gridCol w="6635831">
                  <a:extLst>
                    <a:ext uri="{9D8B030D-6E8A-4147-A177-3AD203B41FA5}">
                      <a16:colId xmlns:a16="http://schemas.microsoft.com/office/drawing/2014/main" val="2405063976"/>
                    </a:ext>
                  </a:extLst>
                </a:gridCol>
              </a:tblGrid>
              <a:tr h="3549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</a:rPr>
                        <a:t>Para MPGs</a:t>
                      </a:r>
                    </a:p>
                  </a:txBody>
                  <a:tcPr marL="30194" marR="30194" marT="15097" marB="15097" anchor="b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</a:rPr>
                        <a:t>Type</a:t>
                      </a:r>
                    </a:p>
                  </a:txBody>
                  <a:tcPr marL="30194" marR="30194" marT="15097" marB="15097" anchor="b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n-GB" sz="1100" b="1" dirty="0">
                          <a:solidFill>
                            <a:schemeClr val="bg1"/>
                          </a:solidFill>
                          <a:effectLst/>
                        </a:rPr>
                        <a:t>Requirement</a:t>
                      </a:r>
                    </a:p>
                  </a:txBody>
                  <a:tcPr marL="30194" marR="30194" marT="15097" marB="15097" anchor="b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99089"/>
                  </a:ext>
                </a:extLst>
              </a:tr>
              <a:tr h="25586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92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 / Encouraged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Report projections 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with flexibility for developing countries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624210"/>
                  </a:ext>
                </a:extLst>
              </a:tr>
              <a:tr h="25586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93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Indicative of the impact of </a:t>
                      </a:r>
                      <a:r>
                        <a:rPr lang="en-GB" sz="1100" dirty="0" err="1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PaMs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for progress assessment 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unless specified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241551"/>
                  </a:ext>
                </a:extLst>
              </a:tr>
              <a:tr h="25586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94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 / May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Report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'with measures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' projection and optionally others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171977"/>
                  </a:ext>
                </a:extLst>
              </a:tr>
              <a:tr h="25586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95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Projections to start from most recent year and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 at least 15 years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, with flexibility for developing countries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053944"/>
                  </a:ext>
                </a:extLst>
              </a:tr>
              <a:tr h="843289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96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</a:rPr>
                        <a:t>Should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96. Each Party should provide information in describing the </a:t>
                      </a:r>
                      <a:r>
                        <a:rPr lang="en-GB" sz="12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methodology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used to develop the projections. This information should include: </a:t>
                      </a:r>
                    </a:p>
                    <a:p>
                      <a:pPr marL="171450" indent="-17145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(a) Models and/or approaches used and </a:t>
                      </a:r>
                      <a:r>
                        <a:rPr lang="en-GB" sz="12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underlying assumptions and parameters used for projections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(e.g. gross domestic product growth rate/level, population growth rate/level);</a:t>
                      </a:r>
                      <a:endParaRPr lang="en-GB" sz="12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390636"/>
                  </a:ext>
                </a:extLst>
              </a:tr>
              <a:tr h="354908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97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base" latinLnBrk="0" hangingPunct="1"/>
                      <a:r>
                        <a:rPr lang="en-GB" sz="11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base" latinLnBrk="0" hangingPunct="1"/>
                      <a:r>
                        <a:rPr lang="en-GB" sz="11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97. Each Party shall also provide projections of key indicators to determine progress </a:t>
                      </a:r>
                    </a:p>
                    <a:p>
                      <a:pPr marL="0" algn="l" defTabSz="685800" rtl="0" eaLnBrk="1" fontAlgn="base" latinLnBrk="0" hangingPunct="1"/>
                      <a:r>
                        <a:rPr lang="en-GB" sz="11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towards its NDC under Article 4 of the Paris Agreement.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234885"/>
                  </a:ext>
                </a:extLst>
              </a:tr>
              <a:tr h="25586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98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Include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sectoral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, by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gas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 and national </a:t>
                      </a:r>
                      <a:r>
                        <a:rPr lang="en-GB" sz="1100" b="1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 projections using a consistent metric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4927923"/>
                  </a:ext>
                </a:extLst>
              </a:tr>
              <a:tr h="25586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99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Present projections relative to actual inventory data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273712"/>
                  </a:ext>
                </a:extLst>
              </a:tr>
              <a:tr h="25586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100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Provide emission projections with and without LULUCF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035465"/>
                  </a:ext>
                </a:extLst>
              </a:tr>
              <a:tr h="255862">
                <a:tc>
                  <a:txBody>
                    <a:bodyPr/>
                    <a:lstStyle/>
                    <a:p>
                      <a:pPr algn="ctr" fontAlgn="base"/>
                      <a:r>
                        <a:rPr lang="en-GB" sz="1100" b="1" dirty="0">
                          <a:solidFill>
                            <a:schemeClr val="accent2"/>
                          </a:solidFill>
                          <a:effectLst/>
                        </a:rPr>
                        <a:t>101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Shall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1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Present projections in graphical and tabular formats</a:t>
                      </a:r>
                    </a:p>
                  </a:txBody>
                  <a:tcPr marL="30194" marR="30194" marT="15097" marB="15097" anchor="ctr">
                    <a:lnL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692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7276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1537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UNEP-CCC farve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ADEE"/>
      </a:accent1>
      <a:accent2>
        <a:srgbClr val="26927F"/>
      </a:accent2>
      <a:accent3>
        <a:srgbClr val="01668D"/>
      </a:accent3>
      <a:accent4>
        <a:srgbClr val="A0A8AD"/>
      </a:accent4>
      <a:accent5>
        <a:srgbClr val="B9CC65"/>
      </a:accent5>
      <a:accent6>
        <a:srgbClr val="E8E457"/>
      </a:accent6>
      <a:hlink>
        <a:srgbClr val="00B0F0"/>
      </a:hlink>
      <a:folHlink>
        <a:srgbClr val="0070C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647e431-81bc-4524-858e-c4e1ddb4a955">
      <Terms xmlns="http://schemas.microsoft.com/office/infopath/2007/PartnerControls"/>
    </lcf76f155ced4ddcb4097134ff3c332f>
    <TaxCatchAll xmlns="ae4225f8-e035-419b-aab4-4f5af9514ea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E90D2FA94CF04B8A9AEFD9D1322F1F" ma:contentTypeVersion="12" ma:contentTypeDescription="Create a new document." ma:contentTypeScope="" ma:versionID="dbd1c04406b558ddc551350abe44af5d">
  <xsd:schema xmlns:xsd="http://www.w3.org/2001/XMLSchema" xmlns:xs="http://www.w3.org/2001/XMLSchema" xmlns:p="http://schemas.microsoft.com/office/2006/metadata/properties" xmlns:ns2="8647e431-81bc-4524-858e-c4e1ddb4a955" xmlns:ns3="ae4225f8-e035-419b-aab4-4f5af9514ea4" targetNamespace="http://schemas.microsoft.com/office/2006/metadata/properties" ma:root="true" ma:fieldsID="a8967d8cb9b7853ae5a61370d2f5ebf6" ns2:_="" ns3:_="">
    <xsd:import namespace="8647e431-81bc-4524-858e-c4e1ddb4a955"/>
    <xsd:import namespace="ae4225f8-e035-419b-aab4-4f5af9514e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7e431-81bc-4524-858e-c4e1ddb4a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aed264e-563a-469a-8ebe-271e849ec1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225f8-e035-419b-aab4-4f5af9514ea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ebc97abc-dce5-4816-bf88-c3b16818c68c}" ma:internalName="TaxCatchAll" ma:showField="CatchAllData" ma:web="ae4225f8-e035-419b-aab4-4f5af9514e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FBBB55-E731-4C46-8B0D-BA698C81A5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5D437E-8909-4167-9FC6-37B065A9DB8D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9d2261e6-a7c9-466c-8c46-ee1964f965e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a3f21365-ebec-4112-8616-b881a422b6d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2C18C77-B177-4181-B3AE-C69C698C22C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24229</TotalTime>
  <Words>796</Words>
  <Application>Microsoft Office PowerPoint</Application>
  <PresentationFormat>On-screen Show (16:9)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Custom Design</vt:lpstr>
      <vt:lpstr>6. Summary of greenhouse gas emissions and removals in accordance with the common reporting table 10 emission trends –summary          </vt:lpstr>
      <vt:lpstr>PowerPoint Presentation</vt:lpstr>
      <vt:lpstr>Reporting projections under the ETF</vt:lpstr>
      <vt:lpstr>7. Information on projections of greenhouse gas emissions and removals under a ‘with measures’ scenario</vt:lpstr>
      <vt:lpstr> 8. Information on projections of greenhouse gas emissions and removals under a ‘with additional measures’ scenario 9. Information on projections of greenhouse gas emissions and removals under a ‘without measures’ scenario    </vt:lpstr>
      <vt:lpstr>Fill in CTF Tables 7, 8 and 9 with data for your country</vt:lpstr>
      <vt:lpstr>Reporting projections under the ETF</vt:lpstr>
      <vt:lpstr>10. Projections of key indicators</vt:lpstr>
      <vt:lpstr>Reporting projections under the ETF</vt:lpstr>
      <vt:lpstr>11. Key underlying assumptions and parameters used for projections</vt:lpstr>
      <vt:lpstr>Fill in CTF Tables 10 and 11 with data for your country</vt:lpstr>
      <vt:lpstr>PowerPoint Presentation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Monna Hammershøy Blegvad</dc:creator>
  <cp:lastModifiedBy>Sheldon, Dominic</cp:lastModifiedBy>
  <cp:revision>92</cp:revision>
  <cp:lastPrinted>2023-04-25T13:04:53Z</cp:lastPrinted>
  <dcterms:created xsi:type="dcterms:W3CDTF">2020-03-23T12:06:58Z</dcterms:created>
  <dcterms:modified xsi:type="dcterms:W3CDTF">2023-09-11T23:59:18Z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0x01010049E90D2FA94CF04B8A9AEFD9D1322F1F</vt:lpwstr>
  </property>
</Properties>
</file>