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Lst>
  <p:notesMasterIdLst>
    <p:notesMasterId r:id="rId44"/>
  </p:notesMasterIdLst>
  <p:sldIdLst>
    <p:sldId id="259" r:id="rId5"/>
    <p:sldId id="258" r:id="rId6"/>
    <p:sldId id="340" r:id="rId7"/>
    <p:sldId id="345" r:id="rId8"/>
    <p:sldId id="344" r:id="rId9"/>
    <p:sldId id="347" r:id="rId10"/>
    <p:sldId id="348" r:id="rId11"/>
    <p:sldId id="350" r:id="rId12"/>
    <p:sldId id="351" r:id="rId13"/>
    <p:sldId id="352" r:id="rId14"/>
    <p:sldId id="353" r:id="rId15"/>
    <p:sldId id="349" r:id="rId16"/>
    <p:sldId id="355" r:id="rId17"/>
    <p:sldId id="354" r:id="rId18"/>
    <p:sldId id="356" r:id="rId19"/>
    <p:sldId id="376" r:id="rId20"/>
    <p:sldId id="375" r:id="rId21"/>
    <p:sldId id="385" r:id="rId22"/>
    <p:sldId id="386" r:id="rId23"/>
    <p:sldId id="384" r:id="rId24"/>
    <p:sldId id="367" r:id="rId25"/>
    <p:sldId id="387" r:id="rId26"/>
    <p:sldId id="381" r:id="rId27"/>
    <p:sldId id="372" r:id="rId28"/>
    <p:sldId id="378" r:id="rId29"/>
    <p:sldId id="370" r:id="rId30"/>
    <p:sldId id="383" r:id="rId31"/>
    <p:sldId id="379" r:id="rId32"/>
    <p:sldId id="359" r:id="rId33"/>
    <p:sldId id="360" r:id="rId34"/>
    <p:sldId id="361" r:id="rId35"/>
    <p:sldId id="363" r:id="rId36"/>
    <p:sldId id="364" r:id="rId37"/>
    <p:sldId id="365" r:id="rId38"/>
    <p:sldId id="366" r:id="rId39"/>
    <p:sldId id="342" r:id="rId40"/>
    <p:sldId id="343" r:id="rId41"/>
    <p:sldId id="373" r:id="rId42"/>
    <p:sldId id="330"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C4C"/>
    <a:srgbClr val="678195"/>
    <a:srgbClr val="B7C5CE"/>
    <a:srgbClr val="FEFEFE"/>
    <a:srgbClr val="1F5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 Vento, Sabino" userId="f01aa9b7-cfe1-4627-8f62-61549492104d" providerId="ADAL" clId="{BBF0A534-DC0B-4CB4-A784-C14A3547E293}"/>
    <pc:docChg chg="modSld">
      <pc:chgData name="Del Vento, Sabino" userId="f01aa9b7-cfe1-4627-8f62-61549492104d" providerId="ADAL" clId="{BBF0A534-DC0B-4CB4-A784-C14A3547E293}" dt="2024-09-23T08:49:04.476" v="0" actId="403"/>
      <pc:docMkLst>
        <pc:docMk/>
      </pc:docMkLst>
      <pc:sldChg chg="modSp mod">
        <pc:chgData name="Del Vento, Sabino" userId="f01aa9b7-cfe1-4627-8f62-61549492104d" providerId="ADAL" clId="{BBF0A534-DC0B-4CB4-A784-C14A3547E293}" dt="2024-09-23T08:49:04.476" v="0" actId="403"/>
        <pc:sldMkLst>
          <pc:docMk/>
          <pc:sldMk cId="1296414927" sldId="340"/>
        </pc:sldMkLst>
        <pc:spChg chg="mod">
          <ac:chgData name="Del Vento, Sabino" userId="f01aa9b7-cfe1-4627-8f62-61549492104d" providerId="ADAL" clId="{BBF0A534-DC0B-4CB4-A784-C14A3547E293}" dt="2024-09-23T08:49:04.476" v="0" actId="403"/>
          <ac:spMkLst>
            <pc:docMk/>
            <pc:sldMk cId="1296414927" sldId="340"/>
            <ac:spMk id="2" creationId="{7DF4A7F9-87B4-EF21-3B47-A6A8F2DC41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8F39E-B02E-45FD-82A8-05CFB34C1F6C}" type="datetimeFigureOut">
              <a:rPr lang="de-DE" smtClean="0"/>
              <a:t>23.09.2024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70E8C-0327-4C74-BDA7-CA8D169159BA}" type="slidenum">
              <a:rPr lang="de-DE" smtClean="0"/>
              <a:t>‹#›</a:t>
            </a:fld>
            <a:endParaRPr lang="de-DE"/>
          </a:p>
        </p:txBody>
      </p:sp>
    </p:spTree>
    <p:extLst>
      <p:ext uri="{BB962C8B-B14F-4D97-AF65-F5344CB8AC3E}">
        <p14:creationId xmlns:p14="http://schemas.microsoft.com/office/powerpoint/2010/main" val="1275638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Calculate emissions or collect data using both old and new methods/systems for several years:</a:t>
            </a:r>
          </a:p>
          <a:p>
            <a:endParaRPr lang="en-US" altLang="en-US" dirty="0"/>
          </a:p>
          <a:p>
            <a:pPr lvl="1"/>
            <a:r>
              <a:rPr lang="en-US" altLang="en-US" dirty="0"/>
              <a:t>Can be used with 1 year overlap, but should be done with great caution.</a:t>
            </a:r>
          </a:p>
          <a:p>
            <a:endParaRPr lang="en-US" altLang="en-US" dirty="0"/>
          </a:p>
          <a:p>
            <a:r>
              <a:rPr lang="en-US" altLang="en-US" dirty="0"/>
              <a:t>Investigate the relationship between old and new time series for years of overlap.</a:t>
            </a:r>
          </a:p>
          <a:p>
            <a:endParaRPr lang="en-US" altLang="en-US" dirty="0"/>
          </a:p>
          <a:p>
            <a:r>
              <a:rPr lang="en-US" altLang="en-US" dirty="0"/>
              <a:t>Develop a mathematical relationship and use it to recalculate historical data to be consistent with new methods/systems.</a:t>
            </a:r>
          </a:p>
          <a:p>
            <a:endParaRPr lang="en-US" altLang="en-US" dirty="0"/>
          </a:p>
          <a:p>
            <a:r>
              <a:rPr lang="en-US" altLang="en-US" dirty="0"/>
              <a:t>Remember, it is crucial to have </a:t>
            </a:r>
            <a:r>
              <a:rPr lang="en-US" altLang="en-US" b="1" dirty="0"/>
              <a:t>multiple years of overlap to apply properly</a:t>
            </a:r>
          </a:p>
          <a:p>
            <a:endParaRPr lang="en-US" altLang="en-US" dirty="0"/>
          </a:p>
          <a:p>
            <a:r>
              <a:rPr lang="en-US" altLang="en-US" b="1" dirty="0"/>
              <a:t>This method should not be applied blindly</a:t>
            </a:r>
            <a:r>
              <a:rPr lang="en-US" altLang="en-US" dirty="0"/>
              <a:t>. You should do your best to understand the relationship between the old and new methods:</a:t>
            </a:r>
          </a:p>
          <a:p>
            <a:pPr lvl="1"/>
            <a:r>
              <a:rPr lang="en-US" altLang="en-US" dirty="0"/>
              <a:t>E.g., why does the old method consistently give results that are 10 to 15% less than the new method?</a:t>
            </a:r>
          </a:p>
          <a:p>
            <a:endParaRPr lang="en-US" altLang="en-US" dirty="0"/>
          </a:p>
          <a:p>
            <a:r>
              <a:rPr lang="en-US" altLang="en-US" b="1" dirty="0"/>
              <a:t>If you cannot explain the difference then you are not sure that the new method is actually better!</a:t>
            </a:r>
          </a:p>
          <a:p>
            <a:endParaRPr lang="en-US" altLang="en-US" b="1" dirty="0"/>
          </a:p>
          <a:p>
            <a:r>
              <a:rPr lang="en-US" altLang="en-US" dirty="0"/>
              <a:t>Just because a method/model is </a:t>
            </a:r>
            <a:r>
              <a:rPr lang="en-US" altLang="en-US" b="1" dirty="0"/>
              <a:t>more complicated does not mean it is more accurate</a:t>
            </a:r>
            <a:endParaRPr lang="en-US" altLang="en-US" dirty="0"/>
          </a:p>
          <a:p>
            <a:endParaRPr lang="en-GB" dirty="0"/>
          </a:p>
        </p:txBody>
      </p:sp>
      <p:sp>
        <p:nvSpPr>
          <p:cNvPr id="4" name="Slide Number Placeholder 3"/>
          <p:cNvSpPr>
            <a:spLocks noGrp="1"/>
          </p:cNvSpPr>
          <p:nvPr>
            <p:ph type="sldNum" sz="quarter" idx="5"/>
          </p:nvPr>
        </p:nvSpPr>
        <p:spPr/>
        <p:txBody>
          <a:bodyPr/>
          <a:lstStyle/>
          <a:p>
            <a:fld id="{50370E8C-0327-4C74-BDA7-CA8D169159BA}" type="slidenum">
              <a:rPr lang="de-DE" smtClean="0"/>
              <a:t>5</a:t>
            </a:fld>
            <a:endParaRPr lang="de-DE"/>
          </a:p>
        </p:txBody>
      </p:sp>
    </p:spTree>
    <p:extLst>
      <p:ext uri="{BB962C8B-B14F-4D97-AF65-F5344CB8AC3E}">
        <p14:creationId xmlns:p14="http://schemas.microsoft.com/office/powerpoint/2010/main" val="4230067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Key difference between overlap and surrogate approaches is that overlap uses the substitute/ old data to fill the gaps  </a:t>
            </a:r>
            <a:endParaRPr lang="en-GB" dirty="0"/>
          </a:p>
          <a:p>
            <a:endParaRPr lang="en-GB" dirty="0"/>
          </a:p>
        </p:txBody>
      </p:sp>
      <p:sp>
        <p:nvSpPr>
          <p:cNvPr id="4" name="Slide Number Placeholder 3"/>
          <p:cNvSpPr>
            <a:spLocks noGrp="1"/>
          </p:cNvSpPr>
          <p:nvPr>
            <p:ph type="sldNum" sz="quarter" idx="5"/>
          </p:nvPr>
        </p:nvSpPr>
        <p:spPr/>
        <p:txBody>
          <a:bodyPr/>
          <a:lstStyle/>
          <a:p>
            <a:fld id="{50370E8C-0327-4C74-BDA7-CA8D169159BA}" type="slidenum">
              <a:rPr lang="de-DE" smtClean="0"/>
              <a:t>6</a:t>
            </a:fld>
            <a:endParaRPr lang="de-DE"/>
          </a:p>
        </p:txBody>
      </p:sp>
    </p:spTree>
    <p:extLst>
      <p:ext uri="{BB962C8B-B14F-4D97-AF65-F5344CB8AC3E}">
        <p14:creationId xmlns:p14="http://schemas.microsoft.com/office/powerpoint/2010/main" val="295885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Find a </a:t>
            </a:r>
            <a:r>
              <a:rPr lang="en-US" altLang="en-US" b="1" dirty="0"/>
              <a:t>surrogate</a:t>
            </a:r>
            <a:r>
              <a:rPr lang="en-US" altLang="en-US" dirty="0"/>
              <a:t> (i.e., </a:t>
            </a:r>
            <a:r>
              <a:rPr lang="en-US" altLang="en-US" b="1" dirty="0"/>
              <a:t>proxy</a:t>
            </a:r>
            <a:r>
              <a:rPr lang="en-US" altLang="en-US" dirty="0"/>
              <a:t>) variable that is well-correlated with missing data:</a:t>
            </a:r>
          </a:p>
          <a:p>
            <a:endParaRPr lang="en-US" altLang="en-US" dirty="0"/>
          </a:p>
          <a:p>
            <a:pPr lvl="1"/>
            <a:r>
              <a:rPr lang="en-US" altLang="en-US" dirty="0"/>
              <a:t>Can be used for missing activity data, for EFs (that change each year) or for emission estimates:</a:t>
            </a:r>
          </a:p>
          <a:p>
            <a:pPr lvl="1"/>
            <a:endParaRPr lang="en-US" altLang="en-US" dirty="0"/>
          </a:p>
          <a:p>
            <a:pPr lvl="2"/>
            <a:r>
              <a:rPr lang="en-US" altLang="en-US" dirty="0"/>
              <a:t>Example: Automobile license payments may be well-correlated with petrol use.  So license data may serve as a surrogate for petrol consumption.</a:t>
            </a:r>
          </a:p>
          <a:p>
            <a:pPr lvl="1"/>
            <a:endParaRPr lang="en-US" altLang="en-US" dirty="0"/>
          </a:p>
          <a:p>
            <a:r>
              <a:rPr lang="en-US" altLang="en-US" dirty="0"/>
              <a:t>This approach builds on techniques used in </a:t>
            </a:r>
            <a:r>
              <a:rPr lang="en-US" altLang="en-US" b="1" dirty="0"/>
              <a:t>statistical</a:t>
            </a:r>
            <a:r>
              <a:rPr lang="en-US" altLang="en-US" dirty="0"/>
              <a:t> (e.g., econometric) </a:t>
            </a:r>
            <a:r>
              <a:rPr lang="en-US" altLang="en-US" b="1" dirty="0"/>
              <a:t>analysis:</a:t>
            </a:r>
          </a:p>
          <a:p>
            <a:endParaRPr lang="en-US" altLang="en-US" dirty="0"/>
          </a:p>
          <a:p>
            <a:pPr lvl="1"/>
            <a:r>
              <a:rPr lang="en-US" altLang="en-US" dirty="0"/>
              <a:t>Regression techniques are valuable to identify potential surrogate parameter(s)</a:t>
            </a:r>
          </a:p>
          <a:p>
            <a:pPr lvl="1"/>
            <a:endParaRPr lang="en-US" altLang="en-US" dirty="0"/>
          </a:p>
          <a:p>
            <a:pPr lvl="1"/>
            <a:r>
              <a:rPr lang="en-US" altLang="en-US" dirty="0"/>
              <a:t>Correlation analysis.</a:t>
            </a:r>
          </a:p>
          <a:p>
            <a:endParaRPr lang="en-GB" dirty="0"/>
          </a:p>
        </p:txBody>
      </p:sp>
      <p:sp>
        <p:nvSpPr>
          <p:cNvPr id="4" name="Slide Number Placeholder 3"/>
          <p:cNvSpPr>
            <a:spLocks noGrp="1"/>
          </p:cNvSpPr>
          <p:nvPr>
            <p:ph type="sldNum" sz="quarter" idx="5"/>
          </p:nvPr>
        </p:nvSpPr>
        <p:spPr/>
        <p:txBody>
          <a:bodyPr/>
          <a:lstStyle/>
          <a:p>
            <a:fld id="{50370E8C-0327-4C74-BDA7-CA8D169159BA}" type="slidenum">
              <a:rPr lang="de-DE" smtClean="0"/>
              <a:t>12</a:t>
            </a:fld>
            <a:endParaRPr lang="de-DE"/>
          </a:p>
        </p:txBody>
      </p:sp>
    </p:spTree>
    <p:extLst>
      <p:ext uri="{BB962C8B-B14F-4D97-AF65-F5344CB8AC3E}">
        <p14:creationId xmlns:p14="http://schemas.microsoft.com/office/powerpoint/2010/main" val="233614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Fish landing: the part of the fish catch that is put ashore. </a:t>
            </a:r>
          </a:p>
        </p:txBody>
      </p:sp>
      <p:sp>
        <p:nvSpPr>
          <p:cNvPr id="4" name="Slide Number Placeholder 3"/>
          <p:cNvSpPr>
            <a:spLocks noGrp="1"/>
          </p:cNvSpPr>
          <p:nvPr>
            <p:ph type="sldNum" sz="quarter" idx="5"/>
          </p:nvPr>
        </p:nvSpPr>
        <p:spPr/>
        <p:txBody>
          <a:bodyPr/>
          <a:lstStyle/>
          <a:p>
            <a:fld id="{50370E8C-0327-4C74-BDA7-CA8D169159BA}" type="slidenum">
              <a:rPr lang="de-DE" smtClean="0"/>
              <a:t>15</a:t>
            </a:fld>
            <a:endParaRPr lang="de-DE"/>
          </a:p>
        </p:txBody>
      </p:sp>
    </p:spTree>
    <p:extLst>
      <p:ext uri="{BB962C8B-B14F-4D97-AF65-F5344CB8AC3E}">
        <p14:creationId xmlns:p14="http://schemas.microsoft.com/office/powerpoint/2010/main" val="176895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Times New Roman" panose="02020603050405020304" pitchFamily="18" charset="0"/>
              </a:rPr>
              <a:t>Non-Linear Trend Analysis (Interpolation/ Extrapolation) 	</a:t>
            </a:r>
          </a:p>
          <a:p>
            <a:r>
              <a:rPr lang="en-GB" sz="1800" b="0" i="0" u="none" strike="noStrike" baseline="0" dirty="0">
                <a:solidFill>
                  <a:srgbClr val="000000"/>
                </a:solidFill>
                <a:latin typeface="Times New Roman" panose="02020603050405020304" pitchFamily="18" charset="0"/>
              </a:rPr>
              <a:t>Other Techniques 	The standard alternatives are not valid when technical conditions are changing throughout the time series (e.g., due to the introduction of mitigation technology). 	</a:t>
            </a:r>
          </a:p>
          <a:p>
            <a:r>
              <a:rPr lang="en-GB" sz="1800" b="0" i="0" u="none" strike="noStrike" baseline="0" dirty="0">
                <a:solidFill>
                  <a:srgbClr val="000000"/>
                </a:solidFill>
                <a:latin typeface="Times New Roman" panose="02020603050405020304" pitchFamily="18" charset="0"/>
              </a:rPr>
              <a:t>• Document customised approaches thoroughly. </a:t>
            </a:r>
          </a:p>
          <a:p>
            <a:r>
              <a:rPr lang="en-GB" sz="1800" b="0" i="0" u="none" strike="noStrike" baseline="0" dirty="0">
                <a:solidFill>
                  <a:srgbClr val="000000"/>
                </a:solidFill>
                <a:latin typeface="Times New Roman" panose="02020603050405020304" pitchFamily="18" charset="0"/>
              </a:rPr>
              <a:t>• Compare results with standard techniques. </a:t>
            </a:r>
          </a:p>
          <a:p>
            <a:r>
              <a:rPr lang="en-GB" sz="1800" b="0" i="0" u="none" strike="noStrike" baseline="0" dirty="0">
                <a:solidFill>
                  <a:srgbClr val="000000"/>
                </a:solidFill>
                <a:latin typeface="Times New Roman" panose="02020603050405020304" pitchFamily="18" charset="0"/>
              </a:rPr>
              <a:t>	</a:t>
            </a: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Overlap</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Data necessary to apply both old and new method must be available for at least one year, preferably more.</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Only use when overlap shows pattern that appears reliable</a:t>
            </a:r>
            <a:endParaRPr lang="en-GB" sz="1800" b="0" i="0" u="none" strike="noStrike" dirty="0">
              <a:effectLst/>
              <a:latin typeface="Arial" panose="020B0604020202020204" pitchFamily="34" charset="0"/>
            </a:endParaRP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Surrogate data</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Missing data is strongly correlated with proxy data</a:t>
            </a:r>
            <a:endParaRPr lang="en-GB" sz="1800" b="0" i="0" u="none" strike="noStrike" dirty="0">
              <a:effectLst/>
              <a:latin typeface="Arial" panose="020B0604020202020204" pitchFamily="34" charset="0"/>
            </a:endParaRPr>
          </a:p>
          <a:p>
            <a:pPr marL="100584" marR="0" indent="0" algn="l" rtl="0" eaLnBrk="1" fontAlgn="base" latinLnBrk="0" hangingPunct="1">
              <a:lnSpc>
                <a:spcPct val="99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Should test multiple potential proxy data variables</a:t>
            </a:r>
            <a:endParaRPr lang="en-GB" sz="1800" b="0" i="0" u="none" strike="noStrike" dirty="0">
              <a:effectLst/>
              <a:latin typeface="Arial" panose="020B0604020202020204" pitchFamily="34" charset="0"/>
            </a:endParaRP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Interpolation</a:t>
            </a:r>
            <a:endParaRPr lang="en-GB" sz="1800" b="0" i="0" u="none" strike="noStrike" dirty="0">
              <a:effectLst/>
              <a:latin typeface="Arial" panose="020B0604020202020204" pitchFamily="34" charset="0"/>
            </a:endParaRPr>
          </a:p>
          <a:p>
            <a:pPr marL="100584" marR="0" indent="0" algn="l" rtl="0" eaLnBrk="1" fontAlgn="base" latinLnBrk="0" hangingPunct="1">
              <a:lnSpc>
                <a:spcPct val="99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For periodic data or gap in time series</a:t>
            </a:r>
            <a:endParaRPr lang="en-GB" sz="1800" b="0" i="0" u="none" strike="noStrike" dirty="0">
              <a:effectLst/>
              <a:latin typeface="Arial" panose="020B0604020202020204" pitchFamily="34" charset="0"/>
            </a:endParaRPr>
          </a:p>
          <a:p>
            <a:pPr marL="100584" marR="0" indent="0" algn="l" rtl="0" eaLnBrk="1" fontAlgn="base" latinLnBrk="0" hangingPunct="1">
              <a:lnSpc>
                <a:spcPct val="99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Linear or non-linear interpolation.  Only use where data shows steady trend</a:t>
            </a:r>
            <a:endParaRPr lang="en-GB" sz="1800" b="0" i="0" u="none" strike="noStrike" dirty="0">
              <a:effectLst/>
              <a:latin typeface="Arial" panose="020B0604020202020204" pitchFamily="34" charset="0"/>
            </a:endParaRP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Trend extrapolation</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Beginning or the end of the time series is missing data</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38"/>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Only use where trend is steady and likely to be reliable.  Should only be used for a very few years</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0370E8C-0327-4C74-BDA7-CA8D169159BA}" type="slidenum">
              <a:rPr lang="de-DE" smtClean="0"/>
              <a:t>21</a:t>
            </a:fld>
            <a:endParaRPr lang="de-DE"/>
          </a:p>
        </p:txBody>
      </p:sp>
    </p:spTree>
    <p:extLst>
      <p:ext uri="{BB962C8B-B14F-4D97-AF65-F5344CB8AC3E}">
        <p14:creationId xmlns:p14="http://schemas.microsoft.com/office/powerpoint/2010/main" val="402396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Times New Roman" panose="02020603050405020304" pitchFamily="18" charset="0"/>
              </a:rPr>
              <a:t>Non-Linear Trend Analysis (Interpolation/ Extrapolation) 	</a:t>
            </a:r>
          </a:p>
          <a:p>
            <a:r>
              <a:rPr lang="en-GB" sz="1800" b="0" i="0" u="none" strike="noStrike" baseline="0" dirty="0">
                <a:solidFill>
                  <a:srgbClr val="000000"/>
                </a:solidFill>
                <a:latin typeface="Times New Roman" panose="02020603050405020304" pitchFamily="18" charset="0"/>
              </a:rPr>
              <a:t>Other Techniques 	The standard alternatives are not valid when technical conditions are changing throughout the time series (e.g., due to the introduction of mitigation technology). 	</a:t>
            </a:r>
          </a:p>
          <a:p>
            <a:r>
              <a:rPr lang="en-GB" sz="1800" b="0" i="0" u="none" strike="noStrike" baseline="0" dirty="0">
                <a:solidFill>
                  <a:srgbClr val="000000"/>
                </a:solidFill>
                <a:latin typeface="Times New Roman" panose="02020603050405020304" pitchFamily="18" charset="0"/>
              </a:rPr>
              <a:t>• Document customised approaches thoroughly. </a:t>
            </a:r>
          </a:p>
          <a:p>
            <a:r>
              <a:rPr lang="en-GB" sz="1800" b="0" i="0" u="none" strike="noStrike" baseline="0" dirty="0">
                <a:solidFill>
                  <a:srgbClr val="000000"/>
                </a:solidFill>
                <a:latin typeface="Times New Roman" panose="02020603050405020304" pitchFamily="18" charset="0"/>
              </a:rPr>
              <a:t>• Compare results with standard techniques. </a:t>
            </a:r>
          </a:p>
          <a:p>
            <a:r>
              <a:rPr lang="en-GB" sz="1800" b="0" i="0" u="none" strike="noStrike" baseline="0" dirty="0">
                <a:solidFill>
                  <a:srgbClr val="000000"/>
                </a:solidFill>
                <a:latin typeface="Times New Roman" panose="02020603050405020304" pitchFamily="18" charset="0"/>
              </a:rPr>
              <a:t>	</a:t>
            </a: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Overlap</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Data necessary to apply both old and new method must be available for at least one year, preferably more.</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Only use when overlap shows pattern that appears reliable</a:t>
            </a:r>
            <a:endParaRPr lang="en-GB" sz="1800" b="0" i="0" u="none" strike="noStrike" dirty="0">
              <a:effectLst/>
              <a:latin typeface="Arial" panose="020B0604020202020204" pitchFamily="34" charset="0"/>
            </a:endParaRP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Surrogate data</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Missing data is strongly correlated with proxy data</a:t>
            </a:r>
            <a:endParaRPr lang="en-GB" sz="1800" b="0" i="0" u="none" strike="noStrike" dirty="0">
              <a:effectLst/>
              <a:latin typeface="Arial" panose="020B0604020202020204" pitchFamily="34" charset="0"/>
            </a:endParaRPr>
          </a:p>
          <a:p>
            <a:pPr marL="100584" marR="0" indent="0" algn="l" rtl="0" eaLnBrk="1" fontAlgn="base" latinLnBrk="0" hangingPunct="1">
              <a:lnSpc>
                <a:spcPct val="99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Should test multiple potential proxy data variables</a:t>
            </a:r>
            <a:endParaRPr lang="en-GB" sz="1800" b="0" i="0" u="none" strike="noStrike" dirty="0">
              <a:effectLst/>
              <a:latin typeface="Arial" panose="020B0604020202020204" pitchFamily="34" charset="0"/>
            </a:endParaRP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Interpolation</a:t>
            </a:r>
            <a:endParaRPr lang="en-GB" sz="1800" b="0" i="0" u="none" strike="noStrike" dirty="0">
              <a:effectLst/>
              <a:latin typeface="Arial" panose="020B0604020202020204" pitchFamily="34" charset="0"/>
            </a:endParaRPr>
          </a:p>
          <a:p>
            <a:pPr marL="100584" marR="0" indent="0" algn="l" rtl="0" eaLnBrk="1" fontAlgn="base" latinLnBrk="0" hangingPunct="1">
              <a:lnSpc>
                <a:spcPct val="99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For periodic data or gap in time series</a:t>
            </a:r>
            <a:endParaRPr lang="en-GB" sz="1800" b="0" i="0" u="none" strike="noStrike" dirty="0">
              <a:effectLst/>
              <a:latin typeface="Arial" panose="020B0604020202020204" pitchFamily="34" charset="0"/>
            </a:endParaRPr>
          </a:p>
          <a:p>
            <a:pPr marL="100584" marR="0" indent="0" algn="l" rtl="0" eaLnBrk="1" fontAlgn="base" latinLnBrk="0" hangingPunct="1">
              <a:lnSpc>
                <a:spcPct val="99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Linear or non-linear interpolation.  Only use where data shows steady trend</a:t>
            </a:r>
            <a:endParaRPr lang="en-GB" sz="1800" b="0" i="0" u="none" strike="noStrike" dirty="0">
              <a:effectLst/>
              <a:latin typeface="Arial" panose="020B0604020202020204" pitchFamily="34" charset="0"/>
            </a:endParaRPr>
          </a:p>
          <a:p>
            <a:pPr marL="64008" marR="0" indent="0" algn="l" rtl="0" eaLnBrk="1" fontAlgn="base" latinLnBrk="0" hangingPunct="1">
              <a:lnSpc>
                <a:spcPct val="115000"/>
              </a:lnSpc>
              <a:spcBef>
                <a:spcPts val="275"/>
              </a:spcBef>
              <a:spcAft>
                <a:spcPts val="0"/>
              </a:spcAft>
            </a:pPr>
            <a:r>
              <a:rPr lang="en-US" sz="1800" b="1"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Trend extrapolation</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75"/>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Beginning or the end of the time series is missing data</a:t>
            </a:r>
            <a:endParaRPr lang="en-GB" sz="1800" b="0" i="0" u="none" strike="noStrike" dirty="0">
              <a:effectLst/>
              <a:latin typeface="Arial" panose="020B0604020202020204" pitchFamily="34" charset="0"/>
            </a:endParaRPr>
          </a:p>
          <a:p>
            <a:pPr marL="100584" marR="0" indent="0" algn="l" rtl="0" eaLnBrk="1" fontAlgn="base" latinLnBrk="0" hangingPunct="1">
              <a:lnSpc>
                <a:spcPct val="115000"/>
              </a:lnSpc>
              <a:spcBef>
                <a:spcPts val="238"/>
              </a:spcBef>
              <a:spcAft>
                <a:spcPts val="0"/>
              </a:spcAft>
            </a:pPr>
            <a:r>
              <a:rPr lang="en-US" sz="1800" b="0" i="0" u="none" strike="noStrike" kern="1200" baseline="0" dirty="0">
                <a:ln>
                  <a:noFill/>
                </a:ln>
                <a:solidFill>
                  <a:srgbClr val="000000"/>
                </a:solidFill>
                <a:effectLst/>
                <a:latin typeface="Corbel" panose="020B0503020204020204" pitchFamily="34" charset="0"/>
                <a:ea typeface="ＭＳ Ｐゴシック" panose="020B0600070205080204" pitchFamily="34" charset="-128"/>
                <a:cs typeface="Times New Roman" panose="02020603050405020304" pitchFamily="18" charset="0"/>
              </a:rPr>
              <a:t>Only use where trend is steady and likely to be reliable.  Should only be used for a very few years</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0370E8C-0327-4C74-BDA7-CA8D169159BA}" type="slidenum">
              <a:rPr lang="de-DE" smtClean="0"/>
              <a:t>22</a:t>
            </a:fld>
            <a:endParaRPr lang="de-DE"/>
          </a:p>
        </p:txBody>
      </p:sp>
    </p:spTree>
    <p:extLst>
      <p:ext uri="{BB962C8B-B14F-4D97-AF65-F5344CB8AC3E}">
        <p14:creationId xmlns:p14="http://schemas.microsoft.com/office/powerpoint/2010/main" val="55254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370E8C-0327-4C74-BDA7-CA8D169159BA}" type="slidenum">
              <a:rPr lang="de-DE" smtClean="0"/>
              <a:t>35</a:t>
            </a:fld>
            <a:endParaRPr lang="de-DE"/>
          </a:p>
        </p:txBody>
      </p:sp>
    </p:spTree>
    <p:extLst>
      <p:ext uri="{BB962C8B-B14F-4D97-AF65-F5344CB8AC3E}">
        <p14:creationId xmlns:p14="http://schemas.microsoft.com/office/powerpoint/2010/main" val="1181440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3" name="Grafik 12" descr="Ein Bild, das Text, Visitenkarte, Screenshot, Design enthält.&#10;&#10;Automatisch generierte Beschreibung">
            <a:extLst>
              <a:ext uri="{FF2B5EF4-FFF2-40B4-BE49-F238E27FC236}">
                <a16:creationId xmlns:a16="http://schemas.microsoft.com/office/drawing/2014/main" id="{D20E6A3B-373C-EC0C-D085-47A7C91715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96" t="33710" r="21146" b="35102"/>
          <a:stretch/>
        </p:blipFill>
        <p:spPr>
          <a:xfrm>
            <a:off x="7539505" y="181343"/>
            <a:ext cx="2519980" cy="699753"/>
          </a:xfrm>
          <a:prstGeom prst="rect">
            <a:avLst/>
          </a:prstGeom>
        </p:spPr>
      </p:pic>
      <p:pic>
        <p:nvPicPr>
          <p:cNvPr id="14" name="Grafik 13">
            <a:extLst>
              <a:ext uri="{FF2B5EF4-FFF2-40B4-BE49-F238E27FC236}">
                <a16:creationId xmlns:a16="http://schemas.microsoft.com/office/drawing/2014/main" id="{1F886444-D73C-4D28-581C-4AA25F08A148}"/>
              </a:ext>
            </a:extLst>
          </p:cNvPr>
          <p:cNvPicPr>
            <a:picLocks noChangeAspect="1"/>
          </p:cNvPicPr>
          <p:nvPr userDrawn="1"/>
        </p:nvPicPr>
        <p:blipFill rotWithShape="1">
          <a:blip r:embed="rId3"/>
          <a:srcRect l="19450" t="2453" b="2453"/>
          <a:stretch/>
        </p:blipFill>
        <p:spPr>
          <a:xfrm>
            <a:off x="0" y="0"/>
            <a:ext cx="6278880" cy="6858000"/>
          </a:xfrm>
          <a:prstGeom prst="rect">
            <a:avLst/>
          </a:prstGeom>
        </p:spPr>
      </p:pic>
      <p:sp>
        <p:nvSpPr>
          <p:cNvPr id="2" name="Titel 1">
            <a:extLst>
              <a:ext uri="{FF2B5EF4-FFF2-40B4-BE49-F238E27FC236}">
                <a16:creationId xmlns:a16="http://schemas.microsoft.com/office/drawing/2014/main" id="{D36661DB-B497-CED0-D45B-92AC0A119ECC}"/>
              </a:ext>
            </a:extLst>
          </p:cNvPr>
          <p:cNvSpPr>
            <a:spLocks noGrp="1"/>
          </p:cNvSpPr>
          <p:nvPr>
            <p:ph type="ctrTitle" hasCustomPrompt="1"/>
          </p:nvPr>
        </p:nvSpPr>
        <p:spPr>
          <a:xfrm>
            <a:off x="4983480" y="665163"/>
            <a:ext cx="6370320" cy="2008463"/>
          </a:xfrm>
        </p:spPr>
        <p:txBody>
          <a:bodyPr anchor="b"/>
          <a:lstStyle>
            <a:lvl1pPr algn="r">
              <a:defRPr sz="6000">
                <a:solidFill>
                  <a:srgbClr val="042C4C"/>
                </a:solidFill>
                <a:latin typeface="Arial" panose="020B0604020202020204" pitchFamily="34" charset="0"/>
                <a:cs typeface="Arial" panose="020B0604020202020204" pitchFamily="34" charset="0"/>
              </a:defRPr>
            </a:lvl1pPr>
          </a:lstStyle>
          <a:p>
            <a:r>
              <a:rPr lang="de-DE" dirty="0"/>
              <a:t>Session title</a:t>
            </a:r>
          </a:p>
        </p:txBody>
      </p:sp>
      <p:sp>
        <p:nvSpPr>
          <p:cNvPr id="3" name="Untertitel 2">
            <a:extLst>
              <a:ext uri="{FF2B5EF4-FFF2-40B4-BE49-F238E27FC236}">
                <a16:creationId xmlns:a16="http://schemas.microsoft.com/office/drawing/2014/main" id="{4CC7DD01-06F8-304F-D93E-9F4C55EA167A}"/>
              </a:ext>
            </a:extLst>
          </p:cNvPr>
          <p:cNvSpPr>
            <a:spLocks noGrp="1"/>
          </p:cNvSpPr>
          <p:nvPr>
            <p:ph type="subTitle" idx="1" hasCustomPrompt="1"/>
          </p:nvPr>
        </p:nvSpPr>
        <p:spPr>
          <a:xfrm>
            <a:off x="6278880" y="2859227"/>
            <a:ext cx="5041230" cy="414338"/>
          </a:xfrm>
        </p:spPr>
        <p:txBody>
          <a:bodyPr>
            <a:noAutofit/>
          </a:bodyPr>
          <a:lstStyle>
            <a:lvl1pPr marL="0" indent="0" algn="r">
              <a:buNone/>
              <a:defRPr sz="2400" i="0">
                <a:solidFill>
                  <a:srgbClr val="042C4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Presenter</a:t>
            </a:r>
            <a:endParaRPr lang="de-DE" dirty="0"/>
          </a:p>
        </p:txBody>
      </p:sp>
      <p:pic>
        <p:nvPicPr>
          <p:cNvPr id="6" name="Grafik 5" descr="Ein Bild, das Text, Design enthält.&#10;&#10;Automatisch generierte Beschreibung">
            <a:extLst>
              <a:ext uri="{FF2B5EF4-FFF2-40B4-BE49-F238E27FC236}">
                <a16:creationId xmlns:a16="http://schemas.microsoft.com/office/drawing/2014/main" id="{30C79DCF-BAE5-03E4-8DCA-543765C342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76925" y="5961702"/>
            <a:ext cx="719051" cy="719051"/>
          </a:xfrm>
          <a:prstGeom prst="rect">
            <a:avLst/>
          </a:prstGeom>
        </p:spPr>
      </p:pic>
      <p:pic>
        <p:nvPicPr>
          <p:cNvPr id="8" name="Grafik 7">
            <a:extLst>
              <a:ext uri="{FF2B5EF4-FFF2-40B4-BE49-F238E27FC236}">
                <a16:creationId xmlns:a16="http://schemas.microsoft.com/office/drawing/2014/main" id="{1DABDA72-5755-3365-1A9D-CE37C6A7DA3B}"/>
              </a:ext>
            </a:extLst>
          </p:cNvPr>
          <p:cNvPicPr>
            <a:picLocks noChangeAspect="1"/>
          </p:cNvPicPr>
          <p:nvPr userDrawn="1"/>
        </p:nvPicPr>
        <p:blipFill rotWithShape="1">
          <a:blip r:embed="rId5"/>
          <a:srcRect l="19168" t="25361" r="13354" b="36408"/>
          <a:stretch/>
        </p:blipFill>
        <p:spPr>
          <a:xfrm>
            <a:off x="5127959" y="227213"/>
            <a:ext cx="2301841" cy="553222"/>
          </a:xfrm>
          <a:prstGeom prst="rect">
            <a:avLst/>
          </a:prstGeom>
        </p:spPr>
      </p:pic>
      <p:pic>
        <p:nvPicPr>
          <p:cNvPr id="12" name="Grafik 11" descr="Ein Bild, das Text, Schrift, weiß, Logo enthält.&#10;&#10;Automatisch generierte Beschreibung">
            <a:extLst>
              <a:ext uri="{FF2B5EF4-FFF2-40B4-BE49-F238E27FC236}">
                <a16:creationId xmlns:a16="http://schemas.microsoft.com/office/drawing/2014/main" id="{E54EEA1C-2E5D-6508-4EDA-6C60345BA38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6564" y="6130331"/>
            <a:ext cx="1869907" cy="414979"/>
          </a:xfrm>
          <a:prstGeom prst="rect">
            <a:avLst/>
          </a:prstGeom>
        </p:spPr>
      </p:pic>
      <p:pic>
        <p:nvPicPr>
          <p:cNvPr id="5" name="Grafik 4" descr="Ein Bild, das Text, Screenshot, Schrift, Visitenkarte enthält.&#10;&#10;Automatisch generierte Beschreibung">
            <a:extLst>
              <a:ext uri="{FF2B5EF4-FFF2-40B4-BE49-F238E27FC236}">
                <a16:creationId xmlns:a16="http://schemas.microsoft.com/office/drawing/2014/main" id="{AD629D30-E099-CB70-3E50-BFFF53A3DE9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70177" y="5817643"/>
            <a:ext cx="3071166" cy="1040357"/>
          </a:xfrm>
          <a:prstGeom prst="rect">
            <a:avLst/>
          </a:prstGeom>
        </p:spPr>
      </p:pic>
      <p:sp>
        <p:nvSpPr>
          <p:cNvPr id="9" name="Textplatzhalter 8">
            <a:extLst>
              <a:ext uri="{FF2B5EF4-FFF2-40B4-BE49-F238E27FC236}">
                <a16:creationId xmlns:a16="http://schemas.microsoft.com/office/drawing/2014/main" id="{7A3C591F-7154-8850-5D49-02684776944E}"/>
              </a:ext>
            </a:extLst>
          </p:cNvPr>
          <p:cNvSpPr>
            <a:spLocks noGrp="1"/>
          </p:cNvSpPr>
          <p:nvPr>
            <p:ph type="body" sz="quarter" idx="10" hasCustomPrompt="1"/>
          </p:nvPr>
        </p:nvSpPr>
        <p:spPr>
          <a:xfrm>
            <a:off x="8152598" y="3366055"/>
            <a:ext cx="3167512" cy="371807"/>
          </a:xfrm>
        </p:spPr>
        <p:txBody>
          <a:bodyPr/>
          <a:lstStyle>
            <a:lvl1pPr marL="0" indent="0" algn="r">
              <a:buNone/>
              <a:defRPr sz="2000" i="1">
                <a:solidFill>
                  <a:srgbClr val="042C4C"/>
                </a:solidFill>
              </a:defRPr>
            </a:lvl1pPr>
          </a:lstStyle>
          <a:p>
            <a:pPr lvl="0"/>
            <a:r>
              <a:rPr lang="de-DE" dirty="0"/>
              <a:t>Date</a:t>
            </a:r>
            <a:endParaRPr lang="en-US" dirty="0"/>
          </a:p>
        </p:txBody>
      </p:sp>
    </p:spTree>
    <p:extLst>
      <p:ext uri="{BB962C8B-B14F-4D97-AF65-F5344CB8AC3E}">
        <p14:creationId xmlns:p14="http://schemas.microsoft.com/office/powerpoint/2010/main" val="253816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13" name="Grafik 12" descr="Ein Bild, das Text, Visitenkarte, Screenshot, Design enthält.&#10;&#10;Automatisch generierte Beschreibung">
            <a:extLst>
              <a:ext uri="{FF2B5EF4-FFF2-40B4-BE49-F238E27FC236}">
                <a16:creationId xmlns:a16="http://schemas.microsoft.com/office/drawing/2014/main" id="{D20E6A3B-373C-EC0C-D085-47A7C91715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96" t="33710" r="21146" b="35102"/>
          <a:stretch/>
        </p:blipFill>
        <p:spPr>
          <a:xfrm>
            <a:off x="7539505" y="181343"/>
            <a:ext cx="2519980" cy="699753"/>
          </a:xfrm>
          <a:prstGeom prst="rect">
            <a:avLst/>
          </a:prstGeom>
        </p:spPr>
      </p:pic>
      <p:pic>
        <p:nvPicPr>
          <p:cNvPr id="14" name="Grafik 13">
            <a:extLst>
              <a:ext uri="{FF2B5EF4-FFF2-40B4-BE49-F238E27FC236}">
                <a16:creationId xmlns:a16="http://schemas.microsoft.com/office/drawing/2014/main" id="{1F886444-D73C-4D28-581C-4AA25F08A148}"/>
              </a:ext>
            </a:extLst>
          </p:cNvPr>
          <p:cNvPicPr>
            <a:picLocks noChangeAspect="1"/>
          </p:cNvPicPr>
          <p:nvPr userDrawn="1"/>
        </p:nvPicPr>
        <p:blipFill rotWithShape="1">
          <a:blip r:embed="rId3"/>
          <a:srcRect l="19450" t="2453" b="2453"/>
          <a:stretch/>
        </p:blipFill>
        <p:spPr>
          <a:xfrm>
            <a:off x="0" y="0"/>
            <a:ext cx="6278880" cy="6858000"/>
          </a:xfrm>
          <a:prstGeom prst="rect">
            <a:avLst/>
          </a:prstGeom>
        </p:spPr>
      </p:pic>
      <p:sp>
        <p:nvSpPr>
          <p:cNvPr id="2" name="Titel 1">
            <a:extLst>
              <a:ext uri="{FF2B5EF4-FFF2-40B4-BE49-F238E27FC236}">
                <a16:creationId xmlns:a16="http://schemas.microsoft.com/office/drawing/2014/main" id="{D36661DB-B497-CED0-D45B-92AC0A119ECC}"/>
              </a:ext>
            </a:extLst>
          </p:cNvPr>
          <p:cNvSpPr>
            <a:spLocks noGrp="1"/>
          </p:cNvSpPr>
          <p:nvPr>
            <p:ph type="ctrTitle" hasCustomPrompt="1"/>
          </p:nvPr>
        </p:nvSpPr>
        <p:spPr>
          <a:xfrm>
            <a:off x="4983480" y="665163"/>
            <a:ext cx="6370320" cy="2008463"/>
          </a:xfrm>
        </p:spPr>
        <p:txBody>
          <a:bodyPr anchor="b"/>
          <a:lstStyle>
            <a:lvl1pPr algn="r">
              <a:defRPr sz="6000">
                <a:solidFill>
                  <a:srgbClr val="042C4C"/>
                </a:solidFill>
                <a:latin typeface="Arial" panose="020B0604020202020204" pitchFamily="34" charset="0"/>
                <a:cs typeface="Arial" panose="020B0604020202020204" pitchFamily="34" charset="0"/>
              </a:defRPr>
            </a:lvl1pPr>
          </a:lstStyle>
          <a:p>
            <a:r>
              <a:rPr lang="de-DE" dirty="0"/>
              <a:t>Session title</a:t>
            </a:r>
          </a:p>
        </p:txBody>
      </p:sp>
      <p:sp>
        <p:nvSpPr>
          <p:cNvPr id="3" name="Untertitel 2">
            <a:extLst>
              <a:ext uri="{FF2B5EF4-FFF2-40B4-BE49-F238E27FC236}">
                <a16:creationId xmlns:a16="http://schemas.microsoft.com/office/drawing/2014/main" id="{4CC7DD01-06F8-304F-D93E-9F4C55EA167A}"/>
              </a:ext>
            </a:extLst>
          </p:cNvPr>
          <p:cNvSpPr>
            <a:spLocks noGrp="1"/>
          </p:cNvSpPr>
          <p:nvPr>
            <p:ph type="subTitle" idx="1" hasCustomPrompt="1"/>
          </p:nvPr>
        </p:nvSpPr>
        <p:spPr>
          <a:xfrm>
            <a:off x="6278880" y="2859227"/>
            <a:ext cx="5041230" cy="414338"/>
          </a:xfrm>
        </p:spPr>
        <p:txBody>
          <a:bodyPr/>
          <a:lstStyle>
            <a:lvl1pPr marL="0" indent="0" algn="r">
              <a:buNone/>
              <a:defRPr sz="2400">
                <a:solidFill>
                  <a:srgbClr val="042C4C"/>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Presenter</a:t>
            </a:r>
            <a:endParaRPr lang="de-DE" dirty="0"/>
          </a:p>
        </p:txBody>
      </p:sp>
      <p:sp>
        <p:nvSpPr>
          <p:cNvPr id="17" name="Textfeld 16">
            <a:extLst>
              <a:ext uri="{FF2B5EF4-FFF2-40B4-BE49-F238E27FC236}">
                <a16:creationId xmlns:a16="http://schemas.microsoft.com/office/drawing/2014/main" id="{3869CA51-A242-1B21-6EAC-1CCF8DE334B5}"/>
              </a:ext>
            </a:extLst>
          </p:cNvPr>
          <p:cNvSpPr txBox="1"/>
          <p:nvPr userDrawn="1"/>
        </p:nvSpPr>
        <p:spPr>
          <a:xfrm>
            <a:off x="9018270" y="5099384"/>
            <a:ext cx="2301840" cy="369332"/>
          </a:xfrm>
          <a:prstGeom prst="rect">
            <a:avLst/>
          </a:prstGeom>
          <a:noFill/>
        </p:spPr>
        <p:txBody>
          <a:bodyPr wrap="square" rtlCol="0">
            <a:spAutoFit/>
          </a:bodyPr>
          <a:lstStyle/>
          <a:p>
            <a:pPr algn="r"/>
            <a:endParaRPr lang="de-DE">
              <a:latin typeface="Arial" panose="020B0604020202020204" pitchFamily="34" charset="0"/>
              <a:cs typeface="Arial" panose="020B0604020202020204" pitchFamily="34" charset="0"/>
            </a:endParaRPr>
          </a:p>
        </p:txBody>
      </p:sp>
      <p:pic>
        <p:nvPicPr>
          <p:cNvPr id="6" name="Grafik 5" descr="Ein Bild, das Text, Design enthält.&#10;&#10;Automatisch generierte Beschreibung">
            <a:extLst>
              <a:ext uri="{FF2B5EF4-FFF2-40B4-BE49-F238E27FC236}">
                <a16:creationId xmlns:a16="http://schemas.microsoft.com/office/drawing/2014/main" id="{30C79DCF-BAE5-03E4-8DCA-543765C342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76925" y="5961702"/>
            <a:ext cx="719051" cy="719051"/>
          </a:xfrm>
          <a:prstGeom prst="rect">
            <a:avLst/>
          </a:prstGeom>
        </p:spPr>
      </p:pic>
      <p:pic>
        <p:nvPicPr>
          <p:cNvPr id="8" name="Grafik 7">
            <a:extLst>
              <a:ext uri="{FF2B5EF4-FFF2-40B4-BE49-F238E27FC236}">
                <a16:creationId xmlns:a16="http://schemas.microsoft.com/office/drawing/2014/main" id="{1DABDA72-5755-3365-1A9D-CE37C6A7DA3B}"/>
              </a:ext>
            </a:extLst>
          </p:cNvPr>
          <p:cNvPicPr>
            <a:picLocks noChangeAspect="1"/>
          </p:cNvPicPr>
          <p:nvPr userDrawn="1"/>
        </p:nvPicPr>
        <p:blipFill rotWithShape="1">
          <a:blip r:embed="rId5"/>
          <a:srcRect l="19168" t="25361" r="13354" b="36408"/>
          <a:stretch/>
        </p:blipFill>
        <p:spPr>
          <a:xfrm>
            <a:off x="5127959" y="227213"/>
            <a:ext cx="2301841" cy="553222"/>
          </a:xfrm>
          <a:prstGeom prst="rect">
            <a:avLst/>
          </a:prstGeom>
        </p:spPr>
      </p:pic>
      <p:pic>
        <p:nvPicPr>
          <p:cNvPr id="12" name="Grafik 11" descr="Ein Bild, das Text, Schrift, weiß, Logo enthält.&#10;&#10;Automatisch generierte Beschreibung">
            <a:extLst>
              <a:ext uri="{FF2B5EF4-FFF2-40B4-BE49-F238E27FC236}">
                <a16:creationId xmlns:a16="http://schemas.microsoft.com/office/drawing/2014/main" id="{E54EEA1C-2E5D-6508-4EDA-6C60345BA38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86564" y="6130331"/>
            <a:ext cx="1869907" cy="414979"/>
          </a:xfrm>
          <a:prstGeom prst="rect">
            <a:avLst/>
          </a:prstGeom>
        </p:spPr>
      </p:pic>
      <p:pic>
        <p:nvPicPr>
          <p:cNvPr id="5" name="Grafik 4" descr="Ein Bild, das Text, Screenshot, Schrift, Visitenkarte enthält.&#10;&#10;Automatisch generierte Beschreibung">
            <a:extLst>
              <a:ext uri="{FF2B5EF4-FFF2-40B4-BE49-F238E27FC236}">
                <a16:creationId xmlns:a16="http://schemas.microsoft.com/office/drawing/2014/main" id="{AD629D30-E099-CB70-3E50-BFFF53A3DE9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70177" y="5817643"/>
            <a:ext cx="3071166" cy="1040357"/>
          </a:xfrm>
          <a:prstGeom prst="rect">
            <a:avLst/>
          </a:prstGeom>
        </p:spPr>
      </p:pic>
      <p:sp>
        <p:nvSpPr>
          <p:cNvPr id="21" name="Textplatzhalter 20">
            <a:extLst>
              <a:ext uri="{FF2B5EF4-FFF2-40B4-BE49-F238E27FC236}">
                <a16:creationId xmlns:a16="http://schemas.microsoft.com/office/drawing/2014/main" id="{D6567893-7224-9280-D58F-558141EAA7E8}"/>
              </a:ext>
            </a:extLst>
          </p:cNvPr>
          <p:cNvSpPr>
            <a:spLocks noGrp="1"/>
          </p:cNvSpPr>
          <p:nvPr>
            <p:ph type="body" sz="quarter" idx="10" hasCustomPrompt="1"/>
          </p:nvPr>
        </p:nvSpPr>
        <p:spPr>
          <a:xfrm>
            <a:off x="7680325" y="3570288"/>
            <a:ext cx="3389313" cy="2009775"/>
          </a:xfrm>
        </p:spPr>
        <p:txBody>
          <a:bodyPr/>
          <a:lstStyle>
            <a:lvl1pPr marL="0" indent="0">
              <a:buNone/>
              <a:defRPr/>
            </a:lvl1pPr>
          </a:lstStyle>
          <a:p>
            <a:pPr lvl="0"/>
            <a:r>
              <a:rPr lang="de-DE"/>
              <a:t>Date</a:t>
            </a:r>
            <a:endParaRPr lang="en-US" dirty="0"/>
          </a:p>
        </p:txBody>
      </p:sp>
    </p:spTree>
    <p:extLst>
      <p:ext uri="{BB962C8B-B14F-4D97-AF65-F5344CB8AC3E}">
        <p14:creationId xmlns:p14="http://schemas.microsoft.com/office/powerpoint/2010/main" val="72711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EEB7509-E581-EE15-473A-CDE6FB7D9983}"/>
              </a:ext>
            </a:extLst>
          </p:cNvPr>
          <p:cNvSpPr>
            <a:spLocks noGrp="1"/>
          </p:cNvSpPr>
          <p:nvPr>
            <p:ph idx="1"/>
          </p:nvPr>
        </p:nvSpPr>
        <p:spPr>
          <a:xfrm>
            <a:off x="838200" y="1773027"/>
            <a:ext cx="10515600" cy="4062412"/>
          </a:xfrm>
        </p:spPr>
        <p:txBody>
          <a:bodyPr>
            <a:normAutofit/>
          </a:bodyPr>
          <a:lstStyle>
            <a:lvl1pPr>
              <a:defRPr sz="2000"/>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8FD347F-1601-68A1-687C-F1D42D34EBAA}"/>
              </a:ext>
            </a:extLst>
          </p:cNvPr>
          <p:cNvSpPr>
            <a:spLocks noGrp="1"/>
          </p:cNvSpPr>
          <p:nvPr>
            <p:ph type="dt" sz="half" idx="10"/>
          </p:nvPr>
        </p:nvSpPr>
        <p:spPr>
          <a:xfrm>
            <a:off x="838200" y="6402387"/>
            <a:ext cx="2743200" cy="365125"/>
          </a:xfrm>
        </p:spPr>
        <p:txBody>
          <a:bodyPr/>
          <a:lstStyle>
            <a:lvl1pPr>
              <a:defRPr>
                <a:solidFill>
                  <a:schemeClr val="tx1"/>
                </a:solidFill>
              </a:defRPr>
            </a:lvl1pPr>
          </a:lstStyle>
          <a:p>
            <a:fld id="{E792F39D-65D4-4D25-A3D4-97B54FFDCCC9}" type="datetime1">
              <a:rPr lang="de-DE" smtClean="0"/>
              <a:pPr/>
              <a:t>23.09.2024</a:t>
            </a:fld>
            <a:endParaRPr lang="de-DE"/>
          </a:p>
        </p:txBody>
      </p:sp>
      <p:sp>
        <p:nvSpPr>
          <p:cNvPr id="5" name="Fußzeilenplatzhalter 4">
            <a:extLst>
              <a:ext uri="{FF2B5EF4-FFF2-40B4-BE49-F238E27FC236}">
                <a16:creationId xmlns:a16="http://schemas.microsoft.com/office/drawing/2014/main" id="{97AEC34C-1BD6-A317-0F15-240A7F2A5C7F}"/>
              </a:ext>
            </a:extLst>
          </p:cNvPr>
          <p:cNvSpPr>
            <a:spLocks noGrp="1"/>
          </p:cNvSpPr>
          <p:nvPr>
            <p:ph type="ftr" sz="quarter" idx="11"/>
          </p:nvPr>
        </p:nvSpPr>
        <p:spPr>
          <a:xfrm>
            <a:off x="4038600" y="6402386"/>
            <a:ext cx="4114800" cy="365125"/>
          </a:xfrm>
        </p:spPr>
        <p:txBody>
          <a:bodyPr/>
          <a:lstStyle>
            <a:lvl1pPr>
              <a:defRPr>
                <a:solidFill>
                  <a:schemeClr val="tx1"/>
                </a:solidFill>
              </a:defRPr>
            </a:lvl1pPr>
          </a:lstStyle>
          <a:p>
            <a:endParaRPr lang="de-DE"/>
          </a:p>
        </p:txBody>
      </p:sp>
      <p:sp>
        <p:nvSpPr>
          <p:cNvPr id="6" name="Foliennummernplatzhalter 5">
            <a:extLst>
              <a:ext uri="{FF2B5EF4-FFF2-40B4-BE49-F238E27FC236}">
                <a16:creationId xmlns:a16="http://schemas.microsoft.com/office/drawing/2014/main" id="{B8379AA9-6120-9A43-E6A1-C9FFDE1201FD}"/>
              </a:ext>
            </a:extLst>
          </p:cNvPr>
          <p:cNvSpPr>
            <a:spLocks noGrp="1"/>
          </p:cNvSpPr>
          <p:nvPr>
            <p:ph type="sldNum" sz="quarter" idx="12"/>
          </p:nvPr>
        </p:nvSpPr>
        <p:spPr>
          <a:xfrm>
            <a:off x="8610600" y="6402386"/>
            <a:ext cx="2743200" cy="365125"/>
          </a:xfrm>
        </p:spPr>
        <p:txBody>
          <a:bodyPr/>
          <a:lstStyle>
            <a:lvl1pPr>
              <a:defRPr>
                <a:solidFill>
                  <a:schemeClr val="tx1"/>
                </a:solidFill>
              </a:defRPr>
            </a:lvl1pPr>
          </a:lstStyle>
          <a:p>
            <a:fld id="{22E255E9-8D06-4421-9912-9DD8D3F68443}" type="slidenum">
              <a:rPr lang="de-DE" smtClean="0"/>
              <a:pPr/>
              <a:t>‹#›</a:t>
            </a:fld>
            <a:endParaRPr lang="de-DE"/>
          </a:p>
        </p:txBody>
      </p:sp>
      <p:pic>
        <p:nvPicPr>
          <p:cNvPr id="7" name="Grafik 6">
            <a:extLst>
              <a:ext uri="{FF2B5EF4-FFF2-40B4-BE49-F238E27FC236}">
                <a16:creationId xmlns:a16="http://schemas.microsoft.com/office/drawing/2014/main" id="{748E3D68-DD9C-A82E-2A83-6E8347C0FCB8}"/>
              </a:ext>
            </a:extLst>
          </p:cNvPr>
          <p:cNvPicPr>
            <a:picLocks noChangeAspect="1"/>
          </p:cNvPicPr>
          <p:nvPr userDrawn="1"/>
        </p:nvPicPr>
        <p:blipFill rotWithShape="1">
          <a:blip r:embed="rId2"/>
          <a:srcRect l="19168" t="25361" r="13354" b="36408"/>
          <a:stretch/>
        </p:blipFill>
        <p:spPr>
          <a:xfrm>
            <a:off x="838200" y="217962"/>
            <a:ext cx="2712135" cy="651830"/>
          </a:xfrm>
          <a:prstGeom prst="rect">
            <a:avLst/>
          </a:prstGeom>
        </p:spPr>
      </p:pic>
      <p:sp>
        <p:nvSpPr>
          <p:cNvPr id="9" name="Titel 1">
            <a:extLst>
              <a:ext uri="{FF2B5EF4-FFF2-40B4-BE49-F238E27FC236}">
                <a16:creationId xmlns:a16="http://schemas.microsoft.com/office/drawing/2014/main" id="{FDEC0129-ACE8-5EF3-9F55-2621AC3F1ED9}"/>
              </a:ext>
            </a:extLst>
          </p:cNvPr>
          <p:cNvSpPr>
            <a:spLocks noGrp="1"/>
          </p:cNvSpPr>
          <p:nvPr>
            <p:ph type="title"/>
          </p:nvPr>
        </p:nvSpPr>
        <p:spPr>
          <a:xfrm>
            <a:off x="838200" y="712463"/>
            <a:ext cx="10515600" cy="1006632"/>
          </a:xfrm>
        </p:spPr>
        <p:txBody>
          <a:bodyPr>
            <a:normAutofit/>
          </a:bodyPr>
          <a:lstStyle>
            <a:lvl1pPr>
              <a:defRPr sz="2800"/>
            </a:lvl1pPr>
          </a:lstStyle>
          <a:p>
            <a:r>
              <a:rPr lang="de-DE"/>
              <a:t>Mastertitelformat bearbeiten</a:t>
            </a:r>
          </a:p>
        </p:txBody>
      </p:sp>
      <p:sp>
        <p:nvSpPr>
          <p:cNvPr id="2" name="Rechteck 1">
            <a:extLst>
              <a:ext uri="{FF2B5EF4-FFF2-40B4-BE49-F238E27FC236}">
                <a16:creationId xmlns:a16="http://schemas.microsoft.com/office/drawing/2014/main" id="{32F790E7-334C-CF02-6F6D-3757FEA900CC}"/>
              </a:ext>
            </a:extLst>
          </p:cNvPr>
          <p:cNvSpPr/>
          <p:nvPr userDrawn="1"/>
        </p:nvSpPr>
        <p:spPr>
          <a:xfrm rot="5400000">
            <a:off x="-2906809" y="3287809"/>
            <a:ext cx="6858004" cy="282386"/>
          </a:xfrm>
          <a:prstGeom prst="rect">
            <a:avLst/>
          </a:prstGeom>
          <a:gradFill>
            <a:gsLst>
              <a:gs pos="23000">
                <a:srgbClr val="042C4C"/>
              </a:gs>
              <a:gs pos="55000">
                <a:srgbClr val="1F5382"/>
              </a:gs>
              <a:gs pos="80000">
                <a:srgbClr val="1F5382"/>
              </a:gs>
              <a:gs pos="100000">
                <a:srgbClr val="1F538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C3E324AB-E262-D454-C256-EA9CBF192856}"/>
              </a:ext>
            </a:extLst>
          </p:cNvPr>
          <p:cNvPicPr>
            <a:picLocks noChangeAspect="1"/>
          </p:cNvPicPr>
          <p:nvPr userDrawn="1"/>
        </p:nvPicPr>
        <p:blipFill rotWithShape="1">
          <a:blip r:embed="rId3">
            <a:alphaModFix amt="23000"/>
          </a:blip>
          <a:srcRect l="2245" t="1199" r="4405" b="1372"/>
          <a:stretch/>
        </p:blipFill>
        <p:spPr>
          <a:xfrm>
            <a:off x="5108713" y="20100"/>
            <a:ext cx="7089111" cy="6845305"/>
          </a:xfrm>
          <a:prstGeom prst="rect">
            <a:avLst/>
          </a:prstGeom>
        </p:spPr>
      </p:pic>
    </p:spTree>
    <p:extLst>
      <p:ext uri="{BB962C8B-B14F-4D97-AF65-F5344CB8AC3E}">
        <p14:creationId xmlns:p14="http://schemas.microsoft.com/office/powerpoint/2010/main" val="251868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noProof="0"/>
              <a:t>Mastertitelformat bearbeiten</a:t>
            </a:r>
          </a:p>
        </p:txBody>
      </p:sp>
      <p:sp>
        <p:nvSpPr>
          <p:cNvPr id="3" name="Fußzeilenplatzhalter 2"/>
          <p:cNvSpPr>
            <a:spLocks noGrp="1"/>
          </p:cNvSpPr>
          <p:nvPr>
            <p:ph type="ftr" sz="quarter" idx="10"/>
          </p:nvPr>
        </p:nvSpPr>
        <p:spPr/>
        <p:txBody>
          <a:bodyPr/>
          <a:lstStyle/>
          <a:p>
            <a:r>
              <a:rPr lang="de-DE"/>
              <a:t>1</a:t>
            </a:r>
            <a:endParaRPr lang="de-DE" dirty="0"/>
          </a:p>
        </p:txBody>
      </p:sp>
      <p:sp>
        <p:nvSpPr>
          <p:cNvPr id="4" name="Datumsplatzhalter 3"/>
          <p:cNvSpPr>
            <a:spLocks noGrp="1"/>
          </p:cNvSpPr>
          <p:nvPr>
            <p:ph type="dt" sz="half" idx="11"/>
          </p:nvPr>
        </p:nvSpPr>
        <p:spPr/>
        <p:txBody>
          <a:bodyPr/>
          <a:lstStyle/>
          <a:p>
            <a:endParaRPr lang="de-DE" noProof="0"/>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24627814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1CE760B-3B5D-614C-F289-FB703BEFB5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C9CAEA9-A4B7-8D4E-4CB1-9B535E6E1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FE932B-D3E6-11C1-FC2F-0906A1367E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678195"/>
                </a:solidFill>
                <a:latin typeface="Arial" panose="020B0604020202020204" pitchFamily="34" charset="0"/>
                <a:cs typeface="Arial" panose="020B0604020202020204" pitchFamily="34" charset="0"/>
              </a:defRPr>
            </a:lvl1pPr>
          </a:lstStyle>
          <a:p>
            <a:fld id="{06E9990F-47AD-4078-AA4E-1459F28B277C}" type="datetime1">
              <a:rPr lang="de-DE" smtClean="0"/>
              <a:pPr/>
              <a:t>23.09.2024</a:t>
            </a:fld>
            <a:endParaRPr lang="de-DE"/>
          </a:p>
        </p:txBody>
      </p:sp>
      <p:sp>
        <p:nvSpPr>
          <p:cNvPr id="5" name="Fußzeilenplatzhalter 4">
            <a:extLst>
              <a:ext uri="{FF2B5EF4-FFF2-40B4-BE49-F238E27FC236}">
                <a16:creationId xmlns:a16="http://schemas.microsoft.com/office/drawing/2014/main" id="{EF40CA40-67AF-7750-A45B-6FA04EB98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678195"/>
                </a:solidFill>
                <a:latin typeface="Arial" panose="020B0604020202020204" pitchFamily="34" charset="0"/>
                <a:cs typeface="Arial" panose="020B0604020202020204" pitchFamily="34" charset="0"/>
              </a:defRPr>
            </a:lvl1pPr>
          </a:lstStyle>
          <a:p>
            <a:endParaRPr lang="de-DE"/>
          </a:p>
        </p:txBody>
      </p:sp>
      <p:sp>
        <p:nvSpPr>
          <p:cNvPr id="6" name="Foliennummernplatzhalter 5">
            <a:extLst>
              <a:ext uri="{FF2B5EF4-FFF2-40B4-BE49-F238E27FC236}">
                <a16:creationId xmlns:a16="http://schemas.microsoft.com/office/drawing/2014/main" id="{9062E75C-F988-2818-4CB7-18AA88BF4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678195"/>
                </a:solidFill>
                <a:latin typeface="Arial" panose="020B0604020202020204" pitchFamily="34" charset="0"/>
                <a:cs typeface="Arial" panose="020B0604020202020204" pitchFamily="34" charset="0"/>
              </a:defRPr>
            </a:lvl1pPr>
          </a:lstStyle>
          <a:p>
            <a:fld id="{22E255E9-8D06-4421-9912-9DD8D3F68443}" type="slidenum">
              <a:rPr lang="de-DE" smtClean="0"/>
              <a:pPr/>
              <a:t>‹#›</a:t>
            </a:fld>
            <a:endParaRPr lang="de-DE"/>
          </a:p>
        </p:txBody>
      </p:sp>
    </p:spTree>
    <p:extLst>
      <p:ext uri="{BB962C8B-B14F-4D97-AF65-F5344CB8AC3E}">
        <p14:creationId xmlns:p14="http://schemas.microsoft.com/office/powerpoint/2010/main" val="3058218741"/>
      </p:ext>
    </p:extLst>
  </p:cSld>
  <p:clrMap bg1="lt1" tx1="dk1" bg2="lt2" tx2="dk2" accent1="accent1" accent2="accent2" accent3="accent3" accent4="accent4" accent5="accent5" accent6="accent6" hlink="hlink" folHlink="folHlink"/>
  <p:sldLayoutIdLst>
    <p:sldLayoutId id="2147483696" r:id="rId1"/>
    <p:sldLayoutId id="2147483725" r:id="rId2"/>
    <p:sldLayoutId id="2147483724" r:id="rId3"/>
    <p:sldLayoutId id="2147483728" r:id="rId4"/>
  </p:sldLayoutIdLst>
  <p:hf hdr="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ipcc-nggip.iges.or.jp/public/2019rf/pdf/1_Volume1/19R_V1_Ch05_Timeseries.pdf" TargetMode="External"/><Relationship Id="rId2" Type="http://schemas.openxmlformats.org/officeDocument/2006/relationships/hyperlink" Target="https://www.ipcc-nggip.iges.or.jp/public/2006gl/pdf/1_Volume1/V1_5_Ch5_Timeseries.pdf" TargetMode="External"/><Relationship Id="rId1" Type="http://schemas.openxmlformats.org/officeDocument/2006/relationships/slideLayout" Target="../slideLayouts/slideLayout3.xml"/><Relationship Id="rId4" Type="http://schemas.openxmlformats.org/officeDocument/2006/relationships/hyperlink" Target="https://www.eea.europa.eu/publications/emep-eea-guidebook-2023/part-a-general-guidance-chapters/a-4-time-series-consistency-2023/view"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DD26B-1C00-143B-A163-C24837408C8C}"/>
              </a:ext>
            </a:extLst>
          </p:cNvPr>
          <p:cNvSpPr>
            <a:spLocks noGrp="1"/>
          </p:cNvSpPr>
          <p:nvPr>
            <p:ph type="ctrTitle"/>
          </p:nvPr>
        </p:nvSpPr>
        <p:spPr/>
        <p:txBody>
          <a:bodyPr>
            <a:normAutofit fontScale="90000"/>
          </a:bodyPr>
          <a:lstStyle/>
          <a:p>
            <a:pPr algn="ctr"/>
            <a:r>
              <a:rPr lang="en-US" dirty="0"/>
              <a:t>GHG Inventories –    </a:t>
            </a:r>
            <a:r>
              <a:rPr lang="en-GB" sz="5300" dirty="0"/>
              <a:t>Dealing with data gaps</a:t>
            </a:r>
            <a:endParaRPr lang="en-US" dirty="0"/>
          </a:p>
        </p:txBody>
      </p:sp>
      <p:sp>
        <p:nvSpPr>
          <p:cNvPr id="3" name="Untertitel 2">
            <a:extLst>
              <a:ext uri="{FF2B5EF4-FFF2-40B4-BE49-F238E27FC236}">
                <a16:creationId xmlns:a16="http://schemas.microsoft.com/office/drawing/2014/main" id="{AAEF8F2D-3217-AAFA-3CD8-FCD695401C94}"/>
              </a:ext>
            </a:extLst>
          </p:cNvPr>
          <p:cNvSpPr>
            <a:spLocks noGrp="1"/>
          </p:cNvSpPr>
          <p:nvPr>
            <p:ph type="subTitle" idx="1"/>
          </p:nvPr>
        </p:nvSpPr>
        <p:spPr/>
        <p:txBody>
          <a:bodyPr/>
          <a:lstStyle/>
          <a:p>
            <a:r>
              <a:rPr lang="en-US" dirty="0"/>
              <a:t>Sabino Del Vento – Ricardo </a:t>
            </a:r>
          </a:p>
        </p:txBody>
      </p:sp>
      <p:sp>
        <p:nvSpPr>
          <p:cNvPr id="4" name="Textplatzhalter 3">
            <a:extLst>
              <a:ext uri="{FF2B5EF4-FFF2-40B4-BE49-F238E27FC236}">
                <a16:creationId xmlns:a16="http://schemas.microsoft.com/office/drawing/2014/main" id="{24C66EBF-1480-CC2F-B670-B35FF36CBD05}"/>
              </a:ext>
            </a:extLst>
          </p:cNvPr>
          <p:cNvSpPr>
            <a:spLocks noGrp="1"/>
          </p:cNvSpPr>
          <p:nvPr>
            <p:ph type="body" sz="quarter" idx="10"/>
          </p:nvPr>
        </p:nvSpPr>
        <p:spPr/>
        <p:txBody>
          <a:bodyPr/>
          <a:lstStyle/>
          <a:p>
            <a:r>
              <a:rPr lang="en-US" dirty="0"/>
              <a:t>22/09/2024</a:t>
            </a:r>
          </a:p>
        </p:txBody>
      </p:sp>
    </p:spTree>
    <p:extLst>
      <p:ext uri="{BB962C8B-B14F-4D97-AF65-F5344CB8AC3E}">
        <p14:creationId xmlns:p14="http://schemas.microsoft.com/office/powerpoint/2010/main" val="1144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1CD21-6C53-4EE6-9F8A-F9C491A6FB05}"/>
              </a:ext>
            </a:extLst>
          </p:cNvPr>
          <p:cNvSpPr>
            <a:spLocks noGrp="1"/>
          </p:cNvSpPr>
          <p:nvPr>
            <p:ph idx="1"/>
          </p:nvPr>
        </p:nvSpPr>
        <p:spPr/>
        <p:txBody>
          <a:bodyPr/>
          <a:lstStyle/>
          <a:p>
            <a:r>
              <a:rPr lang="en-US" altLang="en-US" dirty="0"/>
              <a:t>Example 1 – Step 3</a:t>
            </a:r>
          </a:p>
        </p:txBody>
      </p:sp>
      <p:sp>
        <p:nvSpPr>
          <p:cNvPr id="3" name="Date Placeholder 2">
            <a:extLst>
              <a:ext uri="{FF2B5EF4-FFF2-40B4-BE49-F238E27FC236}">
                <a16:creationId xmlns:a16="http://schemas.microsoft.com/office/drawing/2014/main" id="{40DC1FD4-250D-FE31-E29E-407A53D5C33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1D337C6-4CAE-012D-E274-09D98FC4E85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490E7DD-250C-AE9A-2AA7-0ED37AAF2CDB}"/>
              </a:ext>
            </a:extLst>
          </p:cNvPr>
          <p:cNvSpPr>
            <a:spLocks noGrp="1"/>
          </p:cNvSpPr>
          <p:nvPr>
            <p:ph type="sldNum" sz="quarter" idx="12"/>
          </p:nvPr>
        </p:nvSpPr>
        <p:spPr/>
        <p:txBody>
          <a:bodyPr/>
          <a:lstStyle/>
          <a:p>
            <a:fld id="{22E255E9-8D06-4421-9912-9DD8D3F68443}" type="slidenum">
              <a:rPr lang="de-DE" smtClean="0"/>
              <a:pPr/>
              <a:t>10</a:t>
            </a:fld>
            <a:endParaRPr lang="de-DE"/>
          </a:p>
        </p:txBody>
      </p:sp>
      <p:sp>
        <p:nvSpPr>
          <p:cNvPr id="6" name="Title 5">
            <a:extLst>
              <a:ext uri="{FF2B5EF4-FFF2-40B4-BE49-F238E27FC236}">
                <a16:creationId xmlns:a16="http://schemas.microsoft.com/office/drawing/2014/main" id="{EF57F954-5487-98CC-F0D9-5DE3C6CB800E}"/>
              </a:ext>
            </a:extLst>
          </p:cNvPr>
          <p:cNvSpPr>
            <a:spLocks noGrp="1"/>
          </p:cNvSpPr>
          <p:nvPr>
            <p:ph type="title"/>
          </p:nvPr>
        </p:nvSpPr>
        <p:spPr/>
        <p:txBody>
          <a:bodyPr/>
          <a:lstStyle/>
          <a:p>
            <a:r>
              <a:rPr lang="en-US" altLang="en-US" dirty="0"/>
              <a:t>Overlap Approach</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179914619"/>
              </p:ext>
            </p:extLst>
          </p:nvPr>
        </p:nvGraphicFramePr>
        <p:xfrm>
          <a:off x="2090954" y="2905671"/>
          <a:ext cx="7848600" cy="1500189"/>
        </p:xfrm>
        <a:graphic>
          <a:graphicData uri="http://schemas.openxmlformats.org/drawingml/2006/table">
            <a:tbl>
              <a:tblPr/>
              <a:tblGrid>
                <a:gridCol w="1435100">
                  <a:extLst>
                    <a:ext uri="{9D8B030D-6E8A-4147-A177-3AD203B41FA5}">
                      <a16:colId xmlns:a16="http://schemas.microsoft.com/office/drawing/2014/main" val="20000"/>
                    </a:ext>
                  </a:extLst>
                </a:gridCol>
                <a:gridCol w="631825">
                  <a:extLst>
                    <a:ext uri="{9D8B030D-6E8A-4147-A177-3AD203B41FA5}">
                      <a16:colId xmlns:a16="http://schemas.microsoft.com/office/drawing/2014/main" val="20001"/>
                    </a:ext>
                  </a:extLst>
                </a:gridCol>
                <a:gridCol w="633413">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gridCol w="644525">
                  <a:extLst>
                    <a:ext uri="{9D8B030D-6E8A-4147-A177-3AD203B41FA5}">
                      <a16:colId xmlns:a16="http://schemas.microsoft.com/office/drawing/2014/main" val="20004"/>
                    </a:ext>
                  </a:extLst>
                </a:gridCol>
                <a:gridCol w="646112">
                  <a:extLst>
                    <a:ext uri="{9D8B030D-6E8A-4147-A177-3AD203B41FA5}">
                      <a16:colId xmlns:a16="http://schemas.microsoft.com/office/drawing/2014/main" val="20005"/>
                    </a:ext>
                  </a:extLst>
                </a:gridCol>
                <a:gridCol w="644525">
                  <a:extLst>
                    <a:ext uri="{9D8B030D-6E8A-4147-A177-3AD203B41FA5}">
                      <a16:colId xmlns:a16="http://schemas.microsoft.com/office/drawing/2014/main" val="20006"/>
                    </a:ext>
                  </a:extLst>
                </a:gridCol>
                <a:gridCol w="646113">
                  <a:extLst>
                    <a:ext uri="{9D8B030D-6E8A-4147-A177-3AD203B41FA5}">
                      <a16:colId xmlns:a16="http://schemas.microsoft.com/office/drawing/2014/main" val="20007"/>
                    </a:ext>
                  </a:extLst>
                </a:gridCol>
                <a:gridCol w="644525">
                  <a:extLst>
                    <a:ext uri="{9D8B030D-6E8A-4147-A177-3AD203B41FA5}">
                      <a16:colId xmlns:a16="http://schemas.microsoft.com/office/drawing/2014/main" val="20008"/>
                    </a:ext>
                  </a:extLst>
                </a:gridCol>
                <a:gridCol w="646112">
                  <a:extLst>
                    <a:ext uri="{9D8B030D-6E8A-4147-A177-3AD203B41FA5}">
                      <a16:colId xmlns:a16="http://schemas.microsoft.com/office/drawing/2014/main" val="20009"/>
                    </a:ext>
                  </a:extLst>
                </a:gridCol>
                <a:gridCol w="644525">
                  <a:extLst>
                    <a:ext uri="{9D8B030D-6E8A-4147-A177-3AD203B41FA5}">
                      <a16:colId xmlns:a16="http://schemas.microsoft.com/office/drawing/2014/main" val="20010"/>
                    </a:ext>
                  </a:extLst>
                </a:gridCol>
              </a:tblGrid>
              <a:tr h="30651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7211" marR="7211" marT="721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2003</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2004</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2005</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2006</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2007</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2008</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2009</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2010</a:t>
                      </a:r>
                    </a:p>
                  </a:txBody>
                  <a:tcPr marL="7211" marR="7211" marT="721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51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Tier 1 quantified</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4,000</a:t>
                      </a:r>
                    </a:p>
                  </a:txBody>
                  <a:tcPr marL="7211" marR="7211" marT="721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4,000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4,100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4,200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4,800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4,900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5,000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4,800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4,900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5,000</a:t>
                      </a:r>
                    </a:p>
                  </a:txBody>
                  <a:tcPr marL="7211" marR="7211" marT="721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extLst>
                  <a:ext uri="{0D108BD9-81ED-4DB2-BD59-A6C34878D82A}">
                    <a16:rowId xmlns:a16="http://schemas.microsoft.com/office/drawing/2014/main" val="10001"/>
                  </a:ext>
                </a:extLst>
              </a:tr>
              <a:tr h="43452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Tier 2 quantified</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r>
                        <a:rPr kumimoji="0" lang="en-US" sz="1400" b="1" i="0" u="none" strike="noStrike" cap="none" normalizeH="0" baseline="0">
                          <a:ln>
                            <a:noFill/>
                          </a:ln>
                          <a:solidFill>
                            <a:srgbClr val="C00000"/>
                          </a:solidFill>
                          <a:effectLst/>
                          <a:latin typeface="Calibri" pitchFamily="34" charset="0"/>
                          <a:ea typeface="ＭＳ Ｐゴシック" pitchFamily="34" charset="-128"/>
                          <a:cs typeface="Times New Roman" pitchFamily="18" charset="0"/>
                        </a:rPr>
                        <a:t>3,713</a:t>
                      </a:r>
                    </a:p>
                  </a:txBody>
                  <a:tcPr marL="7211" marR="7211" marT="7214"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r>
                        <a:rPr kumimoji="0" lang="en-US" sz="1400" b="1" i="0" u="none" strike="noStrike" cap="none" normalizeH="0" baseline="0">
                          <a:ln>
                            <a:noFill/>
                          </a:ln>
                          <a:solidFill>
                            <a:srgbClr val="C00000"/>
                          </a:solidFill>
                          <a:effectLst/>
                          <a:latin typeface="Calibri" pitchFamily="34" charset="0"/>
                          <a:ea typeface="ＭＳ Ｐゴシック" pitchFamily="34" charset="-128"/>
                          <a:cs typeface="Times New Roman" pitchFamily="18" charset="0"/>
                        </a:rPr>
                        <a:t>3,713</a:t>
                      </a:r>
                      <a:endPar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endParaRPr>
                    </a:p>
                  </a:txBody>
                  <a:tcPr marL="7211" marR="7211" marT="7214"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r>
                        <a:rPr kumimoji="0" lang="en-US" sz="1400" b="1" i="0" u="none" strike="noStrike" cap="none" normalizeH="0" baseline="0">
                          <a:ln>
                            <a:noFill/>
                          </a:ln>
                          <a:solidFill>
                            <a:srgbClr val="C00000"/>
                          </a:solidFill>
                          <a:effectLst/>
                          <a:latin typeface="Calibri" pitchFamily="34" charset="0"/>
                          <a:ea typeface="ＭＳ Ｐゴシック" pitchFamily="34" charset="-128"/>
                          <a:cs typeface="Times New Roman" pitchFamily="18" charset="0"/>
                        </a:rPr>
                        <a:t>3,806</a:t>
                      </a:r>
                      <a:endPar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endParaRPr>
                    </a:p>
                  </a:txBody>
                  <a:tcPr marL="7211" marR="7211" marT="7214"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4,035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4,598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4,410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4,500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4,320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4,513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4,790 </a:t>
                      </a:r>
                    </a:p>
                  </a:txBody>
                  <a:tcPr marL="7620" marR="7620" marT="7623"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2"/>
                  </a:ext>
                </a:extLst>
              </a:tr>
              <a:tr h="45262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Ratio Tier 2 : Tier 1</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0.92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3"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extLst>
                  <a:ext uri="{0D108BD9-81ED-4DB2-BD59-A6C34878D82A}">
                    <a16:rowId xmlns:a16="http://schemas.microsoft.com/office/drawing/2014/main" val="10003"/>
                  </a:ext>
                </a:extLst>
              </a:tr>
            </a:tbl>
          </a:graphicData>
        </a:graphic>
      </p:graphicFrame>
      <p:cxnSp>
        <p:nvCxnSpPr>
          <p:cNvPr id="23609" name="Straight Arrow Connector 11"/>
          <p:cNvCxnSpPr>
            <a:cxnSpLocks noChangeShapeType="1"/>
          </p:cNvCxnSpPr>
          <p:nvPr/>
        </p:nvCxnSpPr>
        <p:spPr bwMode="auto">
          <a:xfrm flipH="1" flipV="1">
            <a:off x="4453154" y="3972471"/>
            <a:ext cx="20638" cy="1535113"/>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3610" name="Rectangle 1"/>
          <p:cNvSpPr>
            <a:spLocks noChangeArrowheads="1"/>
          </p:cNvSpPr>
          <p:nvPr/>
        </p:nvSpPr>
        <p:spPr bwMode="auto">
          <a:xfrm>
            <a:off x="5824754" y="4734470"/>
            <a:ext cx="396240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dirty="0">
                <a:solidFill>
                  <a:srgbClr val="C00000"/>
                </a:solidFill>
                <a:cs typeface="Arial" charset="0"/>
              </a:rPr>
              <a:t>Apply average to calculate missing data:</a:t>
            </a:r>
            <a:endParaRPr lang="en-US" altLang="en-US" dirty="0">
              <a:solidFill>
                <a:srgbClr val="C00000"/>
              </a:solidFill>
              <a:cs typeface="Arial" charset="0"/>
              <a:sym typeface="Wingdings" pitchFamily="2" charset="2"/>
            </a:endParaRPr>
          </a:p>
          <a:p>
            <a:pPr eaLnBrk="1" hangingPunct="1"/>
            <a:r>
              <a:rPr lang="en-US" altLang="en-US" dirty="0">
                <a:solidFill>
                  <a:srgbClr val="C00000"/>
                </a:solidFill>
                <a:cs typeface="Arial" charset="0"/>
                <a:sym typeface="Wingdings" pitchFamily="2" charset="2"/>
              </a:rPr>
              <a:t>Year 2001: 4,000 * 0.93 = 3,713</a:t>
            </a:r>
          </a:p>
          <a:p>
            <a:pPr eaLnBrk="1" hangingPunct="1"/>
            <a:r>
              <a:rPr lang="en-US" altLang="en-US" dirty="0">
                <a:solidFill>
                  <a:srgbClr val="C00000"/>
                </a:solidFill>
                <a:cs typeface="Arial" charset="0"/>
                <a:sym typeface="Wingdings" pitchFamily="2" charset="2"/>
              </a:rPr>
              <a:t>Year 2002: 4,000 * 0.93 = 3,713</a:t>
            </a:r>
          </a:p>
          <a:p>
            <a:pPr eaLnBrk="1" hangingPunct="1"/>
            <a:r>
              <a:rPr lang="en-US" altLang="en-US" dirty="0">
                <a:solidFill>
                  <a:srgbClr val="C00000"/>
                </a:solidFill>
                <a:cs typeface="Arial" charset="0"/>
                <a:sym typeface="Wingdings" pitchFamily="2" charset="2"/>
              </a:rPr>
              <a:t>Year 2003: 4,100 * 0.93 = 3,806</a:t>
            </a:r>
            <a:endParaRPr lang="en-US" altLang="en-US" dirty="0">
              <a:solidFill>
                <a:srgbClr val="C00000"/>
              </a:solidFill>
              <a:cs typeface="Arial" charset="0"/>
            </a:endParaRPr>
          </a:p>
        </p:txBody>
      </p:sp>
      <p:cxnSp>
        <p:nvCxnSpPr>
          <p:cNvPr id="23611" name="Straight Connector 9"/>
          <p:cNvCxnSpPr>
            <a:cxnSpLocks noChangeShapeType="1"/>
          </p:cNvCxnSpPr>
          <p:nvPr/>
        </p:nvCxnSpPr>
        <p:spPr bwMode="auto">
          <a:xfrm>
            <a:off x="4453154" y="5496470"/>
            <a:ext cx="1316038"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sp>
        <p:nvSpPr>
          <p:cNvPr id="11" name="Oval 6">
            <a:extLst>
              <a:ext uri="{FF2B5EF4-FFF2-40B4-BE49-F238E27FC236}">
                <a16:creationId xmlns:a16="http://schemas.microsoft.com/office/drawing/2014/main" id="{F39A578F-8037-504A-4EEE-1A0702E3CFB7}"/>
              </a:ext>
            </a:extLst>
          </p:cNvPr>
          <p:cNvSpPr>
            <a:spLocks noChangeArrowheads="1"/>
          </p:cNvSpPr>
          <p:nvPr/>
        </p:nvSpPr>
        <p:spPr bwMode="auto">
          <a:xfrm>
            <a:off x="7507394" y="5447889"/>
            <a:ext cx="452582" cy="323851"/>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sp>
        <p:nvSpPr>
          <p:cNvPr id="12" name="TextBox 11">
            <a:extLst>
              <a:ext uri="{FF2B5EF4-FFF2-40B4-BE49-F238E27FC236}">
                <a16:creationId xmlns:a16="http://schemas.microsoft.com/office/drawing/2014/main" id="{6D0E28B7-E04A-0516-1B8E-FE892CB7E59B}"/>
              </a:ext>
            </a:extLst>
          </p:cNvPr>
          <p:cNvSpPr txBox="1"/>
          <p:nvPr/>
        </p:nvSpPr>
        <p:spPr>
          <a:xfrm>
            <a:off x="5822445" y="5854568"/>
            <a:ext cx="3887081" cy="288147"/>
          </a:xfrm>
          <a:prstGeom prst="rect">
            <a:avLst/>
          </a:prstGeom>
          <a:noFill/>
        </p:spPr>
        <p:txBody>
          <a:bodyPr wrap="none" lIns="36000" tIns="36000" rIns="36000" bIns="36000" rtlCol="0">
            <a:spAutoFit/>
          </a:bodyPr>
          <a:lstStyle/>
          <a:p>
            <a:r>
              <a:rPr lang="en-GB" sz="1400" dirty="0"/>
              <a:t>This is the value of the mean from the previous slide</a:t>
            </a:r>
          </a:p>
        </p:txBody>
      </p:sp>
    </p:spTree>
    <p:extLst>
      <p:ext uri="{BB962C8B-B14F-4D97-AF65-F5344CB8AC3E}">
        <p14:creationId xmlns:p14="http://schemas.microsoft.com/office/powerpoint/2010/main" val="107352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1CD21-6C53-4EE6-9F8A-F9C491A6FB05}"/>
              </a:ext>
            </a:extLst>
          </p:cNvPr>
          <p:cNvSpPr>
            <a:spLocks noGrp="1"/>
          </p:cNvSpPr>
          <p:nvPr>
            <p:ph idx="1"/>
          </p:nvPr>
        </p:nvSpPr>
        <p:spPr/>
        <p:txBody>
          <a:bodyPr>
            <a:normAutofit/>
          </a:bodyPr>
          <a:lstStyle/>
          <a:p>
            <a:r>
              <a:rPr lang="en-US" altLang="en-US" dirty="0"/>
              <a:t>Remember, it is crucial to have </a:t>
            </a:r>
            <a:r>
              <a:rPr lang="en-US" altLang="en-US" b="1" dirty="0"/>
              <a:t>multiple years of overlap to apply properly</a:t>
            </a:r>
          </a:p>
          <a:p>
            <a:r>
              <a:rPr lang="en-US" altLang="en-US" b="1" dirty="0"/>
              <a:t>This method should not be applied blindly</a:t>
            </a:r>
            <a:r>
              <a:rPr lang="en-US" altLang="en-US" dirty="0"/>
              <a:t>. You should do your best to understand the relationship between the old and new methods:</a:t>
            </a:r>
          </a:p>
          <a:p>
            <a:pPr lvl="1"/>
            <a:r>
              <a:rPr lang="en-US" altLang="en-US" dirty="0"/>
              <a:t>E.g., why does the old method consistently give results that are 10 to 15% less than the new method?</a:t>
            </a:r>
          </a:p>
          <a:p>
            <a:r>
              <a:rPr lang="en-US" altLang="en-US" b="1" dirty="0"/>
              <a:t>If you cannot explain the difference, then you are not sure that the new method is actually better!</a:t>
            </a:r>
          </a:p>
          <a:p>
            <a:r>
              <a:rPr lang="en-US" altLang="en-US" dirty="0"/>
              <a:t>Just because a method/model is </a:t>
            </a:r>
            <a:r>
              <a:rPr lang="en-US" altLang="en-US" b="1" dirty="0"/>
              <a:t>more complicated does not mean it is more accurate!</a:t>
            </a:r>
          </a:p>
          <a:p>
            <a:endParaRPr lang="en-US" altLang="en-US" dirty="0"/>
          </a:p>
        </p:txBody>
      </p:sp>
      <p:sp>
        <p:nvSpPr>
          <p:cNvPr id="3" name="Date Placeholder 2">
            <a:extLst>
              <a:ext uri="{FF2B5EF4-FFF2-40B4-BE49-F238E27FC236}">
                <a16:creationId xmlns:a16="http://schemas.microsoft.com/office/drawing/2014/main" id="{40DC1FD4-250D-FE31-E29E-407A53D5C33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1D337C6-4CAE-012D-E274-09D98FC4E85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490E7DD-250C-AE9A-2AA7-0ED37AAF2CDB}"/>
              </a:ext>
            </a:extLst>
          </p:cNvPr>
          <p:cNvSpPr>
            <a:spLocks noGrp="1"/>
          </p:cNvSpPr>
          <p:nvPr>
            <p:ph type="sldNum" sz="quarter" idx="12"/>
          </p:nvPr>
        </p:nvSpPr>
        <p:spPr/>
        <p:txBody>
          <a:bodyPr/>
          <a:lstStyle/>
          <a:p>
            <a:fld id="{22E255E9-8D06-4421-9912-9DD8D3F68443}" type="slidenum">
              <a:rPr lang="de-DE" smtClean="0"/>
              <a:pPr/>
              <a:t>11</a:t>
            </a:fld>
            <a:endParaRPr lang="de-DE"/>
          </a:p>
        </p:txBody>
      </p:sp>
      <p:sp>
        <p:nvSpPr>
          <p:cNvPr id="6" name="Title 5">
            <a:extLst>
              <a:ext uri="{FF2B5EF4-FFF2-40B4-BE49-F238E27FC236}">
                <a16:creationId xmlns:a16="http://schemas.microsoft.com/office/drawing/2014/main" id="{EF57F954-5487-98CC-F0D9-5DE3C6CB800E}"/>
              </a:ext>
            </a:extLst>
          </p:cNvPr>
          <p:cNvSpPr>
            <a:spLocks noGrp="1"/>
          </p:cNvSpPr>
          <p:nvPr>
            <p:ph type="title"/>
          </p:nvPr>
        </p:nvSpPr>
        <p:spPr/>
        <p:txBody>
          <a:bodyPr/>
          <a:lstStyle/>
          <a:p>
            <a:r>
              <a:rPr lang="en-US" altLang="en-US" dirty="0"/>
              <a:t>Overlap Approach – Considerations</a:t>
            </a:r>
            <a:endParaRPr lang="en-GB" dirty="0"/>
          </a:p>
        </p:txBody>
      </p:sp>
    </p:spTree>
    <p:extLst>
      <p:ext uri="{BB962C8B-B14F-4D97-AF65-F5344CB8AC3E}">
        <p14:creationId xmlns:p14="http://schemas.microsoft.com/office/powerpoint/2010/main" val="417511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D5642B-30B6-9759-BF48-7449C84BFB21}"/>
              </a:ext>
            </a:extLst>
          </p:cNvPr>
          <p:cNvSpPr>
            <a:spLocks noGrp="1"/>
          </p:cNvSpPr>
          <p:nvPr>
            <p:ph idx="1"/>
          </p:nvPr>
        </p:nvSpPr>
        <p:spPr>
          <a:xfrm>
            <a:off x="838200" y="2114551"/>
            <a:ext cx="4666673" cy="4062412"/>
          </a:xfrm>
        </p:spPr>
        <p:txBody>
          <a:bodyPr/>
          <a:lstStyle/>
          <a:p>
            <a:r>
              <a:rPr lang="en-GB" dirty="0"/>
              <a:t>Using a dataset that is indicative of changes or trends to ‘fill in’ (or as a surrogate) data gaps</a:t>
            </a:r>
          </a:p>
          <a:p>
            <a:r>
              <a:rPr lang="en-GB" dirty="0"/>
              <a:t>E.g. total vehicle km is indicative of road transport emissions or production output is indicative of industrial emissions</a:t>
            </a:r>
          </a:p>
          <a:p>
            <a:r>
              <a:rPr lang="en-GB" dirty="0"/>
              <a:t>Need to understand relationship prior to using surrogate data – e.g. using regression analysis</a:t>
            </a:r>
          </a:p>
          <a:p>
            <a:r>
              <a:rPr lang="en-GB" dirty="0"/>
              <a:t>Again, multiple years data desirable to avoid bias</a:t>
            </a:r>
          </a:p>
          <a:p>
            <a:endParaRPr lang="en-GB" dirty="0"/>
          </a:p>
        </p:txBody>
      </p:sp>
      <p:sp>
        <p:nvSpPr>
          <p:cNvPr id="3" name="Date Placeholder 2">
            <a:extLst>
              <a:ext uri="{FF2B5EF4-FFF2-40B4-BE49-F238E27FC236}">
                <a16:creationId xmlns:a16="http://schemas.microsoft.com/office/drawing/2014/main" id="{F6792B7A-8808-DEB6-39E8-4FEB7CCDB710}"/>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E2F21533-DD18-9725-6AFA-F1F88154D58C}"/>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026A27C4-82ED-ECB2-0B9E-CF2819167234}"/>
              </a:ext>
            </a:extLst>
          </p:cNvPr>
          <p:cNvSpPr>
            <a:spLocks noGrp="1"/>
          </p:cNvSpPr>
          <p:nvPr>
            <p:ph type="sldNum" sz="quarter" idx="12"/>
          </p:nvPr>
        </p:nvSpPr>
        <p:spPr/>
        <p:txBody>
          <a:bodyPr/>
          <a:lstStyle/>
          <a:p>
            <a:fld id="{22E255E9-8D06-4421-9912-9DD8D3F68443}" type="slidenum">
              <a:rPr lang="de-DE" smtClean="0"/>
              <a:pPr/>
              <a:t>12</a:t>
            </a:fld>
            <a:endParaRPr lang="de-DE"/>
          </a:p>
        </p:txBody>
      </p:sp>
      <p:sp>
        <p:nvSpPr>
          <p:cNvPr id="6" name="Title 5">
            <a:extLst>
              <a:ext uri="{FF2B5EF4-FFF2-40B4-BE49-F238E27FC236}">
                <a16:creationId xmlns:a16="http://schemas.microsoft.com/office/drawing/2014/main" id="{823AF7EB-5D50-5E56-39AC-7F4C9BB7348D}"/>
              </a:ext>
            </a:extLst>
          </p:cNvPr>
          <p:cNvSpPr>
            <a:spLocks noGrp="1"/>
          </p:cNvSpPr>
          <p:nvPr>
            <p:ph type="title"/>
          </p:nvPr>
        </p:nvSpPr>
        <p:spPr>
          <a:xfrm>
            <a:off x="838200" y="775611"/>
            <a:ext cx="10515600" cy="1006632"/>
          </a:xfrm>
        </p:spPr>
        <p:txBody>
          <a:bodyPr/>
          <a:lstStyle/>
          <a:p>
            <a:r>
              <a:rPr lang="en-GB" dirty="0"/>
              <a:t>Dealing with Data Gaps – Time Series</a:t>
            </a:r>
            <a:br>
              <a:rPr lang="en-GB" dirty="0"/>
            </a:br>
            <a:r>
              <a:rPr lang="en-GB" dirty="0"/>
              <a:t>Solution 2 – Surrogate Data</a:t>
            </a:r>
          </a:p>
        </p:txBody>
      </p:sp>
      <p:pic>
        <p:nvPicPr>
          <p:cNvPr id="7" name="Picture 2">
            <a:extLst>
              <a:ext uri="{FF2B5EF4-FFF2-40B4-BE49-F238E27FC236}">
                <a16:creationId xmlns:a16="http://schemas.microsoft.com/office/drawing/2014/main" id="{D099FF47-3B00-7F99-FB0A-4FFF47A94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82243"/>
            <a:ext cx="5440207" cy="441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2208C5C6-2F98-A083-2A7A-F4A9A78FFB67}"/>
              </a:ext>
            </a:extLst>
          </p:cNvPr>
          <p:cNvSpPr txBox="1"/>
          <p:nvPr/>
        </p:nvSpPr>
        <p:spPr>
          <a:xfrm>
            <a:off x="5000625" y="6148905"/>
            <a:ext cx="7024005" cy="237607"/>
          </a:xfrm>
          <a:prstGeom prst="rect">
            <a:avLst/>
          </a:prstGeom>
          <a:noFill/>
        </p:spPr>
        <p:txBody>
          <a:bodyPr wrap="square" lIns="33231" tIns="33231" rIns="33231" bIns="33231" rtlCol="0">
            <a:spAutoFit/>
          </a:bodyPr>
          <a:lstStyle/>
          <a:p>
            <a:r>
              <a:rPr lang="en-GB" sz="1108" dirty="0"/>
              <a:t>Figure Taken from 2006 IPCCC Guidelines for National Greenhouse Gas Inventories: Chapter 5 – Time Series Consistency</a:t>
            </a:r>
          </a:p>
        </p:txBody>
      </p:sp>
    </p:spTree>
    <p:extLst>
      <p:ext uri="{BB962C8B-B14F-4D97-AF65-F5344CB8AC3E}">
        <p14:creationId xmlns:p14="http://schemas.microsoft.com/office/powerpoint/2010/main" val="249877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ECA3C-29BF-516D-12EC-90CD62021516}"/>
              </a:ext>
            </a:extLst>
          </p:cNvPr>
          <p:cNvSpPr>
            <a:spLocks noGrp="1"/>
          </p:cNvSpPr>
          <p:nvPr>
            <p:ph idx="1"/>
          </p:nvPr>
        </p:nvSpPr>
        <p:spPr/>
        <p:txBody>
          <a:bodyPr/>
          <a:lstStyle/>
          <a:p>
            <a:r>
              <a:rPr lang="en-US" altLang="en-US" sz="2000" dirty="0"/>
              <a:t>Identify potential surrogate/proxy variables</a:t>
            </a:r>
          </a:p>
          <a:p>
            <a:r>
              <a:rPr lang="en-US" altLang="en-US" sz="2000" dirty="0"/>
              <a:t>If you have some actual data, calculate simple </a:t>
            </a:r>
            <a:r>
              <a:rPr lang="en-US" altLang="en-US" sz="2000" b="1" dirty="0"/>
              <a:t>correlation coefficients:</a:t>
            </a:r>
          </a:p>
          <a:p>
            <a:pPr lvl="1"/>
            <a:r>
              <a:rPr lang="en-US" altLang="en-US" sz="2000" dirty="0"/>
              <a:t>You should have more than one year of actual data to establish a relationship with the surrogate parameter</a:t>
            </a:r>
          </a:p>
          <a:p>
            <a:r>
              <a:rPr lang="en-US" altLang="en-US" sz="2000" dirty="0"/>
              <a:t>If the correlation is not obvious, then consider more sophisticated </a:t>
            </a:r>
            <a:r>
              <a:rPr lang="en-US" altLang="en-US" sz="2000" b="1" dirty="0"/>
              <a:t>regression techniques</a:t>
            </a:r>
            <a:r>
              <a:rPr lang="en-US" altLang="en-US" sz="2000" dirty="0"/>
              <a:t> to see if a relationship between actual and surrogate parameter can be found</a:t>
            </a:r>
          </a:p>
          <a:p>
            <a:r>
              <a:rPr lang="en-US" altLang="en-US" sz="2000" dirty="0"/>
              <a:t>If you have</a:t>
            </a:r>
            <a:r>
              <a:rPr lang="en-US" altLang="en-US" sz="2000" b="1" dirty="0"/>
              <a:t> no actual data</a:t>
            </a:r>
            <a:r>
              <a:rPr lang="en-US" altLang="en-US" sz="2000" dirty="0"/>
              <a:t>, then you will </a:t>
            </a:r>
            <a:r>
              <a:rPr lang="en-US" altLang="en-US" sz="2000" b="1" dirty="0"/>
              <a:t>need to justify why the surrogate parameter is a legitimate proxy for actual variable(s)</a:t>
            </a:r>
          </a:p>
          <a:p>
            <a:endParaRPr lang="en-GB" dirty="0"/>
          </a:p>
        </p:txBody>
      </p:sp>
      <p:sp>
        <p:nvSpPr>
          <p:cNvPr id="3" name="Date Placeholder 2">
            <a:extLst>
              <a:ext uri="{FF2B5EF4-FFF2-40B4-BE49-F238E27FC236}">
                <a16:creationId xmlns:a16="http://schemas.microsoft.com/office/drawing/2014/main" id="{3A54CA2A-5C90-86EA-6F68-C270D1C7499F}"/>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FB736001-2886-38DD-50E4-6BD4E8CDF241}"/>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51130121-F529-B55E-36BD-48F42CD0F797}"/>
              </a:ext>
            </a:extLst>
          </p:cNvPr>
          <p:cNvSpPr>
            <a:spLocks noGrp="1"/>
          </p:cNvSpPr>
          <p:nvPr>
            <p:ph type="sldNum" sz="quarter" idx="12"/>
          </p:nvPr>
        </p:nvSpPr>
        <p:spPr/>
        <p:txBody>
          <a:bodyPr/>
          <a:lstStyle/>
          <a:p>
            <a:fld id="{22E255E9-8D06-4421-9912-9DD8D3F68443}" type="slidenum">
              <a:rPr lang="de-DE" smtClean="0"/>
              <a:pPr/>
              <a:t>13</a:t>
            </a:fld>
            <a:endParaRPr lang="de-DE"/>
          </a:p>
        </p:txBody>
      </p:sp>
      <p:sp>
        <p:nvSpPr>
          <p:cNvPr id="6" name="Title 5">
            <a:extLst>
              <a:ext uri="{FF2B5EF4-FFF2-40B4-BE49-F238E27FC236}">
                <a16:creationId xmlns:a16="http://schemas.microsoft.com/office/drawing/2014/main" id="{D77D7F63-3858-EE0C-ABCE-70A912AD453A}"/>
              </a:ext>
            </a:extLst>
          </p:cNvPr>
          <p:cNvSpPr>
            <a:spLocks noGrp="1"/>
          </p:cNvSpPr>
          <p:nvPr>
            <p:ph type="title"/>
          </p:nvPr>
        </p:nvSpPr>
        <p:spPr/>
        <p:txBody>
          <a:bodyPr/>
          <a:lstStyle/>
          <a:p>
            <a:r>
              <a:rPr lang="en-US" altLang="en-US" dirty="0"/>
              <a:t>Surrogate Approach Steps</a:t>
            </a:r>
            <a:endParaRPr lang="en-GB" dirty="0"/>
          </a:p>
        </p:txBody>
      </p:sp>
    </p:spTree>
    <p:extLst>
      <p:ext uri="{BB962C8B-B14F-4D97-AF65-F5344CB8AC3E}">
        <p14:creationId xmlns:p14="http://schemas.microsoft.com/office/powerpoint/2010/main" val="75871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4B7B5E-DF0F-4646-636A-8E02C0AFE372}"/>
              </a:ext>
            </a:extLst>
          </p:cNvPr>
          <p:cNvSpPr>
            <a:spLocks noGrp="1"/>
          </p:cNvSpPr>
          <p:nvPr>
            <p:ph idx="1"/>
          </p:nvPr>
        </p:nvSpPr>
        <p:spPr>
          <a:xfrm>
            <a:off x="838200" y="2001992"/>
            <a:ext cx="10515600" cy="4062412"/>
          </a:xfrm>
        </p:spPr>
        <p:txBody>
          <a:bodyPr/>
          <a:lstStyle/>
          <a:p>
            <a:endParaRPr lang="en-US" altLang="en-US" dirty="0"/>
          </a:p>
          <a:p>
            <a:endParaRPr lang="en-US" altLang="en-US" dirty="0"/>
          </a:p>
          <a:p>
            <a:endParaRPr lang="en-US" altLang="en-US" dirty="0"/>
          </a:p>
          <a:p>
            <a:endParaRPr lang="en-US" altLang="en-US" dirty="0"/>
          </a:p>
          <a:p>
            <a:endParaRPr lang="en-US" altLang="en-US" dirty="0"/>
          </a:p>
          <a:p>
            <a:r>
              <a:rPr lang="en-US" altLang="en-US" dirty="0"/>
              <a:t>This formula assumes a simple proportional relationship between the surrogate and actual variables</a:t>
            </a:r>
          </a:p>
          <a:p>
            <a:r>
              <a:rPr lang="en-GB" dirty="0"/>
              <a:t>Data calculated for missing years is therefore an adjusted version of the preferred data </a:t>
            </a:r>
            <a:endParaRPr lang="en-US" altLang="en-US" dirty="0"/>
          </a:p>
          <a:p>
            <a:endParaRPr lang="en-GB" dirty="0"/>
          </a:p>
        </p:txBody>
      </p:sp>
      <p:sp>
        <p:nvSpPr>
          <p:cNvPr id="3" name="Date Placeholder 2">
            <a:extLst>
              <a:ext uri="{FF2B5EF4-FFF2-40B4-BE49-F238E27FC236}">
                <a16:creationId xmlns:a16="http://schemas.microsoft.com/office/drawing/2014/main" id="{5466B8BC-7952-7A98-5D7E-00583B6FBB7F}"/>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30B261B8-228B-E4DB-1040-A9F910E57322}"/>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1D202501-FFB0-A324-4F4D-823299C6D1D7}"/>
              </a:ext>
            </a:extLst>
          </p:cNvPr>
          <p:cNvSpPr>
            <a:spLocks noGrp="1"/>
          </p:cNvSpPr>
          <p:nvPr>
            <p:ph type="sldNum" sz="quarter" idx="12"/>
          </p:nvPr>
        </p:nvSpPr>
        <p:spPr/>
        <p:txBody>
          <a:bodyPr/>
          <a:lstStyle/>
          <a:p>
            <a:fld id="{22E255E9-8D06-4421-9912-9DD8D3F68443}" type="slidenum">
              <a:rPr lang="de-DE" smtClean="0"/>
              <a:pPr/>
              <a:t>14</a:t>
            </a:fld>
            <a:endParaRPr lang="de-DE"/>
          </a:p>
        </p:txBody>
      </p:sp>
      <p:sp>
        <p:nvSpPr>
          <p:cNvPr id="6" name="Title 5">
            <a:extLst>
              <a:ext uri="{FF2B5EF4-FFF2-40B4-BE49-F238E27FC236}">
                <a16:creationId xmlns:a16="http://schemas.microsoft.com/office/drawing/2014/main" id="{1CA989E0-209D-5CAC-2D7E-08FC5742F33E}"/>
              </a:ext>
            </a:extLst>
          </p:cNvPr>
          <p:cNvSpPr>
            <a:spLocks noGrp="1"/>
          </p:cNvSpPr>
          <p:nvPr>
            <p:ph type="title"/>
          </p:nvPr>
        </p:nvSpPr>
        <p:spPr/>
        <p:txBody>
          <a:bodyPr/>
          <a:lstStyle/>
          <a:p>
            <a:r>
              <a:rPr lang="en-US" altLang="en-US" dirty="0"/>
              <a:t>Surrogate Approach</a:t>
            </a:r>
            <a:endParaRPr lang="en-GB" dirty="0"/>
          </a:p>
        </p:txBody>
      </p:sp>
      <p:pic>
        <p:nvPicPr>
          <p:cNvPr id="7" name="Picture 2">
            <a:extLst>
              <a:ext uri="{FF2B5EF4-FFF2-40B4-BE49-F238E27FC236}">
                <a16:creationId xmlns:a16="http://schemas.microsoft.com/office/drawing/2014/main" id="{D9189CDF-28D8-29D7-CBF7-CDD583D59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705" y="1664010"/>
            <a:ext cx="7404589" cy="19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48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5E044-19D4-3563-1ED5-47C425790020}"/>
              </a:ext>
            </a:extLst>
          </p:cNvPr>
          <p:cNvSpPr>
            <a:spLocks noGrp="1"/>
          </p:cNvSpPr>
          <p:nvPr>
            <p:ph idx="1"/>
          </p:nvPr>
        </p:nvSpPr>
        <p:spPr>
          <a:xfrm>
            <a:off x="838200" y="2121525"/>
            <a:ext cx="10515600" cy="4062412"/>
          </a:xfrm>
        </p:spPr>
        <p:txBody>
          <a:bodyPr/>
          <a:lstStyle/>
          <a:p>
            <a:r>
              <a:rPr lang="en-US" altLang="en-US" sz="2000" dirty="0"/>
              <a:t>Known data for target variable</a:t>
            </a:r>
          </a:p>
          <a:p>
            <a:endParaRPr lang="en-US" altLang="en-US" dirty="0"/>
          </a:p>
          <a:p>
            <a:endParaRPr lang="en-US" altLang="en-US" sz="2000" dirty="0"/>
          </a:p>
          <a:p>
            <a:r>
              <a:rPr lang="en-US" altLang="en-US" sz="2000" dirty="0"/>
              <a:t>Known surrogate variable</a:t>
            </a:r>
          </a:p>
          <a:p>
            <a:endParaRPr lang="en-US" altLang="en-US" dirty="0"/>
          </a:p>
          <a:p>
            <a:endParaRPr lang="en-US" altLang="en-US" sz="2000" dirty="0"/>
          </a:p>
          <a:p>
            <a:endParaRPr lang="en-US" altLang="en-US" sz="2000" dirty="0"/>
          </a:p>
          <a:p>
            <a:endParaRPr lang="en-US" altLang="en-US" sz="2000" dirty="0"/>
          </a:p>
          <a:p>
            <a:endParaRPr lang="en-GB" dirty="0"/>
          </a:p>
        </p:txBody>
      </p:sp>
      <p:sp>
        <p:nvSpPr>
          <p:cNvPr id="3" name="Date Placeholder 2">
            <a:extLst>
              <a:ext uri="{FF2B5EF4-FFF2-40B4-BE49-F238E27FC236}">
                <a16:creationId xmlns:a16="http://schemas.microsoft.com/office/drawing/2014/main" id="{58F792E6-05A4-7963-0998-8D77BE4276A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95056BB-0FD9-7093-6083-99B5331FE8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4EF12CD6-20EA-B1FC-CD7C-CAC0354F5E94}"/>
              </a:ext>
            </a:extLst>
          </p:cNvPr>
          <p:cNvSpPr>
            <a:spLocks noGrp="1"/>
          </p:cNvSpPr>
          <p:nvPr>
            <p:ph type="sldNum" sz="quarter" idx="12"/>
          </p:nvPr>
        </p:nvSpPr>
        <p:spPr/>
        <p:txBody>
          <a:bodyPr/>
          <a:lstStyle/>
          <a:p>
            <a:fld id="{22E255E9-8D06-4421-9912-9DD8D3F68443}" type="slidenum">
              <a:rPr lang="de-DE" smtClean="0"/>
              <a:pPr/>
              <a:t>15</a:t>
            </a:fld>
            <a:endParaRPr lang="de-DE"/>
          </a:p>
        </p:txBody>
      </p:sp>
      <p:sp>
        <p:nvSpPr>
          <p:cNvPr id="6" name="Title 5">
            <a:extLst>
              <a:ext uri="{FF2B5EF4-FFF2-40B4-BE49-F238E27FC236}">
                <a16:creationId xmlns:a16="http://schemas.microsoft.com/office/drawing/2014/main" id="{CB6F3805-D098-7A4B-4F7C-4D92E91E5EA8}"/>
              </a:ext>
            </a:extLst>
          </p:cNvPr>
          <p:cNvSpPr>
            <a:spLocks noGrp="1"/>
          </p:cNvSpPr>
          <p:nvPr>
            <p:ph type="title"/>
          </p:nvPr>
        </p:nvSpPr>
        <p:spPr/>
        <p:txBody>
          <a:bodyPr>
            <a:normAutofit/>
          </a:bodyPr>
          <a:lstStyle/>
          <a:p>
            <a:r>
              <a:rPr lang="en-US" altLang="en-US" dirty="0"/>
              <a:t>Example 2 – </a:t>
            </a:r>
            <a:r>
              <a:rPr lang="en-GB" altLang="en-US" dirty="0"/>
              <a:t>Using fishing landings as a surrogate for gas oil use by fishing vessels</a:t>
            </a:r>
            <a:endParaRPr lang="en-GB" dirty="0"/>
          </a:p>
        </p:txBody>
      </p:sp>
      <p:graphicFrame>
        <p:nvGraphicFramePr>
          <p:cNvPr id="10" name="Table 9">
            <a:extLst>
              <a:ext uri="{FF2B5EF4-FFF2-40B4-BE49-F238E27FC236}">
                <a16:creationId xmlns:a16="http://schemas.microsoft.com/office/drawing/2014/main" id="{1ED6F83B-6282-1DB4-D52C-2798D6372549}"/>
              </a:ext>
            </a:extLst>
          </p:cNvPr>
          <p:cNvGraphicFramePr>
            <a:graphicFrameLocks noGrp="1"/>
          </p:cNvGraphicFramePr>
          <p:nvPr>
            <p:extLst>
              <p:ext uri="{D42A27DB-BD31-4B8C-83A1-F6EECF244321}">
                <p14:modId xmlns:p14="http://schemas.microsoft.com/office/powerpoint/2010/main" val="2544873580"/>
              </p:ext>
            </p:extLst>
          </p:nvPr>
        </p:nvGraphicFramePr>
        <p:xfrm>
          <a:off x="1969655" y="2479811"/>
          <a:ext cx="8305800" cy="675563"/>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3"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Domestic fishing gas oil use (t)</a:t>
                      </a:r>
                      <a:endParaRPr kumimoji="0" lang="en-US" sz="1200" b="0" i="0" u="none" strike="noStrike" cap="none" normalizeH="0" baseline="-25000" dirty="0">
                        <a:ln>
                          <a:noFill/>
                        </a:ln>
                        <a:solidFill>
                          <a:srgbClr val="000000"/>
                        </a:solidFill>
                        <a:effectLst/>
                        <a:latin typeface="Calibri" pitchFamily="34" charset="0"/>
                        <a:ea typeface="ＭＳ Ｐゴシック" pitchFamily="34" charset="-128"/>
                        <a:cs typeface="Times New Roman" pitchFamily="18" charset="0"/>
                      </a:endParaRP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4,317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4,245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3,923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6FB027EB-AF6E-8E15-3118-97E09ED72F3A}"/>
              </a:ext>
            </a:extLst>
          </p:cNvPr>
          <p:cNvGraphicFramePr>
            <a:graphicFrameLocks noGrp="1"/>
          </p:cNvGraphicFramePr>
          <p:nvPr>
            <p:extLst>
              <p:ext uri="{D42A27DB-BD31-4B8C-83A1-F6EECF244321}">
                <p14:modId xmlns:p14="http://schemas.microsoft.com/office/powerpoint/2010/main" val="4077519805"/>
              </p:ext>
            </p:extLst>
          </p:nvPr>
        </p:nvGraphicFramePr>
        <p:xfrm>
          <a:off x="1943100" y="3748762"/>
          <a:ext cx="8305800" cy="807938"/>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25428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9"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9"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Total landings into the UK by UK and foreign vessels (kt)</a:t>
                      </a:r>
                      <a:endPar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GB" sz="1100" b="0" i="0" u="none" strike="noStrike" dirty="0">
                          <a:solidFill>
                            <a:srgbClr val="000000"/>
                          </a:solidFill>
                          <a:effectLst/>
                          <a:latin typeface="Calibri" panose="020F0502020204030204" pitchFamily="34" charset="0"/>
                        </a:rPr>
                        <a:t>530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557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546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505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519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735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5E044-19D4-3563-1ED5-47C425790020}"/>
              </a:ext>
            </a:extLst>
          </p:cNvPr>
          <p:cNvSpPr>
            <a:spLocks noGrp="1"/>
          </p:cNvSpPr>
          <p:nvPr>
            <p:ph idx="1"/>
          </p:nvPr>
        </p:nvSpPr>
        <p:spPr>
          <a:xfrm>
            <a:off x="838200" y="2010533"/>
            <a:ext cx="10515600" cy="4062412"/>
          </a:xfrm>
        </p:spPr>
        <p:txBody>
          <a:bodyPr/>
          <a:lstStyle/>
          <a:p>
            <a:r>
              <a:rPr lang="en-US" altLang="en-US" sz="2000" dirty="0"/>
              <a:t>Known data for target variable</a:t>
            </a:r>
          </a:p>
          <a:p>
            <a:endParaRPr lang="en-US" altLang="en-US" dirty="0"/>
          </a:p>
          <a:p>
            <a:endParaRPr lang="en-US" altLang="en-US" sz="2000" dirty="0"/>
          </a:p>
          <a:p>
            <a:r>
              <a:rPr lang="en-US" altLang="en-US" sz="2000" dirty="0"/>
              <a:t>Known surrogate variable</a:t>
            </a:r>
          </a:p>
          <a:p>
            <a:endParaRPr lang="en-US" altLang="en-US" dirty="0"/>
          </a:p>
          <a:p>
            <a:endParaRPr lang="en-US" altLang="en-US" sz="2000" dirty="0"/>
          </a:p>
          <a:p>
            <a:endParaRPr lang="en-US" altLang="en-US" sz="2000" dirty="0"/>
          </a:p>
          <a:p>
            <a:r>
              <a:rPr lang="en-US" altLang="en-US" sz="2000" dirty="0"/>
              <a:t>Ratio of two series</a:t>
            </a:r>
          </a:p>
          <a:p>
            <a:endParaRPr lang="en-US" altLang="en-US" sz="2000" dirty="0"/>
          </a:p>
          <a:p>
            <a:endParaRPr lang="en-US" altLang="en-US" dirty="0"/>
          </a:p>
          <a:p>
            <a:endParaRPr lang="en-US" altLang="en-US" sz="2000" dirty="0"/>
          </a:p>
          <a:p>
            <a:endParaRPr lang="en-US" altLang="en-US" sz="2000" dirty="0"/>
          </a:p>
          <a:p>
            <a:endParaRPr lang="en-US" altLang="en-US" sz="2000" dirty="0"/>
          </a:p>
          <a:p>
            <a:endParaRPr lang="en-GB" dirty="0"/>
          </a:p>
        </p:txBody>
      </p:sp>
      <p:sp>
        <p:nvSpPr>
          <p:cNvPr id="3" name="Date Placeholder 2">
            <a:extLst>
              <a:ext uri="{FF2B5EF4-FFF2-40B4-BE49-F238E27FC236}">
                <a16:creationId xmlns:a16="http://schemas.microsoft.com/office/drawing/2014/main" id="{58F792E6-05A4-7963-0998-8D77BE4276A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95056BB-0FD9-7093-6083-99B5331FE8A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4EF12CD6-20EA-B1FC-CD7C-CAC0354F5E94}"/>
              </a:ext>
            </a:extLst>
          </p:cNvPr>
          <p:cNvSpPr>
            <a:spLocks noGrp="1"/>
          </p:cNvSpPr>
          <p:nvPr>
            <p:ph type="sldNum" sz="quarter" idx="12"/>
          </p:nvPr>
        </p:nvSpPr>
        <p:spPr/>
        <p:txBody>
          <a:bodyPr/>
          <a:lstStyle/>
          <a:p>
            <a:fld id="{22E255E9-8D06-4421-9912-9DD8D3F68443}" type="slidenum">
              <a:rPr lang="de-DE" smtClean="0"/>
              <a:pPr/>
              <a:t>16</a:t>
            </a:fld>
            <a:endParaRPr lang="de-DE"/>
          </a:p>
        </p:txBody>
      </p:sp>
      <p:sp>
        <p:nvSpPr>
          <p:cNvPr id="6" name="Title 5">
            <a:extLst>
              <a:ext uri="{FF2B5EF4-FFF2-40B4-BE49-F238E27FC236}">
                <a16:creationId xmlns:a16="http://schemas.microsoft.com/office/drawing/2014/main" id="{CB6F3805-D098-7A4B-4F7C-4D92E91E5EA8}"/>
              </a:ext>
            </a:extLst>
          </p:cNvPr>
          <p:cNvSpPr>
            <a:spLocks noGrp="1"/>
          </p:cNvSpPr>
          <p:nvPr>
            <p:ph type="title"/>
          </p:nvPr>
        </p:nvSpPr>
        <p:spPr/>
        <p:txBody>
          <a:bodyPr>
            <a:normAutofit/>
          </a:bodyPr>
          <a:lstStyle/>
          <a:p>
            <a:r>
              <a:rPr lang="en-US" altLang="en-US" dirty="0"/>
              <a:t>Example 2 – Step 1</a:t>
            </a:r>
            <a:br>
              <a:rPr lang="en-US" altLang="en-US" dirty="0"/>
            </a:br>
            <a:r>
              <a:rPr lang="en-US" altLang="en-US" sz="2400" dirty="0"/>
              <a:t>Find the surrogate’s relationship to the target variable</a:t>
            </a:r>
            <a:endParaRPr lang="en-GB" dirty="0"/>
          </a:p>
        </p:txBody>
      </p:sp>
      <p:graphicFrame>
        <p:nvGraphicFramePr>
          <p:cNvPr id="10" name="Table 9">
            <a:extLst>
              <a:ext uri="{FF2B5EF4-FFF2-40B4-BE49-F238E27FC236}">
                <a16:creationId xmlns:a16="http://schemas.microsoft.com/office/drawing/2014/main" id="{1ED6F83B-6282-1DB4-D52C-2798D6372549}"/>
              </a:ext>
            </a:extLst>
          </p:cNvPr>
          <p:cNvGraphicFramePr>
            <a:graphicFrameLocks noGrp="1"/>
          </p:cNvGraphicFramePr>
          <p:nvPr/>
        </p:nvGraphicFramePr>
        <p:xfrm>
          <a:off x="1969655" y="2479811"/>
          <a:ext cx="8305800" cy="675563"/>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3"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Domestic fishing gas oil use (t)</a:t>
                      </a:r>
                      <a:endParaRPr kumimoji="0" lang="en-US" sz="1200" b="0" i="0" u="none" strike="noStrike" cap="none" normalizeH="0" baseline="-25000" dirty="0">
                        <a:ln>
                          <a:noFill/>
                        </a:ln>
                        <a:solidFill>
                          <a:srgbClr val="000000"/>
                        </a:solidFill>
                        <a:effectLst/>
                        <a:latin typeface="Calibri" pitchFamily="34" charset="0"/>
                        <a:ea typeface="ＭＳ Ｐゴシック" pitchFamily="34" charset="-128"/>
                        <a:cs typeface="Times New Roman" pitchFamily="18" charset="0"/>
                      </a:endParaRP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4,317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4,245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3,923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6FB027EB-AF6E-8E15-3118-97E09ED72F3A}"/>
              </a:ext>
            </a:extLst>
          </p:cNvPr>
          <p:cNvGraphicFramePr>
            <a:graphicFrameLocks noGrp="1"/>
          </p:cNvGraphicFramePr>
          <p:nvPr/>
        </p:nvGraphicFramePr>
        <p:xfrm>
          <a:off x="1943100" y="3748762"/>
          <a:ext cx="8305800" cy="807938"/>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25428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9"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9"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Total landings into the UK by UK and foreign vessels (kt)</a:t>
                      </a:r>
                      <a:endPar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GB" sz="1100" b="0" i="0" u="none" strike="noStrike" dirty="0">
                          <a:solidFill>
                            <a:srgbClr val="000000"/>
                          </a:solidFill>
                          <a:effectLst/>
                          <a:latin typeface="Calibri" panose="020F0502020204030204" pitchFamily="34" charset="0"/>
                        </a:rPr>
                        <a:t>530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557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546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505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519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CEB57AB1-F233-BD49-EFCF-D7BC50042777}"/>
              </a:ext>
            </a:extLst>
          </p:cNvPr>
          <p:cNvGraphicFramePr>
            <a:graphicFrameLocks noGrp="1"/>
          </p:cNvGraphicFramePr>
          <p:nvPr>
            <p:extLst>
              <p:ext uri="{D42A27DB-BD31-4B8C-83A1-F6EECF244321}">
                <p14:modId xmlns:p14="http://schemas.microsoft.com/office/powerpoint/2010/main" val="230935706"/>
              </p:ext>
            </p:extLst>
          </p:nvPr>
        </p:nvGraphicFramePr>
        <p:xfrm>
          <a:off x="1943100" y="5363026"/>
          <a:ext cx="8305800" cy="675563"/>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3"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Calibri" pitchFamily="34" charset="0"/>
                          <a:ea typeface="ＭＳ Ｐゴシック" pitchFamily="34" charset="-128"/>
                          <a:cs typeface="Times New Roman" pitchFamily="18" charset="0"/>
                        </a:rPr>
                        <a:t>Tonnes</a:t>
                      </a: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gas oil use per </a:t>
                      </a:r>
                      <a:r>
                        <a:rPr kumimoji="0" lang="en-US" sz="1200" b="0" i="0" u="none" strike="noStrike" cap="none" normalizeH="0" baseline="0" dirty="0" err="1">
                          <a:ln>
                            <a:noFill/>
                          </a:ln>
                          <a:solidFill>
                            <a:srgbClr val="000000"/>
                          </a:solidFill>
                          <a:effectLst/>
                          <a:latin typeface="Calibri" pitchFamily="34" charset="0"/>
                          <a:ea typeface="ＭＳ Ｐゴシック" pitchFamily="34" charset="-128"/>
                          <a:cs typeface="Times New Roman" pitchFamily="18" charset="0"/>
                        </a:rPr>
                        <a:t>kilotonne</a:t>
                      </a: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of landings (t/kt)</a:t>
                      </a: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000000"/>
                          </a:solidFill>
                          <a:effectLst/>
                          <a:latin typeface="Calibri" pitchFamily="34" charset="0"/>
                        </a:rPr>
                        <a:t>7.91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itchFamily="34" charset="0"/>
                        </a:rPr>
                        <a:t>7.90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fontAlgn="b"/>
                      <a:r>
                        <a:rPr lang="en-GB" sz="1100" b="0" i="0" u="none" strike="noStrike" dirty="0">
                          <a:solidFill>
                            <a:srgbClr val="000000"/>
                          </a:solidFill>
                          <a:effectLst/>
                          <a:latin typeface="Calibri" pitchFamily="34" charset="0"/>
                        </a:rPr>
                        <a:t>7.77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464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D0ADD9-10ED-D1B2-F0E7-B7DB7BC75B5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7B2353E7-2A96-E70E-3E93-E672CDB8224C}"/>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A2EEE579-CAA7-816A-5CF1-E5F0D7EE2C77}"/>
              </a:ext>
            </a:extLst>
          </p:cNvPr>
          <p:cNvSpPr>
            <a:spLocks noGrp="1"/>
          </p:cNvSpPr>
          <p:nvPr>
            <p:ph type="sldNum" sz="quarter" idx="12"/>
          </p:nvPr>
        </p:nvSpPr>
        <p:spPr/>
        <p:txBody>
          <a:bodyPr/>
          <a:lstStyle/>
          <a:p>
            <a:fld id="{22E255E9-8D06-4421-9912-9DD8D3F68443}" type="slidenum">
              <a:rPr lang="de-DE" smtClean="0"/>
              <a:pPr/>
              <a:t>17</a:t>
            </a:fld>
            <a:endParaRPr lang="de-DE"/>
          </a:p>
        </p:txBody>
      </p:sp>
      <p:sp>
        <p:nvSpPr>
          <p:cNvPr id="6" name="Title 5">
            <a:extLst>
              <a:ext uri="{FF2B5EF4-FFF2-40B4-BE49-F238E27FC236}">
                <a16:creationId xmlns:a16="http://schemas.microsoft.com/office/drawing/2014/main" id="{FC67098E-2835-4519-B616-D51CB9A71588}"/>
              </a:ext>
            </a:extLst>
          </p:cNvPr>
          <p:cNvSpPr>
            <a:spLocks noGrp="1"/>
          </p:cNvSpPr>
          <p:nvPr>
            <p:ph type="title"/>
          </p:nvPr>
        </p:nvSpPr>
        <p:spPr/>
        <p:txBody>
          <a:bodyPr>
            <a:noAutofit/>
          </a:bodyPr>
          <a:lstStyle/>
          <a:p>
            <a:r>
              <a:rPr lang="en-GB" altLang="en-US" dirty="0"/>
              <a:t>Example 2 – Step 2</a:t>
            </a:r>
            <a:br>
              <a:rPr lang="en-GB" altLang="en-US" dirty="0"/>
            </a:br>
            <a:r>
              <a:rPr lang="en-GB" altLang="en-US" sz="2400" dirty="0"/>
              <a:t>Apply the ratios forwards and backwards to gap fill the target variable</a:t>
            </a:r>
            <a:endParaRPr lang="en-GB" altLang="en-US" dirty="0"/>
          </a:p>
        </p:txBody>
      </p:sp>
      <p:sp>
        <p:nvSpPr>
          <p:cNvPr id="21" name="Rectangle 53">
            <a:extLst>
              <a:ext uri="{FF2B5EF4-FFF2-40B4-BE49-F238E27FC236}">
                <a16:creationId xmlns:a16="http://schemas.microsoft.com/office/drawing/2014/main" id="{B4904219-3B9C-AFC3-71B6-150F80CA1F72}"/>
              </a:ext>
            </a:extLst>
          </p:cNvPr>
          <p:cNvSpPr>
            <a:spLocks noChangeArrowheads="1"/>
          </p:cNvSpPr>
          <p:nvPr/>
        </p:nvSpPr>
        <p:spPr bwMode="auto">
          <a:xfrm>
            <a:off x="1866900" y="5461000"/>
            <a:ext cx="2476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graphicFrame>
        <p:nvGraphicFramePr>
          <p:cNvPr id="31" name="Table 30">
            <a:extLst>
              <a:ext uri="{FF2B5EF4-FFF2-40B4-BE49-F238E27FC236}">
                <a16:creationId xmlns:a16="http://schemas.microsoft.com/office/drawing/2014/main" id="{35F1202E-2B9A-6A2C-DB97-11A1F25E3E40}"/>
              </a:ext>
            </a:extLst>
          </p:cNvPr>
          <p:cNvGraphicFramePr>
            <a:graphicFrameLocks noGrp="1"/>
          </p:cNvGraphicFramePr>
          <p:nvPr>
            <p:extLst>
              <p:ext uri="{D42A27DB-BD31-4B8C-83A1-F6EECF244321}">
                <p14:modId xmlns:p14="http://schemas.microsoft.com/office/powerpoint/2010/main" val="987541873"/>
              </p:ext>
            </p:extLst>
          </p:nvPr>
        </p:nvGraphicFramePr>
        <p:xfrm>
          <a:off x="1291869" y="2332684"/>
          <a:ext cx="8305800" cy="807938"/>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25428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9"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9"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Total landings into the UK by UK and foreign vessels (kt)</a:t>
                      </a:r>
                      <a:endPar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endParaRP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GB" sz="1100" b="0" i="0" u="none" strike="noStrike" dirty="0">
                          <a:solidFill>
                            <a:srgbClr val="000000"/>
                          </a:solidFill>
                          <a:effectLst/>
                          <a:latin typeface="Calibri" panose="020F0502020204030204" pitchFamily="34" charset="0"/>
                        </a:rPr>
                        <a:t>530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557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584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546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537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505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519</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extLst>
                  <a:ext uri="{0D108BD9-81ED-4DB2-BD59-A6C34878D82A}">
                    <a16:rowId xmlns:a16="http://schemas.microsoft.com/office/drawing/2014/main" val="10001"/>
                  </a:ext>
                </a:extLst>
              </a:tr>
            </a:tbl>
          </a:graphicData>
        </a:graphic>
      </p:graphicFrame>
      <p:sp>
        <p:nvSpPr>
          <p:cNvPr id="32" name="TextBox 9">
            <a:extLst>
              <a:ext uri="{FF2B5EF4-FFF2-40B4-BE49-F238E27FC236}">
                <a16:creationId xmlns:a16="http://schemas.microsoft.com/office/drawing/2014/main" id="{D4096C01-6F2A-1C0A-9B2C-653F60C3AEAE}"/>
              </a:ext>
            </a:extLst>
          </p:cNvPr>
          <p:cNvSpPr txBox="1">
            <a:spLocks noChangeArrowheads="1"/>
          </p:cNvSpPr>
          <p:nvPr/>
        </p:nvSpPr>
        <p:spPr bwMode="auto">
          <a:xfrm>
            <a:off x="838200" y="1978125"/>
            <a:ext cx="3438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marL="342900" indent="-342900" eaLnBrk="1" hangingPunct="1">
              <a:buFont typeface="Arial" panose="020B0604020202020204" pitchFamily="34" charset="0"/>
              <a:buChar char="•"/>
            </a:pPr>
            <a:r>
              <a:rPr lang="en-US" altLang="en-US" sz="2000" dirty="0"/>
              <a:t>Known surrogate variable</a:t>
            </a:r>
          </a:p>
        </p:txBody>
      </p:sp>
      <p:graphicFrame>
        <p:nvGraphicFramePr>
          <p:cNvPr id="33" name="Table 32">
            <a:extLst>
              <a:ext uri="{FF2B5EF4-FFF2-40B4-BE49-F238E27FC236}">
                <a16:creationId xmlns:a16="http://schemas.microsoft.com/office/drawing/2014/main" id="{D5D24E6E-418E-DEC4-962C-21D8D88B2DA4}"/>
              </a:ext>
            </a:extLst>
          </p:cNvPr>
          <p:cNvGraphicFramePr>
            <a:graphicFrameLocks noGrp="1"/>
          </p:cNvGraphicFramePr>
          <p:nvPr>
            <p:extLst>
              <p:ext uri="{D42A27DB-BD31-4B8C-83A1-F6EECF244321}">
                <p14:modId xmlns:p14="http://schemas.microsoft.com/office/powerpoint/2010/main" val="3753111225"/>
              </p:ext>
            </p:extLst>
          </p:nvPr>
        </p:nvGraphicFramePr>
        <p:xfrm>
          <a:off x="1309799" y="3731179"/>
          <a:ext cx="8305800" cy="625475"/>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25428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9"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9"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9"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1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a:ln>
                            <a:noFill/>
                          </a:ln>
                          <a:solidFill>
                            <a:srgbClr val="000000"/>
                          </a:solidFill>
                          <a:effectLst/>
                          <a:latin typeface="Calibri" pitchFamily="34" charset="0"/>
                          <a:ea typeface="ＭＳ Ｐゴシック" pitchFamily="34" charset="-128"/>
                          <a:cs typeface="Times New Roman" pitchFamily="18" charset="0"/>
                        </a:rPr>
                        <a:t>Tonnes</a:t>
                      </a: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gas oil use per </a:t>
                      </a:r>
                      <a:r>
                        <a:rPr kumimoji="0" lang="en-US" sz="1200" b="0" i="0" u="none" strike="noStrike" cap="none" normalizeH="0" baseline="0" dirty="0" err="1">
                          <a:ln>
                            <a:noFill/>
                          </a:ln>
                          <a:solidFill>
                            <a:srgbClr val="000000"/>
                          </a:solidFill>
                          <a:effectLst/>
                          <a:latin typeface="Calibri" pitchFamily="34" charset="0"/>
                          <a:ea typeface="ＭＳ Ｐゴシック" pitchFamily="34" charset="-128"/>
                          <a:cs typeface="Times New Roman" pitchFamily="18" charset="0"/>
                        </a:rPr>
                        <a:t>kilotonne</a:t>
                      </a: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of landings (t/kt)</a:t>
                      </a:r>
                    </a:p>
                  </a:txBody>
                  <a:tcPr marL="5003" marR="5003" marT="5009"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GB" sz="1100" b="0" i="0" u="none" strike="noStrike" dirty="0">
                          <a:solidFill>
                            <a:srgbClr val="000000"/>
                          </a:solidFill>
                          <a:effectLst/>
                          <a:latin typeface="Calibri" panose="020F0502020204030204" pitchFamily="34" charset="0"/>
                        </a:rPr>
                        <a:t>7.91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7.91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7.90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7.77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7.77</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extLst>
                  <a:ext uri="{0D108BD9-81ED-4DB2-BD59-A6C34878D82A}">
                    <a16:rowId xmlns:a16="http://schemas.microsoft.com/office/drawing/2014/main" val="10001"/>
                  </a:ext>
                </a:extLst>
              </a:tr>
            </a:tbl>
          </a:graphicData>
        </a:graphic>
      </p:graphicFrame>
      <p:sp>
        <p:nvSpPr>
          <p:cNvPr id="34" name="TextBox 9">
            <a:extLst>
              <a:ext uri="{FF2B5EF4-FFF2-40B4-BE49-F238E27FC236}">
                <a16:creationId xmlns:a16="http://schemas.microsoft.com/office/drawing/2014/main" id="{74187D15-E2B5-C348-7C37-C9A7979FF170}"/>
              </a:ext>
            </a:extLst>
          </p:cNvPr>
          <p:cNvSpPr txBox="1">
            <a:spLocks noChangeArrowheads="1"/>
          </p:cNvSpPr>
          <p:nvPr/>
        </p:nvSpPr>
        <p:spPr bwMode="auto">
          <a:xfrm>
            <a:off x="838200" y="3317269"/>
            <a:ext cx="263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marL="342900" indent="-342900">
              <a:buFont typeface="Arial" panose="020B0604020202020204" pitchFamily="34" charset="0"/>
              <a:buChar char="•"/>
              <a:defRPr sz="2000">
                <a:latin typeface="Arial" charset="0"/>
                <a:ea typeface="MS PGothic" pitchFamily="34" charset="-128"/>
              </a:defRPr>
            </a:lvl1pPr>
            <a:lvl2pPr marL="742950" indent="-285750" eaLnBrk="0" hangingPunct="0">
              <a:defRPr sz="1500">
                <a:latin typeface="Arial" charset="0"/>
                <a:ea typeface="MS PGothic" pitchFamily="34" charset="-128"/>
              </a:defRPr>
            </a:lvl2pPr>
            <a:lvl3pPr marL="1143000" indent="-228600" eaLnBrk="0" hangingPunct="0">
              <a:defRPr sz="1500">
                <a:latin typeface="Arial" charset="0"/>
                <a:ea typeface="MS PGothic" pitchFamily="34" charset="-128"/>
              </a:defRPr>
            </a:lvl3pPr>
            <a:lvl4pPr marL="1600200" indent="-228600" eaLnBrk="0" hangingPunct="0">
              <a:defRPr sz="1500">
                <a:latin typeface="Arial" charset="0"/>
                <a:ea typeface="MS PGothic" pitchFamily="34" charset="-128"/>
              </a:defRPr>
            </a:lvl4pPr>
            <a:lvl5pPr marL="2057400" indent="-228600" eaLnBrk="0" hangingPunct="0">
              <a:defRPr sz="1500">
                <a:latin typeface="Arial" charset="0"/>
                <a:ea typeface="MS PGothic" pitchFamily="34" charset="-128"/>
              </a:defRPr>
            </a:lvl5pPr>
            <a:lvl6pPr marL="2514600" indent="-228600" eaLnBrk="0" fontAlgn="base" hangingPunct="0">
              <a:spcBef>
                <a:spcPct val="50000"/>
              </a:spcBef>
              <a:spcAft>
                <a:spcPct val="0"/>
              </a:spcAft>
              <a:defRPr sz="1500">
                <a:latin typeface="Arial" charset="0"/>
                <a:ea typeface="MS PGothic" pitchFamily="34" charset="-128"/>
              </a:defRPr>
            </a:lvl6pPr>
            <a:lvl7pPr marL="2971800" indent="-228600" eaLnBrk="0" fontAlgn="base" hangingPunct="0">
              <a:spcBef>
                <a:spcPct val="50000"/>
              </a:spcBef>
              <a:spcAft>
                <a:spcPct val="0"/>
              </a:spcAft>
              <a:defRPr sz="1500">
                <a:latin typeface="Arial" charset="0"/>
                <a:ea typeface="MS PGothic" pitchFamily="34" charset="-128"/>
              </a:defRPr>
            </a:lvl7pPr>
            <a:lvl8pPr marL="3429000" indent="-228600" eaLnBrk="0" fontAlgn="base" hangingPunct="0">
              <a:spcBef>
                <a:spcPct val="50000"/>
              </a:spcBef>
              <a:spcAft>
                <a:spcPct val="0"/>
              </a:spcAft>
              <a:defRPr sz="1500">
                <a:latin typeface="Arial" charset="0"/>
                <a:ea typeface="MS PGothic" pitchFamily="34" charset="-128"/>
              </a:defRPr>
            </a:lvl8pPr>
            <a:lvl9pPr marL="3886200" indent="-228600" eaLnBrk="0" fontAlgn="base" hangingPunct="0">
              <a:spcBef>
                <a:spcPct val="50000"/>
              </a:spcBef>
              <a:spcAft>
                <a:spcPct val="0"/>
              </a:spcAft>
              <a:defRPr sz="1500">
                <a:latin typeface="Arial" charset="0"/>
                <a:ea typeface="MS PGothic" pitchFamily="34" charset="-128"/>
              </a:defRPr>
            </a:lvl9pPr>
          </a:lstStyle>
          <a:p>
            <a:r>
              <a:rPr lang="en-US" altLang="en-US" dirty="0"/>
              <a:t>Ratio of two series</a:t>
            </a:r>
          </a:p>
        </p:txBody>
      </p:sp>
      <p:graphicFrame>
        <p:nvGraphicFramePr>
          <p:cNvPr id="35" name="Table 34">
            <a:extLst>
              <a:ext uri="{FF2B5EF4-FFF2-40B4-BE49-F238E27FC236}">
                <a16:creationId xmlns:a16="http://schemas.microsoft.com/office/drawing/2014/main" id="{CB22916E-DBA4-358F-F710-F8B7FB474602}"/>
              </a:ext>
            </a:extLst>
          </p:cNvPr>
          <p:cNvGraphicFramePr>
            <a:graphicFrameLocks noGrp="1"/>
          </p:cNvGraphicFramePr>
          <p:nvPr>
            <p:extLst>
              <p:ext uri="{D42A27DB-BD31-4B8C-83A1-F6EECF244321}">
                <p14:modId xmlns:p14="http://schemas.microsoft.com/office/powerpoint/2010/main" val="2200335009"/>
              </p:ext>
            </p:extLst>
          </p:nvPr>
        </p:nvGraphicFramePr>
        <p:xfrm>
          <a:off x="1319101" y="5461000"/>
          <a:ext cx="8305800" cy="675563"/>
        </p:xfrm>
        <a:graphic>
          <a:graphicData uri="http://schemas.openxmlformats.org/drawingml/2006/table">
            <a:tbl>
              <a:tblPr/>
              <a:tblGrid>
                <a:gridCol w="1730375">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8813">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8812">
                  <a:extLst>
                    <a:ext uri="{9D8B030D-6E8A-4147-A177-3AD203B41FA5}">
                      <a16:colId xmlns:a16="http://schemas.microsoft.com/office/drawing/2014/main" val="20008"/>
                    </a:ext>
                  </a:extLst>
                </a:gridCol>
                <a:gridCol w="657225">
                  <a:extLst>
                    <a:ext uri="{9D8B030D-6E8A-4147-A177-3AD203B41FA5}">
                      <a16:colId xmlns:a16="http://schemas.microsoft.com/office/drawing/2014/main" val="20009"/>
                    </a:ext>
                  </a:extLst>
                </a:gridCol>
                <a:gridCol w="657225">
                  <a:extLst>
                    <a:ext uri="{9D8B030D-6E8A-4147-A177-3AD203B41FA5}">
                      <a16:colId xmlns:a16="http://schemas.microsoft.com/office/drawing/2014/main" val="20010"/>
                    </a:ext>
                  </a:extLst>
                </a:gridCol>
              </a:tblGrid>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2001</a:t>
                      </a:r>
                    </a:p>
                  </a:txBody>
                  <a:tcPr marL="5003" marR="5003" marT="500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003" marR="5003" marT="5003"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003" marR="5003" marT="5003"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Domestic fishing gas oil use (t)</a:t>
                      </a:r>
                      <a:endParaRPr kumimoji="0" lang="en-US" sz="1200" b="0" i="0" u="none" strike="noStrike" cap="none" normalizeH="0" baseline="-25000" dirty="0">
                        <a:ln>
                          <a:noFill/>
                        </a:ln>
                        <a:solidFill>
                          <a:srgbClr val="000000"/>
                        </a:solidFill>
                        <a:effectLst/>
                        <a:latin typeface="Calibri" pitchFamily="34" charset="0"/>
                        <a:ea typeface="ＭＳ Ｐゴシック" pitchFamily="34" charset="-128"/>
                        <a:cs typeface="Times New Roman" pitchFamily="18" charset="0"/>
                      </a:endParaRPr>
                    </a:p>
                  </a:txBody>
                  <a:tcPr marL="5003" marR="5003" marT="5003"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GB" sz="1100" b="0" i="0" u="none" strike="noStrike" dirty="0">
                          <a:solidFill>
                            <a:srgbClr val="000000"/>
                          </a:solidFill>
                          <a:effectLst/>
                          <a:latin typeface="Calibri" panose="020F0502020204030204" pitchFamily="34" charset="0"/>
                        </a:rPr>
                        <a:t>4192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4254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4408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4617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4616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4190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GB" sz="1100" b="0" i="0" u="none" strike="noStrike" dirty="0">
                          <a:solidFill>
                            <a:srgbClr val="000000"/>
                          </a:solidFill>
                          <a:effectLst/>
                          <a:latin typeface="Calibri" panose="020F0502020204030204" pitchFamily="34" charset="0"/>
                        </a:rPr>
                        <a:t>4,317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4,245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3923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ABF8F"/>
                    </a:solidFill>
                  </a:tcPr>
                </a:tc>
                <a:tc>
                  <a:txBody>
                    <a:bodyPr/>
                    <a:lstStyle/>
                    <a:p>
                      <a:pPr algn="ctr" fontAlgn="b"/>
                      <a:r>
                        <a:rPr lang="en-GB" sz="1100" b="0" i="0" u="none" strike="noStrike" dirty="0">
                          <a:solidFill>
                            <a:srgbClr val="000000"/>
                          </a:solidFill>
                          <a:effectLst/>
                          <a:latin typeface="Calibri" panose="020F0502020204030204" pitchFamily="34" charset="0"/>
                        </a:rPr>
                        <a:t>4036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6" name="TextBox 4">
            <a:extLst>
              <a:ext uri="{FF2B5EF4-FFF2-40B4-BE49-F238E27FC236}">
                <a16:creationId xmlns:a16="http://schemas.microsoft.com/office/drawing/2014/main" id="{071B8DF5-D0FA-097C-BC57-50265A44BD2B}"/>
              </a:ext>
            </a:extLst>
          </p:cNvPr>
          <p:cNvSpPr txBox="1">
            <a:spLocks noChangeArrowheads="1"/>
          </p:cNvSpPr>
          <p:nvPr/>
        </p:nvSpPr>
        <p:spPr bwMode="auto">
          <a:xfrm>
            <a:off x="838200" y="4973923"/>
            <a:ext cx="69076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de-DE"/>
            </a:defPPr>
            <a:lvl1pPr marL="342900" indent="-342900">
              <a:buFont typeface="Arial" panose="020B0604020202020204" pitchFamily="34" charset="0"/>
              <a:buChar char="•"/>
              <a:defRPr sz="2000">
                <a:latin typeface="Arial" charset="0"/>
                <a:ea typeface="MS PGothic" pitchFamily="34" charset="-128"/>
              </a:defRPr>
            </a:lvl1pPr>
            <a:lvl2pPr marL="742950" indent="-285750" eaLnBrk="0" hangingPunct="0">
              <a:defRPr sz="1500">
                <a:latin typeface="Arial" charset="0"/>
                <a:ea typeface="MS PGothic" pitchFamily="34" charset="-128"/>
              </a:defRPr>
            </a:lvl2pPr>
            <a:lvl3pPr marL="1143000" indent="-228600" eaLnBrk="0" hangingPunct="0">
              <a:defRPr sz="1500">
                <a:latin typeface="Arial" charset="0"/>
                <a:ea typeface="MS PGothic" pitchFamily="34" charset="-128"/>
              </a:defRPr>
            </a:lvl3pPr>
            <a:lvl4pPr marL="1600200" indent="-228600" eaLnBrk="0" hangingPunct="0">
              <a:defRPr sz="1500">
                <a:latin typeface="Arial" charset="0"/>
                <a:ea typeface="MS PGothic" pitchFamily="34" charset="-128"/>
              </a:defRPr>
            </a:lvl4pPr>
            <a:lvl5pPr marL="2057400" indent="-228600" eaLnBrk="0" hangingPunct="0">
              <a:defRPr sz="1500">
                <a:latin typeface="Arial" charset="0"/>
                <a:ea typeface="MS PGothic" pitchFamily="34" charset="-128"/>
              </a:defRPr>
            </a:lvl5pPr>
            <a:lvl6pPr marL="2514600" indent="-228600" eaLnBrk="0" fontAlgn="base" hangingPunct="0">
              <a:spcBef>
                <a:spcPct val="50000"/>
              </a:spcBef>
              <a:spcAft>
                <a:spcPct val="0"/>
              </a:spcAft>
              <a:defRPr sz="1500">
                <a:latin typeface="Arial" charset="0"/>
                <a:ea typeface="MS PGothic" pitchFamily="34" charset="-128"/>
              </a:defRPr>
            </a:lvl6pPr>
            <a:lvl7pPr marL="2971800" indent="-228600" eaLnBrk="0" fontAlgn="base" hangingPunct="0">
              <a:spcBef>
                <a:spcPct val="50000"/>
              </a:spcBef>
              <a:spcAft>
                <a:spcPct val="0"/>
              </a:spcAft>
              <a:defRPr sz="1500">
                <a:latin typeface="Arial" charset="0"/>
                <a:ea typeface="MS PGothic" pitchFamily="34" charset="-128"/>
              </a:defRPr>
            </a:lvl7pPr>
            <a:lvl8pPr marL="3429000" indent="-228600" eaLnBrk="0" fontAlgn="base" hangingPunct="0">
              <a:spcBef>
                <a:spcPct val="50000"/>
              </a:spcBef>
              <a:spcAft>
                <a:spcPct val="0"/>
              </a:spcAft>
              <a:defRPr sz="1500">
                <a:latin typeface="Arial" charset="0"/>
                <a:ea typeface="MS PGothic" pitchFamily="34" charset="-128"/>
              </a:defRPr>
            </a:lvl8pPr>
            <a:lvl9pPr marL="3886200" indent="-228600" eaLnBrk="0" fontAlgn="base" hangingPunct="0">
              <a:spcBef>
                <a:spcPct val="50000"/>
              </a:spcBef>
              <a:spcAft>
                <a:spcPct val="0"/>
              </a:spcAft>
              <a:defRPr sz="1500">
                <a:latin typeface="Arial" charset="0"/>
                <a:ea typeface="MS PGothic" pitchFamily="34" charset="-128"/>
              </a:defRPr>
            </a:lvl9pPr>
          </a:lstStyle>
          <a:p>
            <a:r>
              <a:rPr lang="en-US" altLang="en-US" dirty="0"/>
              <a:t>Gap filled time series for target variable (surrogate*ratio)</a:t>
            </a:r>
          </a:p>
        </p:txBody>
      </p:sp>
      <p:sp>
        <p:nvSpPr>
          <p:cNvPr id="37" name="Double Brace 36">
            <a:extLst>
              <a:ext uri="{FF2B5EF4-FFF2-40B4-BE49-F238E27FC236}">
                <a16:creationId xmlns:a16="http://schemas.microsoft.com/office/drawing/2014/main" id="{075A8F62-7C25-0809-64FC-8F8F37806643}"/>
              </a:ext>
            </a:extLst>
          </p:cNvPr>
          <p:cNvSpPr/>
          <p:nvPr/>
        </p:nvSpPr>
        <p:spPr bwMode="auto">
          <a:xfrm>
            <a:off x="3120670" y="4058073"/>
            <a:ext cx="4374777" cy="675563"/>
          </a:xfrm>
          <a:prstGeom prst="bracePair">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GB" sz="1200" b="1" dirty="0">
              <a:solidFill>
                <a:srgbClr val="999999"/>
              </a:solidFill>
            </a:endParaRPr>
          </a:p>
          <a:p>
            <a:pPr algn="ctr"/>
            <a:r>
              <a:rPr lang="en-GB" sz="1200" b="1" dirty="0">
                <a:solidFill>
                  <a:srgbClr val="FF0000"/>
                </a:solidFill>
              </a:rPr>
              <a:t>Projecting back using the 2007 ratio</a:t>
            </a:r>
          </a:p>
        </p:txBody>
      </p:sp>
      <p:sp>
        <p:nvSpPr>
          <p:cNvPr id="38" name="Double Brace 37">
            <a:extLst>
              <a:ext uri="{FF2B5EF4-FFF2-40B4-BE49-F238E27FC236}">
                <a16:creationId xmlns:a16="http://schemas.microsoft.com/office/drawing/2014/main" id="{1FBD9AA5-D180-A502-BF76-B35FDFD37DF3}"/>
              </a:ext>
            </a:extLst>
          </p:cNvPr>
          <p:cNvSpPr/>
          <p:nvPr/>
        </p:nvSpPr>
        <p:spPr bwMode="auto">
          <a:xfrm>
            <a:off x="8069188" y="3992214"/>
            <a:ext cx="1837764" cy="954997"/>
          </a:xfrm>
          <a:prstGeom prst="bracePair">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GB" dirty="0"/>
              <a:t>            </a:t>
            </a:r>
          </a:p>
          <a:p>
            <a:pPr algn="ctr"/>
            <a:r>
              <a:rPr lang="en-GB" sz="1200" b="1" dirty="0">
                <a:solidFill>
                  <a:srgbClr val="FF0000"/>
                </a:solidFill>
              </a:rPr>
              <a:t>Projecting forwards using the 2009 ratio</a:t>
            </a:r>
          </a:p>
        </p:txBody>
      </p:sp>
    </p:spTree>
    <p:extLst>
      <p:ext uri="{BB962C8B-B14F-4D97-AF65-F5344CB8AC3E}">
        <p14:creationId xmlns:p14="http://schemas.microsoft.com/office/powerpoint/2010/main" val="2242110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801767-1D7A-1E4F-C893-A626866F7981}"/>
              </a:ext>
            </a:extLst>
          </p:cNvPr>
          <p:cNvSpPr>
            <a:spLocks noGrp="1"/>
          </p:cNvSpPr>
          <p:nvPr>
            <p:ph idx="1"/>
          </p:nvPr>
        </p:nvSpPr>
        <p:spPr>
          <a:xfrm>
            <a:off x="838200" y="1773027"/>
            <a:ext cx="4751890" cy="4062412"/>
          </a:xfrm>
        </p:spPr>
        <p:txBody>
          <a:bodyPr>
            <a:normAutofit/>
          </a:bodyPr>
          <a:lstStyle/>
          <a:p>
            <a:pPr marL="0" indent="0">
              <a:buNone/>
            </a:pPr>
            <a:r>
              <a:rPr lang="en-GB" sz="2400" dirty="0"/>
              <a:t>Solution 3 - Interpolation</a:t>
            </a:r>
          </a:p>
        </p:txBody>
      </p:sp>
      <p:sp>
        <p:nvSpPr>
          <p:cNvPr id="3" name="Date Placeholder 2">
            <a:extLst>
              <a:ext uri="{FF2B5EF4-FFF2-40B4-BE49-F238E27FC236}">
                <a16:creationId xmlns:a16="http://schemas.microsoft.com/office/drawing/2014/main" id="{8E886A3D-209E-3ACB-2C41-7C4D55F6414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462EA109-180C-7AF0-9F15-87D82E0B7774}"/>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08DF4A31-14F4-138B-F6D7-33A4BF8AD591}"/>
              </a:ext>
            </a:extLst>
          </p:cNvPr>
          <p:cNvSpPr>
            <a:spLocks noGrp="1"/>
          </p:cNvSpPr>
          <p:nvPr>
            <p:ph type="sldNum" sz="quarter" idx="12"/>
          </p:nvPr>
        </p:nvSpPr>
        <p:spPr/>
        <p:txBody>
          <a:bodyPr/>
          <a:lstStyle/>
          <a:p>
            <a:fld id="{22E255E9-8D06-4421-9912-9DD8D3F68443}" type="slidenum">
              <a:rPr lang="de-DE" smtClean="0"/>
              <a:pPr/>
              <a:t>18</a:t>
            </a:fld>
            <a:endParaRPr lang="de-DE"/>
          </a:p>
        </p:txBody>
      </p:sp>
      <p:sp>
        <p:nvSpPr>
          <p:cNvPr id="6" name="Title 5">
            <a:extLst>
              <a:ext uri="{FF2B5EF4-FFF2-40B4-BE49-F238E27FC236}">
                <a16:creationId xmlns:a16="http://schemas.microsoft.com/office/drawing/2014/main" id="{B0DDAB0E-F40E-C702-D7AE-AEA4C03A7CF4}"/>
              </a:ext>
            </a:extLst>
          </p:cNvPr>
          <p:cNvSpPr>
            <a:spLocks noGrp="1"/>
          </p:cNvSpPr>
          <p:nvPr>
            <p:ph type="title"/>
          </p:nvPr>
        </p:nvSpPr>
        <p:spPr/>
        <p:txBody>
          <a:bodyPr/>
          <a:lstStyle/>
          <a:p>
            <a:r>
              <a:rPr lang="en-GB" dirty="0"/>
              <a:t>Dealing with Data Gaps – Time Series</a:t>
            </a:r>
          </a:p>
        </p:txBody>
      </p:sp>
      <p:pic>
        <p:nvPicPr>
          <p:cNvPr id="7" name="Picture 2">
            <a:extLst>
              <a:ext uri="{FF2B5EF4-FFF2-40B4-BE49-F238E27FC236}">
                <a16:creationId xmlns:a16="http://schemas.microsoft.com/office/drawing/2014/main" id="{992574C1-5AB7-1E6A-651F-8C8372746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2267582"/>
            <a:ext cx="5362480" cy="346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38800D9A-19BF-B487-9C2E-BBFC275D12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2" t="3447" r="4877"/>
          <a:stretch/>
        </p:blipFill>
        <p:spPr bwMode="auto">
          <a:xfrm>
            <a:off x="6728262" y="2342450"/>
            <a:ext cx="5156022" cy="3276000"/>
          </a:xfrm>
          <a:prstGeom prst="rect">
            <a:avLst/>
          </a:prstGeom>
          <a:noFill/>
          <a:ln w="12700">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1">
            <a:extLst>
              <a:ext uri="{FF2B5EF4-FFF2-40B4-BE49-F238E27FC236}">
                <a16:creationId xmlns:a16="http://schemas.microsoft.com/office/drawing/2014/main" id="{3BE4B22C-3394-4CB1-3F4D-21B0307BB462}"/>
              </a:ext>
            </a:extLst>
          </p:cNvPr>
          <p:cNvSpPr txBox="1">
            <a:spLocks/>
          </p:cNvSpPr>
          <p:nvPr/>
        </p:nvSpPr>
        <p:spPr>
          <a:xfrm>
            <a:off x="7132394" y="1773027"/>
            <a:ext cx="4751890" cy="4062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Solution 4 - Trend Extrapolation</a:t>
            </a:r>
          </a:p>
        </p:txBody>
      </p:sp>
    </p:spTree>
    <p:extLst>
      <p:ext uri="{BB962C8B-B14F-4D97-AF65-F5344CB8AC3E}">
        <p14:creationId xmlns:p14="http://schemas.microsoft.com/office/powerpoint/2010/main" val="96009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B98CF0-AC21-BB2E-B7DE-B893D4532D75}"/>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C6C9C79-0850-148C-D021-E62F84FCEE63}"/>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E4A926F3-9ACB-39C1-7922-52ABC168870D}"/>
              </a:ext>
            </a:extLst>
          </p:cNvPr>
          <p:cNvSpPr>
            <a:spLocks noGrp="1"/>
          </p:cNvSpPr>
          <p:nvPr>
            <p:ph type="sldNum" sz="quarter" idx="12"/>
          </p:nvPr>
        </p:nvSpPr>
        <p:spPr/>
        <p:txBody>
          <a:bodyPr/>
          <a:lstStyle/>
          <a:p>
            <a:fld id="{22E255E9-8D06-4421-9912-9DD8D3F68443}" type="slidenum">
              <a:rPr lang="de-DE" smtClean="0"/>
              <a:pPr/>
              <a:t>19</a:t>
            </a:fld>
            <a:endParaRPr lang="de-DE"/>
          </a:p>
        </p:txBody>
      </p:sp>
      <p:pic>
        <p:nvPicPr>
          <p:cNvPr id="8" name="Picture 7">
            <a:extLst>
              <a:ext uri="{FF2B5EF4-FFF2-40B4-BE49-F238E27FC236}">
                <a16:creationId xmlns:a16="http://schemas.microsoft.com/office/drawing/2014/main" id="{8F0D8357-8E25-3287-6D49-2128D1FF62AC}"/>
              </a:ext>
            </a:extLst>
          </p:cNvPr>
          <p:cNvPicPr>
            <a:picLocks noChangeAspect="1"/>
          </p:cNvPicPr>
          <p:nvPr/>
        </p:nvPicPr>
        <p:blipFill>
          <a:blip r:embed="rId2"/>
          <a:stretch>
            <a:fillRect/>
          </a:stretch>
        </p:blipFill>
        <p:spPr>
          <a:xfrm>
            <a:off x="1647825" y="923924"/>
            <a:ext cx="9799988" cy="5519051"/>
          </a:xfrm>
          <a:prstGeom prst="rect">
            <a:avLst/>
          </a:prstGeom>
        </p:spPr>
      </p:pic>
    </p:spTree>
    <p:extLst>
      <p:ext uri="{BB962C8B-B14F-4D97-AF65-F5344CB8AC3E}">
        <p14:creationId xmlns:p14="http://schemas.microsoft.com/office/powerpoint/2010/main" val="393914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F4A7F9-87B4-EF21-3B47-A6A8F2DC4107}"/>
              </a:ext>
            </a:extLst>
          </p:cNvPr>
          <p:cNvSpPr>
            <a:spLocks noGrp="1"/>
          </p:cNvSpPr>
          <p:nvPr>
            <p:ph idx="1"/>
          </p:nvPr>
        </p:nvSpPr>
        <p:spPr/>
        <p:txBody>
          <a:bodyPr>
            <a:normAutofit/>
          </a:bodyPr>
          <a:lstStyle/>
          <a:p>
            <a:r>
              <a:rPr lang="en-GB" sz="2400" dirty="0"/>
              <a:t>How to make use of limited data</a:t>
            </a:r>
          </a:p>
          <a:p>
            <a:r>
              <a:rPr lang="en-GB" sz="2400" dirty="0"/>
              <a:t>Solutions/Examples</a:t>
            </a:r>
          </a:p>
          <a:p>
            <a:r>
              <a:rPr lang="en-GB" sz="2400" dirty="0"/>
              <a:t>Summary</a:t>
            </a:r>
          </a:p>
          <a:p>
            <a:endParaRPr lang="en-US" sz="2400" dirty="0"/>
          </a:p>
        </p:txBody>
      </p:sp>
      <p:sp>
        <p:nvSpPr>
          <p:cNvPr id="3" name="Datumsplatzhalter 2">
            <a:extLst>
              <a:ext uri="{FF2B5EF4-FFF2-40B4-BE49-F238E27FC236}">
                <a16:creationId xmlns:a16="http://schemas.microsoft.com/office/drawing/2014/main" id="{17490BFE-AAE5-83C7-2BBA-1F804BF0D32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ußzeilenplatzhalter 3">
            <a:extLst>
              <a:ext uri="{FF2B5EF4-FFF2-40B4-BE49-F238E27FC236}">
                <a16:creationId xmlns:a16="http://schemas.microsoft.com/office/drawing/2014/main" id="{E1D2A05D-67B0-7AE8-3D7C-F2243DF3C8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071B488-49D8-78C1-B91A-485C629D2325}"/>
              </a:ext>
            </a:extLst>
          </p:cNvPr>
          <p:cNvSpPr>
            <a:spLocks noGrp="1"/>
          </p:cNvSpPr>
          <p:nvPr>
            <p:ph type="sldNum" sz="quarter" idx="12"/>
          </p:nvPr>
        </p:nvSpPr>
        <p:spPr/>
        <p:txBody>
          <a:bodyPr/>
          <a:lstStyle/>
          <a:p>
            <a:fld id="{22E255E9-8D06-4421-9912-9DD8D3F68443}" type="slidenum">
              <a:rPr lang="de-DE" smtClean="0"/>
              <a:pPr/>
              <a:t>2</a:t>
            </a:fld>
            <a:endParaRPr lang="de-DE"/>
          </a:p>
        </p:txBody>
      </p:sp>
      <p:sp>
        <p:nvSpPr>
          <p:cNvPr id="6" name="Titel 5">
            <a:extLst>
              <a:ext uri="{FF2B5EF4-FFF2-40B4-BE49-F238E27FC236}">
                <a16:creationId xmlns:a16="http://schemas.microsoft.com/office/drawing/2014/main" id="{6445E0AD-2D4A-4E49-436C-469EC1D5993A}"/>
              </a:ext>
            </a:extLst>
          </p:cNvPr>
          <p:cNvSpPr>
            <a:spLocks noGrp="1"/>
          </p:cNvSpPr>
          <p:nvPr>
            <p:ph type="title"/>
          </p:nvPr>
        </p:nvSpPr>
        <p:spPr>
          <a:xfrm>
            <a:off x="838200" y="1053987"/>
            <a:ext cx="10515600" cy="470013"/>
          </a:xfrm>
        </p:spPr>
        <p:txBody>
          <a:bodyPr>
            <a:normAutofit fontScale="90000"/>
          </a:bodyPr>
          <a:lstStyle/>
          <a:p>
            <a:r>
              <a:rPr lang="en-US" sz="3600" dirty="0"/>
              <a:t>Content</a:t>
            </a:r>
          </a:p>
        </p:txBody>
      </p:sp>
    </p:spTree>
    <p:extLst>
      <p:ext uri="{BB962C8B-B14F-4D97-AF65-F5344CB8AC3E}">
        <p14:creationId xmlns:p14="http://schemas.microsoft.com/office/powerpoint/2010/main" val="361326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1D7C00-0078-D9DA-1CD0-FD815393F281}"/>
              </a:ext>
            </a:extLst>
          </p:cNvPr>
          <p:cNvSpPr>
            <a:spLocks noGrp="1"/>
          </p:cNvSpPr>
          <p:nvPr>
            <p:ph idx="1"/>
          </p:nvPr>
        </p:nvSpPr>
        <p:spPr/>
        <p:txBody>
          <a:bodyPr/>
          <a:lstStyle/>
          <a:p>
            <a:r>
              <a:rPr lang="en-GB" dirty="0"/>
              <a:t>Do you face issues with data gaps?</a:t>
            </a:r>
          </a:p>
          <a:p>
            <a:r>
              <a:rPr lang="en-GB" dirty="0"/>
              <a:t>Have you used any of these techniques with your data?</a:t>
            </a:r>
          </a:p>
          <a:p>
            <a:r>
              <a:rPr lang="en-GB" dirty="0"/>
              <a:t>Do you think that these techniques can be useful in your circumstances? </a:t>
            </a:r>
          </a:p>
        </p:txBody>
      </p:sp>
      <p:sp>
        <p:nvSpPr>
          <p:cNvPr id="3" name="Date Placeholder 2">
            <a:extLst>
              <a:ext uri="{FF2B5EF4-FFF2-40B4-BE49-F238E27FC236}">
                <a16:creationId xmlns:a16="http://schemas.microsoft.com/office/drawing/2014/main" id="{243B9049-5557-5104-DD6E-AB277EBA053B}"/>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DDB7A187-3440-E962-85C4-6413F7F4BF7A}"/>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13E2E1A0-147B-BE71-ECC5-35A603619434}"/>
              </a:ext>
            </a:extLst>
          </p:cNvPr>
          <p:cNvSpPr>
            <a:spLocks noGrp="1"/>
          </p:cNvSpPr>
          <p:nvPr>
            <p:ph type="sldNum" sz="quarter" idx="12"/>
          </p:nvPr>
        </p:nvSpPr>
        <p:spPr/>
        <p:txBody>
          <a:bodyPr/>
          <a:lstStyle/>
          <a:p>
            <a:fld id="{22E255E9-8D06-4421-9912-9DD8D3F68443}" type="slidenum">
              <a:rPr lang="de-DE" smtClean="0"/>
              <a:pPr/>
              <a:t>20</a:t>
            </a:fld>
            <a:endParaRPr lang="de-DE"/>
          </a:p>
        </p:txBody>
      </p:sp>
      <p:sp>
        <p:nvSpPr>
          <p:cNvPr id="6" name="Title 5">
            <a:extLst>
              <a:ext uri="{FF2B5EF4-FFF2-40B4-BE49-F238E27FC236}">
                <a16:creationId xmlns:a16="http://schemas.microsoft.com/office/drawing/2014/main" id="{D527C606-4C9C-3C5D-69B0-BA6F304DAEDE}"/>
              </a:ext>
            </a:extLst>
          </p:cNvPr>
          <p:cNvSpPr>
            <a:spLocks noGrp="1"/>
          </p:cNvSpPr>
          <p:nvPr>
            <p:ph type="title"/>
          </p:nvPr>
        </p:nvSpPr>
        <p:spPr/>
        <p:txBody>
          <a:bodyPr/>
          <a:lstStyle/>
          <a:p>
            <a:r>
              <a:rPr lang="en-GB" dirty="0"/>
              <a:t>Questions/ </a:t>
            </a:r>
            <a:r>
              <a:rPr lang="en-GB" dirty="0" err="1"/>
              <a:t>Menti</a:t>
            </a:r>
            <a:endParaRPr lang="en-GB" dirty="0"/>
          </a:p>
        </p:txBody>
      </p:sp>
    </p:spTree>
    <p:extLst>
      <p:ext uri="{BB962C8B-B14F-4D97-AF65-F5344CB8AC3E}">
        <p14:creationId xmlns:p14="http://schemas.microsoft.com/office/powerpoint/2010/main" val="354725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CEDBE7A-3047-1CC9-023E-4D661436C9EA}"/>
              </a:ext>
            </a:extLst>
          </p:cNvPr>
          <p:cNvGraphicFramePr>
            <a:graphicFrameLocks noGrp="1"/>
          </p:cNvGraphicFramePr>
          <p:nvPr>
            <p:ph idx="1"/>
            <p:extLst>
              <p:ext uri="{D42A27DB-BD31-4B8C-83A1-F6EECF244321}">
                <p14:modId xmlns:p14="http://schemas.microsoft.com/office/powerpoint/2010/main" val="2745049180"/>
              </p:ext>
            </p:extLst>
          </p:nvPr>
        </p:nvGraphicFramePr>
        <p:xfrm>
          <a:off x="838194" y="1350568"/>
          <a:ext cx="10799625" cy="4541520"/>
        </p:xfrm>
        <a:graphic>
          <a:graphicData uri="http://schemas.openxmlformats.org/drawingml/2006/table">
            <a:tbl>
              <a:tblPr firstRow="1" bandRow="1">
                <a:tableStyleId>{5C22544A-7EE6-4342-B048-85BDC9FD1C3A}</a:tableStyleId>
              </a:tblPr>
              <a:tblGrid>
                <a:gridCol w="2427520">
                  <a:extLst>
                    <a:ext uri="{9D8B030D-6E8A-4147-A177-3AD203B41FA5}">
                      <a16:colId xmlns:a16="http://schemas.microsoft.com/office/drawing/2014/main" val="137729519"/>
                    </a:ext>
                  </a:extLst>
                </a:gridCol>
                <a:gridCol w="3871356">
                  <a:extLst>
                    <a:ext uri="{9D8B030D-6E8A-4147-A177-3AD203B41FA5}">
                      <a16:colId xmlns:a16="http://schemas.microsoft.com/office/drawing/2014/main" val="3026283887"/>
                    </a:ext>
                  </a:extLst>
                </a:gridCol>
                <a:gridCol w="4500749">
                  <a:extLst>
                    <a:ext uri="{9D8B030D-6E8A-4147-A177-3AD203B41FA5}">
                      <a16:colId xmlns:a16="http://schemas.microsoft.com/office/drawing/2014/main" val="221506135"/>
                    </a:ext>
                  </a:extLst>
                </a:gridCol>
              </a:tblGrid>
              <a:tr h="370840">
                <a:tc>
                  <a:txBody>
                    <a:bodyPr/>
                    <a:lstStyle/>
                    <a:p>
                      <a:r>
                        <a:rPr lang="en-GB" sz="2000" dirty="0">
                          <a:latin typeface="Arial" panose="020B0604020202020204" pitchFamily="34" charset="0"/>
                          <a:cs typeface="Arial" panose="020B0604020202020204" pitchFamily="34" charset="0"/>
                        </a:rPr>
                        <a:t>Approach</a:t>
                      </a:r>
                    </a:p>
                  </a:txBody>
                  <a:tcPr/>
                </a:tc>
                <a:tc>
                  <a:txBody>
                    <a:bodyPr/>
                    <a:lstStyle/>
                    <a:p>
                      <a:r>
                        <a:rPr lang="en-GB" sz="2000" dirty="0">
                          <a:latin typeface="Arial" panose="020B0604020202020204" pitchFamily="34" charset="0"/>
                          <a:cs typeface="Arial" panose="020B0604020202020204" pitchFamily="34" charset="0"/>
                        </a:rPr>
                        <a:t>Applicability</a:t>
                      </a:r>
                    </a:p>
                  </a:txBody>
                  <a:tcPr/>
                </a:tc>
                <a:tc>
                  <a:txBody>
                    <a:bodyPr/>
                    <a:lstStyle/>
                    <a:p>
                      <a:r>
                        <a:rPr lang="en-GB" sz="2000" dirty="0">
                          <a:latin typeface="Arial" panose="020B0604020202020204" pitchFamily="34" charset="0"/>
                          <a:cs typeface="Arial" panose="020B0604020202020204" pitchFamily="34" charset="0"/>
                        </a:rPr>
                        <a:t>Comments </a:t>
                      </a:r>
                    </a:p>
                  </a:txBody>
                  <a:tcPr/>
                </a:tc>
                <a:extLst>
                  <a:ext uri="{0D108BD9-81ED-4DB2-BD59-A6C34878D82A}">
                    <a16:rowId xmlns:a16="http://schemas.microsoft.com/office/drawing/2014/main" val="3289997969"/>
                  </a:ext>
                </a:extLst>
              </a:tr>
              <a:tr h="370840">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Overlap 		</a:t>
                      </a:r>
                    </a:p>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a:t>
                      </a:r>
                    </a:p>
                    <a:p>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Data necessary to apply both the previously used and the new method must be available for at least one year, preferably more</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Most reliable when the overlap between two or more sets of annual estimates can be assessed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If the trends observed using the previously used and new methods are inconsistent, this approach is not </a:t>
                      </a:r>
                      <a:r>
                        <a:rPr lang="en-GB" sz="2000" b="0" i="1" u="none" strike="noStrike" kern="1200" baseline="0" dirty="0">
                          <a:solidFill>
                            <a:schemeClr val="dk1"/>
                          </a:solidFill>
                          <a:latin typeface="Arial" panose="020B0604020202020204" pitchFamily="34" charset="0"/>
                          <a:ea typeface="+mn-ea"/>
                          <a:cs typeface="Arial" panose="020B0604020202020204" pitchFamily="34" charset="0"/>
                        </a:rPr>
                        <a:t>good practice</a:t>
                      </a:r>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val="3028468090"/>
                  </a:ext>
                </a:extLst>
              </a:tr>
              <a:tr h="370840">
                <a:tc>
                  <a:txBody>
                    <a:bodyPr/>
                    <a:lstStyle/>
                    <a:p>
                      <a:r>
                        <a:rPr lang="en-GB" sz="2000" dirty="0">
                          <a:latin typeface="Arial" panose="020B0604020202020204" pitchFamily="34" charset="0"/>
                          <a:cs typeface="Arial" panose="020B0604020202020204" pitchFamily="34" charset="0"/>
                        </a:rPr>
                        <a:t>Surrogate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Emission factors, activity data or other estimation parameters used in the new method are strongly correlated with other well-known and more readily available indicative data</a:t>
                      </a:r>
                    </a:p>
                  </a:txBody>
                  <a:tcPr/>
                </a:tc>
                <a:tc>
                  <a:txBody>
                    <a:bodyPr/>
                    <a:lstStyle/>
                    <a:p>
                      <a:r>
                        <a:rPr lang="en-GB" sz="2000" dirty="0">
                          <a:latin typeface="Arial" panose="020B0604020202020204" pitchFamily="34" charset="0"/>
                          <a:cs typeface="Arial" panose="020B0604020202020204" pitchFamily="34" charset="0"/>
                        </a:rPr>
                        <a:t>• Multiple indicative data sets (singly or in combination) should be tested in order to determine the most strongly correlated</a:t>
                      </a:r>
                    </a:p>
                    <a:p>
                      <a:r>
                        <a:rPr lang="en-GB" sz="2000" dirty="0">
                          <a:latin typeface="Arial" panose="020B0604020202020204" pitchFamily="34" charset="0"/>
                          <a:cs typeface="Arial" panose="020B0604020202020204" pitchFamily="34" charset="0"/>
                        </a:rPr>
                        <a:t>• Should not be done for long periods</a:t>
                      </a:r>
                    </a:p>
                  </a:txBody>
                  <a:tcPr/>
                </a:tc>
                <a:extLst>
                  <a:ext uri="{0D108BD9-81ED-4DB2-BD59-A6C34878D82A}">
                    <a16:rowId xmlns:a16="http://schemas.microsoft.com/office/drawing/2014/main" val="1613738366"/>
                  </a:ext>
                </a:extLst>
              </a:tr>
            </a:tbl>
          </a:graphicData>
        </a:graphic>
      </p:graphicFrame>
      <p:sp>
        <p:nvSpPr>
          <p:cNvPr id="3" name="Date Placeholder 2">
            <a:extLst>
              <a:ext uri="{FF2B5EF4-FFF2-40B4-BE49-F238E27FC236}">
                <a16:creationId xmlns:a16="http://schemas.microsoft.com/office/drawing/2014/main" id="{216F409B-6AAF-F5C0-A0E0-501024A6AF2D}"/>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13875695-2CF6-D866-70A5-FAF6D2C580CF}"/>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43325BA6-B3F6-D654-8545-D37358565C9E}"/>
              </a:ext>
            </a:extLst>
          </p:cNvPr>
          <p:cNvSpPr>
            <a:spLocks noGrp="1"/>
          </p:cNvSpPr>
          <p:nvPr>
            <p:ph type="sldNum" sz="quarter" idx="12"/>
          </p:nvPr>
        </p:nvSpPr>
        <p:spPr/>
        <p:txBody>
          <a:bodyPr/>
          <a:lstStyle/>
          <a:p>
            <a:fld id="{22E255E9-8D06-4421-9912-9DD8D3F68443}" type="slidenum">
              <a:rPr lang="de-DE" smtClean="0"/>
              <a:pPr/>
              <a:t>21</a:t>
            </a:fld>
            <a:endParaRPr lang="de-DE"/>
          </a:p>
        </p:txBody>
      </p:sp>
      <p:sp>
        <p:nvSpPr>
          <p:cNvPr id="6" name="Title 5">
            <a:extLst>
              <a:ext uri="{FF2B5EF4-FFF2-40B4-BE49-F238E27FC236}">
                <a16:creationId xmlns:a16="http://schemas.microsoft.com/office/drawing/2014/main" id="{C59749F2-17E9-1B18-1F00-DA05ADCCABCE}"/>
              </a:ext>
            </a:extLst>
          </p:cNvPr>
          <p:cNvSpPr>
            <a:spLocks noGrp="1"/>
          </p:cNvSpPr>
          <p:nvPr>
            <p:ph type="title"/>
          </p:nvPr>
        </p:nvSpPr>
        <p:spPr>
          <a:xfrm>
            <a:off x="838194" y="505837"/>
            <a:ext cx="10515600" cy="1006632"/>
          </a:xfrm>
        </p:spPr>
        <p:txBody>
          <a:bodyPr/>
          <a:lstStyle/>
          <a:p>
            <a:r>
              <a:rPr lang="en-GB" dirty="0"/>
              <a:t>Summary of splicing techniques – 1</a:t>
            </a:r>
          </a:p>
        </p:txBody>
      </p:sp>
      <p:sp>
        <p:nvSpPr>
          <p:cNvPr id="8" name="Rectangle 36">
            <a:extLst>
              <a:ext uri="{FF2B5EF4-FFF2-40B4-BE49-F238E27FC236}">
                <a16:creationId xmlns:a16="http://schemas.microsoft.com/office/drawing/2014/main" id="{872B142E-56C6-9ECC-A46A-3F6EBE8B5728}"/>
              </a:ext>
            </a:extLst>
          </p:cNvPr>
          <p:cNvSpPr txBox="1">
            <a:spLocks noChangeArrowheads="1"/>
          </p:cNvSpPr>
          <p:nvPr/>
        </p:nvSpPr>
        <p:spPr bwMode="auto">
          <a:xfrm>
            <a:off x="3804228" y="6619438"/>
            <a:ext cx="6568208" cy="22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GB" altLang="en-US" sz="1050" dirty="0"/>
              <a:t>2019 Refinement to the 2006 IPCC Guidelines for National Greenhouse Gas Inventories</a:t>
            </a:r>
            <a:endParaRPr lang="de-DE" altLang="en-US" sz="1050" dirty="0"/>
          </a:p>
        </p:txBody>
      </p:sp>
    </p:spTree>
    <p:extLst>
      <p:ext uri="{BB962C8B-B14F-4D97-AF65-F5344CB8AC3E}">
        <p14:creationId xmlns:p14="http://schemas.microsoft.com/office/powerpoint/2010/main" val="2776546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CEDBE7A-3047-1CC9-023E-4D661436C9EA}"/>
              </a:ext>
            </a:extLst>
          </p:cNvPr>
          <p:cNvGraphicFramePr>
            <a:graphicFrameLocks noGrp="1"/>
          </p:cNvGraphicFramePr>
          <p:nvPr>
            <p:ph idx="1"/>
            <p:extLst>
              <p:ext uri="{D42A27DB-BD31-4B8C-83A1-F6EECF244321}">
                <p14:modId xmlns:p14="http://schemas.microsoft.com/office/powerpoint/2010/main" val="3313971485"/>
              </p:ext>
            </p:extLst>
          </p:nvPr>
        </p:nvGraphicFramePr>
        <p:xfrm>
          <a:off x="838194" y="1528699"/>
          <a:ext cx="10799625" cy="4236720"/>
        </p:xfrm>
        <a:graphic>
          <a:graphicData uri="http://schemas.openxmlformats.org/drawingml/2006/table">
            <a:tbl>
              <a:tblPr firstRow="1" bandRow="1">
                <a:tableStyleId>{5C22544A-7EE6-4342-B048-85BDC9FD1C3A}</a:tableStyleId>
              </a:tblPr>
              <a:tblGrid>
                <a:gridCol w="2427520">
                  <a:extLst>
                    <a:ext uri="{9D8B030D-6E8A-4147-A177-3AD203B41FA5}">
                      <a16:colId xmlns:a16="http://schemas.microsoft.com/office/drawing/2014/main" val="137729519"/>
                    </a:ext>
                  </a:extLst>
                </a:gridCol>
                <a:gridCol w="3871356">
                  <a:extLst>
                    <a:ext uri="{9D8B030D-6E8A-4147-A177-3AD203B41FA5}">
                      <a16:colId xmlns:a16="http://schemas.microsoft.com/office/drawing/2014/main" val="3026283887"/>
                    </a:ext>
                  </a:extLst>
                </a:gridCol>
                <a:gridCol w="4500749">
                  <a:extLst>
                    <a:ext uri="{9D8B030D-6E8A-4147-A177-3AD203B41FA5}">
                      <a16:colId xmlns:a16="http://schemas.microsoft.com/office/drawing/2014/main" val="221506135"/>
                    </a:ext>
                  </a:extLst>
                </a:gridCol>
              </a:tblGrid>
              <a:tr h="370840">
                <a:tc>
                  <a:txBody>
                    <a:bodyPr/>
                    <a:lstStyle/>
                    <a:p>
                      <a:r>
                        <a:rPr lang="en-GB" sz="2000" dirty="0">
                          <a:latin typeface="Arial" panose="020B0604020202020204" pitchFamily="34" charset="0"/>
                          <a:cs typeface="Arial" panose="020B0604020202020204" pitchFamily="34" charset="0"/>
                        </a:rPr>
                        <a:t>Approach</a:t>
                      </a:r>
                    </a:p>
                  </a:txBody>
                  <a:tcPr/>
                </a:tc>
                <a:tc>
                  <a:txBody>
                    <a:bodyPr/>
                    <a:lstStyle/>
                    <a:p>
                      <a:r>
                        <a:rPr lang="en-GB" sz="2000" dirty="0">
                          <a:latin typeface="Arial" panose="020B0604020202020204" pitchFamily="34" charset="0"/>
                          <a:cs typeface="Arial" panose="020B0604020202020204" pitchFamily="34" charset="0"/>
                        </a:rPr>
                        <a:t>Applicability</a:t>
                      </a:r>
                    </a:p>
                  </a:txBody>
                  <a:tcPr/>
                </a:tc>
                <a:tc>
                  <a:txBody>
                    <a:bodyPr/>
                    <a:lstStyle/>
                    <a:p>
                      <a:r>
                        <a:rPr lang="en-GB" sz="2000" dirty="0">
                          <a:latin typeface="Arial" panose="020B0604020202020204" pitchFamily="34" charset="0"/>
                          <a:cs typeface="Arial" panose="020B0604020202020204" pitchFamily="34" charset="0"/>
                        </a:rPr>
                        <a:t>Comments </a:t>
                      </a:r>
                    </a:p>
                  </a:txBody>
                  <a:tcPr/>
                </a:tc>
                <a:extLst>
                  <a:ext uri="{0D108BD9-81ED-4DB2-BD59-A6C34878D82A}">
                    <a16:rowId xmlns:a16="http://schemas.microsoft.com/office/drawing/2014/main" val="3289997969"/>
                  </a:ext>
                </a:extLst>
              </a:tr>
              <a:tr h="370840">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Interpolation </a:t>
                      </a:r>
                      <a:endParaRPr lang="en-GB" sz="2000" dirty="0">
                        <a:latin typeface="Arial" panose="020B0604020202020204" pitchFamily="34" charset="0"/>
                        <a:cs typeface="Arial" panose="020B0604020202020204" pitchFamily="34" charset="0"/>
                      </a:endParaRPr>
                    </a:p>
                  </a:txBody>
                  <a:tcPr/>
                </a:tc>
                <a:tc>
                  <a:txBody>
                    <a:bodyPr/>
                    <a:lstStyle/>
                    <a:p>
                      <a:r>
                        <a:rPr lang="en-GB" sz="2000" b="0" i="0" u="none" strike="noStrike" kern="1200" baseline="0" dirty="0">
                          <a:solidFill>
                            <a:schemeClr val="dk1"/>
                          </a:solidFill>
                          <a:latin typeface="Arial" panose="020B0604020202020204" pitchFamily="34" charset="0"/>
                          <a:ea typeface="+mn-ea"/>
                          <a:cs typeface="Arial" panose="020B0604020202020204" pitchFamily="34" charset="0"/>
                        </a:rPr>
                        <a:t>Data needed for recalculation using the new method are available for intermittent years during the time series</a:t>
                      </a:r>
                      <a:endParaRPr lang="en-GB"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 Estimates can be linearly interpolated for the periods when the new method cannot be applied</a:t>
                      </a:r>
                    </a:p>
                    <a:p>
                      <a:r>
                        <a:rPr lang="en-GB" sz="2000" dirty="0">
                          <a:latin typeface="Arial" panose="020B0604020202020204" pitchFamily="34" charset="0"/>
                          <a:cs typeface="Arial" panose="020B0604020202020204" pitchFamily="34" charset="0"/>
                        </a:rPr>
                        <a:t>• The method is not applicable in the case of large annual fluctuations</a:t>
                      </a:r>
                    </a:p>
                  </a:txBody>
                  <a:tcPr/>
                </a:tc>
                <a:extLst>
                  <a:ext uri="{0D108BD9-81ED-4DB2-BD59-A6C34878D82A}">
                    <a16:rowId xmlns:a16="http://schemas.microsoft.com/office/drawing/2014/main" val="707101702"/>
                  </a:ext>
                </a:extLst>
              </a:tr>
              <a:tr h="370840">
                <a:tc>
                  <a:txBody>
                    <a:bodyPr/>
                    <a:lstStyle/>
                    <a:p>
                      <a:r>
                        <a:rPr lang="en-GB" sz="2000" dirty="0">
                          <a:latin typeface="Arial" panose="020B0604020202020204" pitchFamily="34" charset="0"/>
                          <a:cs typeface="Arial" panose="020B0604020202020204" pitchFamily="34" charset="0"/>
                        </a:rPr>
                        <a:t>Trend Extrapolation</a:t>
                      </a:r>
                    </a:p>
                  </a:txBody>
                  <a:tcPr/>
                </a:tc>
                <a:tc>
                  <a:txBody>
                    <a:bodyPr/>
                    <a:lstStyle/>
                    <a:p>
                      <a:r>
                        <a:rPr lang="en-GB" sz="2000" dirty="0">
                          <a:latin typeface="Arial" panose="020B0604020202020204" pitchFamily="34" charset="0"/>
                          <a:cs typeface="Arial" panose="020B0604020202020204" pitchFamily="34" charset="0"/>
                        </a:rPr>
                        <a:t>Data for the new method are not collected annually and are not available at the beginning or the end of the time series</a:t>
                      </a:r>
                    </a:p>
                  </a:txBody>
                  <a:tcPr/>
                </a:tc>
                <a:tc>
                  <a:txBody>
                    <a:bodyPr/>
                    <a:lstStyle/>
                    <a:p>
                      <a:r>
                        <a:rPr lang="en-GB" sz="2000" dirty="0">
                          <a:latin typeface="Arial" panose="020B0604020202020204" pitchFamily="34" charset="0"/>
                          <a:cs typeface="Arial" panose="020B0604020202020204" pitchFamily="34" charset="0"/>
                        </a:rPr>
                        <a:t>• Most reliable if the trend over time is constant</a:t>
                      </a:r>
                    </a:p>
                    <a:p>
                      <a:r>
                        <a:rPr lang="en-GB" sz="2000" dirty="0">
                          <a:latin typeface="Arial" panose="020B0604020202020204" pitchFamily="34" charset="0"/>
                          <a:cs typeface="Arial" panose="020B0604020202020204" pitchFamily="34" charset="0"/>
                        </a:rPr>
                        <a:t>• Should not be used if the trend is changing (in this case, the surrogate method may be more appropriate)</a:t>
                      </a:r>
                    </a:p>
                    <a:p>
                      <a:r>
                        <a:rPr lang="en-GB" sz="2000" dirty="0">
                          <a:latin typeface="Arial" panose="020B0604020202020204" pitchFamily="34" charset="0"/>
                          <a:cs typeface="Arial" panose="020B0604020202020204" pitchFamily="34" charset="0"/>
                        </a:rPr>
                        <a:t>• Should not be applied for long periods</a:t>
                      </a:r>
                    </a:p>
                  </a:txBody>
                  <a:tcPr/>
                </a:tc>
                <a:extLst>
                  <a:ext uri="{0D108BD9-81ED-4DB2-BD59-A6C34878D82A}">
                    <a16:rowId xmlns:a16="http://schemas.microsoft.com/office/drawing/2014/main" val="390131773"/>
                  </a:ext>
                </a:extLst>
              </a:tr>
            </a:tbl>
          </a:graphicData>
        </a:graphic>
      </p:graphicFrame>
      <p:sp>
        <p:nvSpPr>
          <p:cNvPr id="3" name="Date Placeholder 2">
            <a:extLst>
              <a:ext uri="{FF2B5EF4-FFF2-40B4-BE49-F238E27FC236}">
                <a16:creationId xmlns:a16="http://schemas.microsoft.com/office/drawing/2014/main" id="{216F409B-6AAF-F5C0-A0E0-501024A6AF2D}"/>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13875695-2CF6-D866-70A5-FAF6D2C580CF}"/>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43325BA6-B3F6-D654-8545-D37358565C9E}"/>
              </a:ext>
            </a:extLst>
          </p:cNvPr>
          <p:cNvSpPr>
            <a:spLocks noGrp="1"/>
          </p:cNvSpPr>
          <p:nvPr>
            <p:ph type="sldNum" sz="quarter" idx="12"/>
          </p:nvPr>
        </p:nvSpPr>
        <p:spPr/>
        <p:txBody>
          <a:bodyPr/>
          <a:lstStyle/>
          <a:p>
            <a:fld id="{22E255E9-8D06-4421-9912-9DD8D3F68443}" type="slidenum">
              <a:rPr lang="de-DE" smtClean="0"/>
              <a:pPr/>
              <a:t>22</a:t>
            </a:fld>
            <a:endParaRPr lang="de-DE"/>
          </a:p>
        </p:txBody>
      </p:sp>
      <p:sp>
        <p:nvSpPr>
          <p:cNvPr id="6" name="Title 5">
            <a:extLst>
              <a:ext uri="{FF2B5EF4-FFF2-40B4-BE49-F238E27FC236}">
                <a16:creationId xmlns:a16="http://schemas.microsoft.com/office/drawing/2014/main" id="{C59749F2-17E9-1B18-1F00-DA05ADCCABCE}"/>
              </a:ext>
            </a:extLst>
          </p:cNvPr>
          <p:cNvSpPr>
            <a:spLocks noGrp="1"/>
          </p:cNvSpPr>
          <p:nvPr>
            <p:ph type="title"/>
          </p:nvPr>
        </p:nvSpPr>
        <p:spPr>
          <a:xfrm>
            <a:off x="838194" y="505837"/>
            <a:ext cx="10515600" cy="1006632"/>
          </a:xfrm>
        </p:spPr>
        <p:txBody>
          <a:bodyPr/>
          <a:lstStyle/>
          <a:p>
            <a:r>
              <a:rPr lang="en-GB" dirty="0"/>
              <a:t>Summary of splicing techniques – 2 </a:t>
            </a:r>
          </a:p>
        </p:txBody>
      </p:sp>
      <p:sp>
        <p:nvSpPr>
          <p:cNvPr id="8" name="Rectangle 36">
            <a:extLst>
              <a:ext uri="{FF2B5EF4-FFF2-40B4-BE49-F238E27FC236}">
                <a16:creationId xmlns:a16="http://schemas.microsoft.com/office/drawing/2014/main" id="{872B142E-56C6-9ECC-A46A-3F6EBE8B5728}"/>
              </a:ext>
            </a:extLst>
          </p:cNvPr>
          <p:cNvSpPr txBox="1">
            <a:spLocks noChangeArrowheads="1"/>
          </p:cNvSpPr>
          <p:nvPr/>
        </p:nvSpPr>
        <p:spPr bwMode="auto">
          <a:xfrm>
            <a:off x="3804228" y="6619438"/>
            <a:ext cx="6568208" cy="22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GB" altLang="en-US" sz="1050" dirty="0"/>
              <a:t>2019 Refinement to the 2006 IPCC Guidelines for National Greenhouse Gas Inventories</a:t>
            </a:r>
            <a:endParaRPr lang="de-DE" altLang="en-US" sz="1050" dirty="0"/>
          </a:p>
        </p:txBody>
      </p:sp>
    </p:spTree>
    <p:extLst>
      <p:ext uri="{BB962C8B-B14F-4D97-AF65-F5344CB8AC3E}">
        <p14:creationId xmlns:p14="http://schemas.microsoft.com/office/powerpoint/2010/main" val="3152946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03A520-4F63-7E02-CE89-516D498325F8}"/>
              </a:ext>
            </a:extLst>
          </p:cNvPr>
          <p:cNvSpPr>
            <a:spLocks noGrp="1"/>
          </p:cNvSpPr>
          <p:nvPr>
            <p:ph idx="1"/>
          </p:nvPr>
        </p:nvSpPr>
        <p:spPr>
          <a:xfrm>
            <a:off x="838200" y="1872321"/>
            <a:ext cx="10515600" cy="4062412"/>
          </a:xfrm>
        </p:spPr>
        <p:txBody>
          <a:bodyPr/>
          <a:lstStyle/>
          <a:p>
            <a:pPr marL="0" indent="0">
              <a:buNone/>
            </a:pPr>
            <a:r>
              <a:rPr lang="en-GB" sz="2400" dirty="0"/>
              <a:t>Example of data problems and solutions from the UK</a:t>
            </a:r>
            <a:endParaRPr lang="en-GB" sz="2400" b="1" dirty="0"/>
          </a:p>
          <a:p>
            <a:r>
              <a:rPr lang="en-GB" b="1" dirty="0"/>
              <a:t>Problem: </a:t>
            </a:r>
            <a:r>
              <a:rPr lang="en-GB" dirty="0"/>
              <a:t>In the UK there are 4 gas supply companies and each provides an annual estimate of leakage from its network and these are aggregated to provide the UK total. Estimates of leakage are based on periodic studies (every 10 years or so) resulting in step-changes in assumptions about leakage.</a:t>
            </a:r>
          </a:p>
          <a:p>
            <a:r>
              <a:rPr lang="en-GB" b="1" dirty="0"/>
              <a:t>Solution: </a:t>
            </a:r>
            <a:r>
              <a:rPr lang="en-GB" dirty="0"/>
              <a:t>Detailed data QC and data adjusted using data splicing and interpolation in years between periodic leakage studies</a:t>
            </a:r>
            <a:r>
              <a:rPr lang="en-GB" b="1" dirty="0"/>
              <a:t> </a:t>
            </a:r>
          </a:p>
          <a:p>
            <a:pPr lvl="1"/>
            <a:r>
              <a:rPr lang="en-GB" dirty="0"/>
              <a:t>Assimilate and compare 4 datasets to identify outlier data – either adjusted using overlap, surrogate data etc techniques or removed data. </a:t>
            </a:r>
          </a:p>
          <a:p>
            <a:pPr lvl="1"/>
            <a:r>
              <a:rPr lang="en-GB" dirty="0"/>
              <a:t>Step changes ‘smoothed’ using interpolation between two years of detailed studies (i.e. replacing extrapolation)</a:t>
            </a:r>
          </a:p>
        </p:txBody>
      </p:sp>
      <p:sp>
        <p:nvSpPr>
          <p:cNvPr id="3" name="Date Placeholder 2">
            <a:extLst>
              <a:ext uri="{FF2B5EF4-FFF2-40B4-BE49-F238E27FC236}">
                <a16:creationId xmlns:a16="http://schemas.microsoft.com/office/drawing/2014/main" id="{BEAD6EDF-3968-D6BD-5157-1172ED447581}"/>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E1FBCB6E-A354-6A4A-E52E-276ADA580270}"/>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9DEF98F6-8479-E88B-8D8B-3B84A6FCBE38}"/>
              </a:ext>
            </a:extLst>
          </p:cNvPr>
          <p:cNvSpPr>
            <a:spLocks noGrp="1"/>
          </p:cNvSpPr>
          <p:nvPr>
            <p:ph type="sldNum" sz="quarter" idx="12"/>
          </p:nvPr>
        </p:nvSpPr>
        <p:spPr/>
        <p:txBody>
          <a:bodyPr/>
          <a:lstStyle/>
          <a:p>
            <a:fld id="{22E255E9-8D06-4421-9912-9DD8D3F68443}" type="slidenum">
              <a:rPr lang="de-DE" smtClean="0"/>
              <a:pPr/>
              <a:t>23</a:t>
            </a:fld>
            <a:endParaRPr lang="de-DE"/>
          </a:p>
        </p:txBody>
      </p:sp>
      <p:sp>
        <p:nvSpPr>
          <p:cNvPr id="6" name="Title 5">
            <a:extLst>
              <a:ext uri="{FF2B5EF4-FFF2-40B4-BE49-F238E27FC236}">
                <a16:creationId xmlns:a16="http://schemas.microsoft.com/office/drawing/2014/main" id="{EBBDF384-C5C3-FE41-90B3-6D64DBC77803}"/>
              </a:ext>
            </a:extLst>
          </p:cNvPr>
          <p:cNvSpPr>
            <a:spLocks noGrp="1"/>
          </p:cNvSpPr>
          <p:nvPr>
            <p:ph type="title"/>
          </p:nvPr>
        </p:nvSpPr>
        <p:spPr>
          <a:xfrm>
            <a:off x="838200" y="811757"/>
            <a:ext cx="10515600" cy="1006632"/>
          </a:xfrm>
        </p:spPr>
        <p:txBody>
          <a:bodyPr>
            <a:normAutofit/>
          </a:bodyPr>
          <a:lstStyle/>
          <a:p>
            <a:r>
              <a:rPr lang="en-GB" sz="2800" dirty="0"/>
              <a:t>Step change in data and lack of consistency between datasets – Gas leakage data</a:t>
            </a:r>
            <a:endParaRPr lang="en-GB" dirty="0"/>
          </a:p>
        </p:txBody>
      </p:sp>
    </p:spTree>
    <p:extLst>
      <p:ext uri="{BB962C8B-B14F-4D97-AF65-F5344CB8AC3E}">
        <p14:creationId xmlns:p14="http://schemas.microsoft.com/office/powerpoint/2010/main" val="402493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4D6A629-3AC2-91B4-3BCF-4A97A4F010D1}"/>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406C15BA-C175-67FB-9A85-5403457FF3D4}"/>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65D2D1D7-37CF-B30E-A8FD-2C5C682DA4B9}"/>
              </a:ext>
            </a:extLst>
          </p:cNvPr>
          <p:cNvSpPr>
            <a:spLocks noGrp="1"/>
          </p:cNvSpPr>
          <p:nvPr>
            <p:ph type="sldNum" sz="quarter" idx="12"/>
          </p:nvPr>
        </p:nvSpPr>
        <p:spPr/>
        <p:txBody>
          <a:bodyPr/>
          <a:lstStyle/>
          <a:p>
            <a:fld id="{22E255E9-8D06-4421-9912-9DD8D3F68443}" type="slidenum">
              <a:rPr lang="de-DE" smtClean="0"/>
              <a:pPr/>
              <a:t>24</a:t>
            </a:fld>
            <a:endParaRPr lang="de-DE"/>
          </a:p>
        </p:txBody>
      </p:sp>
      <p:sp>
        <p:nvSpPr>
          <p:cNvPr id="6" name="Title 5">
            <a:extLst>
              <a:ext uri="{FF2B5EF4-FFF2-40B4-BE49-F238E27FC236}">
                <a16:creationId xmlns:a16="http://schemas.microsoft.com/office/drawing/2014/main" id="{7270DA91-51DD-7548-503B-4AF5790975FB}"/>
              </a:ext>
            </a:extLst>
          </p:cNvPr>
          <p:cNvSpPr>
            <a:spLocks noGrp="1"/>
          </p:cNvSpPr>
          <p:nvPr>
            <p:ph type="title"/>
          </p:nvPr>
        </p:nvSpPr>
        <p:spPr/>
        <p:txBody>
          <a:bodyPr/>
          <a:lstStyle/>
          <a:p>
            <a:r>
              <a:rPr lang="en-GB" dirty="0"/>
              <a:t>Example 4 – Gas leakage data</a:t>
            </a:r>
          </a:p>
        </p:txBody>
      </p:sp>
      <p:pic>
        <p:nvPicPr>
          <p:cNvPr id="1027" name="Picture 3"/>
          <p:cNvPicPr>
            <a:picLocks noChangeAspect="1" noChangeArrowheads="1"/>
          </p:cNvPicPr>
          <p:nvPr/>
        </p:nvPicPr>
        <p:blipFill rotWithShape="1">
          <a:blip r:embed="rId2">
            <a:clrChange>
              <a:clrFrom>
                <a:srgbClr val="C0504D"/>
              </a:clrFrom>
              <a:clrTo>
                <a:srgbClr val="C0504D">
                  <a:alpha val="0"/>
                </a:srgbClr>
              </a:clrTo>
            </a:clrChange>
            <a:extLst>
              <a:ext uri="{28A0092B-C50C-407E-A947-70E740481C1C}">
                <a14:useLocalDpi xmlns:a14="http://schemas.microsoft.com/office/drawing/2010/main" val="0"/>
              </a:ext>
            </a:extLst>
          </a:blip>
          <a:srcRect r="13751"/>
          <a:stretch/>
        </p:blipFill>
        <p:spPr bwMode="auto">
          <a:xfrm>
            <a:off x="4477919" y="1531927"/>
            <a:ext cx="7350962" cy="4824000"/>
          </a:xfrm>
          <a:prstGeom prst="rect">
            <a:avLst/>
          </a:prstGeom>
          <a:solidFill>
            <a:schemeClr val="bg1"/>
          </a:solidFill>
          <a:ln w="9525">
            <a:solidFill>
              <a:schemeClr val="tx1"/>
            </a:solidFill>
            <a:miter lim="800000"/>
            <a:headEnd/>
            <a:tailEnd/>
          </a:ln>
          <a:effectLst/>
        </p:spPr>
      </p:pic>
      <p:cxnSp>
        <p:nvCxnSpPr>
          <p:cNvPr id="10" name="Elbow Connector 9"/>
          <p:cNvCxnSpPr>
            <a:cxnSpLocks/>
            <a:stCxn id="19" idx="3"/>
          </p:cNvCxnSpPr>
          <p:nvPr/>
        </p:nvCxnSpPr>
        <p:spPr>
          <a:xfrm>
            <a:off x="4223208" y="2825866"/>
            <a:ext cx="5112000" cy="923622"/>
          </a:xfrm>
          <a:prstGeom prst="bentConnector3">
            <a:avLst>
              <a:gd name="adj1" fmla="val 99957"/>
            </a:avLst>
          </a:prstGeom>
          <a:ln w="38100">
            <a:tailEnd type="arrow"/>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0B0ACF16-7547-1753-DA01-352B64F563B9}"/>
              </a:ext>
            </a:extLst>
          </p:cNvPr>
          <p:cNvSpPr/>
          <p:nvPr/>
        </p:nvSpPr>
        <p:spPr>
          <a:xfrm>
            <a:off x="815059" y="1948703"/>
            <a:ext cx="3408149" cy="1754326"/>
          </a:xfrm>
          <a:prstGeom prst="rect">
            <a:avLst/>
          </a:prstGeom>
        </p:spPr>
        <p:txBody>
          <a:bodyPr wrap="square">
            <a:spAutoFit/>
          </a:bodyPr>
          <a:lstStyle/>
          <a:p>
            <a:r>
              <a:rPr lang="en-GB" sz="1800" b="0" dirty="0"/>
              <a:t>New gas leakage survey in 2002 led to sudden revision of assumptions regarding gas leakage rates from different parts of the UK network - leading to a large step-change, 2002-3.</a:t>
            </a:r>
          </a:p>
        </p:txBody>
      </p:sp>
    </p:spTree>
    <p:extLst>
      <p:ext uri="{BB962C8B-B14F-4D97-AF65-F5344CB8AC3E}">
        <p14:creationId xmlns:p14="http://schemas.microsoft.com/office/powerpoint/2010/main" val="356784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934" y="3669604"/>
            <a:ext cx="2517567" cy="923330"/>
          </a:xfrm>
          <a:prstGeom prst="rect">
            <a:avLst/>
          </a:prstGeom>
        </p:spPr>
        <p:txBody>
          <a:bodyPr wrap="square">
            <a:spAutoFit/>
          </a:bodyPr>
          <a:lstStyle/>
          <a:p>
            <a:pPr algn="just"/>
            <a:r>
              <a:rPr lang="en-GB" sz="1800" b="0" dirty="0"/>
              <a:t>Interpolating 1992-2003 more realistic of actual changes through time</a:t>
            </a:r>
          </a:p>
        </p:txBody>
      </p:sp>
      <p:pic>
        <p:nvPicPr>
          <p:cNvPr id="8" name="Picture 3">
            <a:extLst>
              <a:ext uri="{FF2B5EF4-FFF2-40B4-BE49-F238E27FC236}">
                <a16:creationId xmlns:a16="http://schemas.microsoft.com/office/drawing/2014/main" id="{CFB2D0AA-FCE6-51D7-929E-BB5B0FF5E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278" y="1578386"/>
            <a:ext cx="8523032" cy="482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a:extLst>
              <a:ext uri="{FF2B5EF4-FFF2-40B4-BE49-F238E27FC236}">
                <a16:creationId xmlns:a16="http://schemas.microsoft.com/office/drawing/2014/main" id="{A35F121D-DA7D-5F73-A7D4-372BAC75570E}"/>
              </a:ext>
            </a:extLst>
          </p:cNvPr>
          <p:cNvCxnSpPr>
            <a:cxnSpLocks/>
            <a:stCxn id="2" idx="3"/>
          </p:cNvCxnSpPr>
          <p:nvPr/>
        </p:nvCxnSpPr>
        <p:spPr>
          <a:xfrm>
            <a:off x="3276501" y="4131269"/>
            <a:ext cx="3924000" cy="0"/>
          </a:xfrm>
          <a:prstGeom prst="line">
            <a:avLst/>
          </a:prstGeom>
          <a:ln w="38100">
            <a:tailEnd type="arrow"/>
          </a:ln>
        </p:spPr>
        <p:style>
          <a:lnRef idx="1">
            <a:schemeClr val="dk1"/>
          </a:lnRef>
          <a:fillRef idx="0">
            <a:schemeClr val="dk1"/>
          </a:fillRef>
          <a:effectRef idx="0">
            <a:schemeClr val="dk1"/>
          </a:effectRef>
          <a:fontRef idx="minor">
            <a:schemeClr val="tx1"/>
          </a:fontRef>
        </p:style>
      </p:cxnSp>
      <p:sp>
        <p:nvSpPr>
          <p:cNvPr id="3" name="Date Placeholder 2">
            <a:extLst>
              <a:ext uri="{FF2B5EF4-FFF2-40B4-BE49-F238E27FC236}">
                <a16:creationId xmlns:a16="http://schemas.microsoft.com/office/drawing/2014/main" id="{64D6A629-3AC2-91B4-3BCF-4A97A4F010D1}"/>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406C15BA-C175-67FB-9A85-5403457FF3D4}"/>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65D2D1D7-37CF-B30E-A8FD-2C5C682DA4B9}"/>
              </a:ext>
            </a:extLst>
          </p:cNvPr>
          <p:cNvSpPr>
            <a:spLocks noGrp="1"/>
          </p:cNvSpPr>
          <p:nvPr>
            <p:ph type="sldNum" sz="quarter" idx="12"/>
          </p:nvPr>
        </p:nvSpPr>
        <p:spPr/>
        <p:txBody>
          <a:bodyPr/>
          <a:lstStyle/>
          <a:p>
            <a:fld id="{22E255E9-8D06-4421-9912-9DD8D3F68443}" type="slidenum">
              <a:rPr lang="de-DE" smtClean="0"/>
              <a:pPr/>
              <a:t>25</a:t>
            </a:fld>
            <a:endParaRPr lang="de-DE"/>
          </a:p>
        </p:txBody>
      </p:sp>
      <p:sp>
        <p:nvSpPr>
          <p:cNvPr id="6" name="Title 5">
            <a:extLst>
              <a:ext uri="{FF2B5EF4-FFF2-40B4-BE49-F238E27FC236}">
                <a16:creationId xmlns:a16="http://schemas.microsoft.com/office/drawing/2014/main" id="{7270DA91-51DD-7548-503B-4AF5790975FB}"/>
              </a:ext>
            </a:extLst>
          </p:cNvPr>
          <p:cNvSpPr>
            <a:spLocks noGrp="1"/>
          </p:cNvSpPr>
          <p:nvPr>
            <p:ph type="title"/>
          </p:nvPr>
        </p:nvSpPr>
        <p:spPr/>
        <p:txBody>
          <a:bodyPr/>
          <a:lstStyle/>
          <a:p>
            <a:r>
              <a:rPr lang="en-GB" dirty="0"/>
              <a:t>Example 4 – Gas leakage data</a:t>
            </a:r>
          </a:p>
        </p:txBody>
      </p:sp>
      <p:cxnSp>
        <p:nvCxnSpPr>
          <p:cNvPr id="11" name="Elbow Connector 9">
            <a:extLst>
              <a:ext uri="{FF2B5EF4-FFF2-40B4-BE49-F238E27FC236}">
                <a16:creationId xmlns:a16="http://schemas.microsoft.com/office/drawing/2014/main" id="{88F0DACF-A03D-5BDD-1538-F3E1FE3C3BB2}"/>
              </a:ext>
            </a:extLst>
          </p:cNvPr>
          <p:cNvCxnSpPr>
            <a:cxnSpLocks/>
          </p:cNvCxnSpPr>
          <p:nvPr/>
        </p:nvCxnSpPr>
        <p:spPr>
          <a:xfrm>
            <a:off x="3563685" y="2308299"/>
            <a:ext cx="5046915" cy="1122927"/>
          </a:xfrm>
          <a:prstGeom prst="bentConnector3">
            <a:avLst>
              <a:gd name="adj1" fmla="val 100024"/>
            </a:avLst>
          </a:prstGeom>
          <a:ln w="38100">
            <a:tailEnd type="arrow"/>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071EC2A-75F5-1626-1BAC-595AED995930}"/>
              </a:ext>
            </a:extLst>
          </p:cNvPr>
          <p:cNvSpPr/>
          <p:nvPr/>
        </p:nvSpPr>
        <p:spPr>
          <a:xfrm>
            <a:off x="758934" y="1578386"/>
            <a:ext cx="2804751" cy="2031325"/>
          </a:xfrm>
          <a:prstGeom prst="rect">
            <a:avLst/>
          </a:prstGeom>
        </p:spPr>
        <p:txBody>
          <a:bodyPr wrap="square">
            <a:spAutoFit/>
          </a:bodyPr>
          <a:lstStyle/>
          <a:p>
            <a:pPr algn="just"/>
            <a:r>
              <a:rPr lang="en-GB" sz="1800" b="0" dirty="0"/>
              <a:t>New gas leakage survey in 2002 led to sudden revision of assumptions regarding gas leakage rates from different parts of the UK network - leading to a large step-change, 2002-3.</a:t>
            </a:r>
          </a:p>
        </p:txBody>
      </p:sp>
    </p:spTree>
    <p:extLst>
      <p:ext uri="{BB962C8B-B14F-4D97-AF65-F5344CB8AC3E}">
        <p14:creationId xmlns:p14="http://schemas.microsoft.com/office/powerpoint/2010/main" val="1268956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2ADF2-5156-39BE-B00F-228C98A4109D}"/>
              </a:ext>
            </a:extLst>
          </p:cNvPr>
          <p:cNvSpPr>
            <a:spLocks noGrp="1"/>
          </p:cNvSpPr>
          <p:nvPr>
            <p:ph idx="1"/>
          </p:nvPr>
        </p:nvSpPr>
        <p:spPr/>
        <p:txBody>
          <a:bodyPr/>
          <a:lstStyle/>
          <a:p>
            <a:r>
              <a:rPr lang="en-US" altLang="en-US" b="1" dirty="0"/>
              <a:t>Preferred approaches</a:t>
            </a:r>
            <a:r>
              <a:rPr lang="en-US" altLang="en-US" dirty="0"/>
              <a:t> are </a:t>
            </a:r>
            <a:r>
              <a:rPr lang="en-US" altLang="en-US" b="1" dirty="0"/>
              <a:t>overlap</a:t>
            </a:r>
            <a:r>
              <a:rPr lang="en-US" altLang="en-US" dirty="0"/>
              <a:t> and </a:t>
            </a:r>
            <a:r>
              <a:rPr lang="en-US" altLang="en-US" b="1" dirty="0"/>
              <a:t>surrogate, because:</a:t>
            </a:r>
          </a:p>
          <a:p>
            <a:pPr lvl="1">
              <a:lnSpc>
                <a:spcPts val="2700"/>
              </a:lnSpc>
            </a:pPr>
            <a:r>
              <a:rPr lang="en-US" altLang="en-US" dirty="0"/>
              <a:t>They are based on actual data</a:t>
            </a:r>
          </a:p>
          <a:p>
            <a:pPr lvl="1">
              <a:lnSpc>
                <a:spcPts val="2700"/>
              </a:lnSpc>
            </a:pPr>
            <a:r>
              <a:rPr lang="en-US" altLang="en-US" dirty="0"/>
              <a:t>Interpolation and extrapolation are effectively projections that assume certain trends in the absence of data.</a:t>
            </a:r>
          </a:p>
          <a:p>
            <a:r>
              <a:rPr lang="en-US" altLang="en-US" dirty="0"/>
              <a:t>Similarly in research, </a:t>
            </a:r>
            <a:r>
              <a:rPr lang="en-US" altLang="en-US" b="1" dirty="0"/>
              <a:t>it is not good practice to simply apply a gap-filling method blindly</a:t>
            </a:r>
            <a:r>
              <a:rPr lang="en-US" altLang="en-US" dirty="0"/>
              <a:t>:</a:t>
            </a:r>
          </a:p>
          <a:p>
            <a:pPr>
              <a:buFont typeface="Wingdings" pitchFamily="2" charset="2"/>
              <a:buNone/>
            </a:pPr>
            <a:r>
              <a:rPr lang="en-US" altLang="en-US" dirty="0"/>
              <a:t> You should understand why your approach is justified and be able to explain it transparently.</a:t>
            </a:r>
          </a:p>
          <a:p>
            <a:pPr lvl="1">
              <a:lnSpc>
                <a:spcPts val="2700"/>
              </a:lnSpc>
            </a:pPr>
            <a:r>
              <a:rPr lang="en-US" altLang="en-US" dirty="0"/>
              <a:t>Ask yourself: will what I am doing stand up to peer review in a technical journal?</a:t>
            </a:r>
          </a:p>
          <a:p>
            <a:endParaRPr lang="en-GB" dirty="0"/>
          </a:p>
        </p:txBody>
      </p:sp>
      <p:sp>
        <p:nvSpPr>
          <p:cNvPr id="3" name="Date Placeholder 2">
            <a:extLst>
              <a:ext uri="{FF2B5EF4-FFF2-40B4-BE49-F238E27FC236}">
                <a16:creationId xmlns:a16="http://schemas.microsoft.com/office/drawing/2014/main" id="{AB488B4E-6672-C8E9-FA8C-6621EB029A25}"/>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F97C23E5-F4F8-4A5D-C845-59A6F66050C1}"/>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C9561BB7-018E-5A1A-07D9-AFB3A05130F0}"/>
              </a:ext>
            </a:extLst>
          </p:cNvPr>
          <p:cNvSpPr>
            <a:spLocks noGrp="1"/>
          </p:cNvSpPr>
          <p:nvPr>
            <p:ph type="sldNum" sz="quarter" idx="12"/>
          </p:nvPr>
        </p:nvSpPr>
        <p:spPr/>
        <p:txBody>
          <a:bodyPr/>
          <a:lstStyle/>
          <a:p>
            <a:fld id="{22E255E9-8D06-4421-9912-9DD8D3F68443}" type="slidenum">
              <a:rPr lang="de-DE" smtClean="0"/>
              <a:pPr/>
              <a:t>26</a:t>
            </a:fld>
            <a:endParaRPr lang="de-DE"/>
          </a:p>
        </p:txBody>
      </p:sp>
      <p:sp>
        <p:nvSpPr>
          <p:cNvPr id="6" name="Title 5">
            <a:extLst>
              <a:ext uri="{FF2B5EF4-FFF2-40B4-BE49-F238E27FC236}">
                <a16:creationId xmlns:a16="http://schemas.microsoft.com/office/drawing/2014/main" id="{F84205A1-0D98-B815-336F-B9A6D62B01D6}"/>
              </a:ext>
            </a:extLst>
          </p:cNvPr>
          <p:cNvSpPr>
            <a:spLocks noGrp="1"/>
          </p:cNvSpPr>
          <p:nvPr>
            <p:ph type="title"/>
          </p:nvPr>
        </p:nvSpPr>
        <p:spPr/>
        <p:txBody>
          <a:bodyPr/>
          <a:lstStyle/>
          <a:p>
            <a:r>
              <a:rPr lang="en-US" altLang="en-US" dirty="0"/>
              <a:t>Summary Comments</a:t>
            </a:r>
            <a:endParaRPr lang="en-GB" dirty="0"/>
          </a:p>
        </p:txBody>
      </p:sp>
    </p:spTree>
    <p:extLst>
      <p:ext uri="{BB962C8B-B14F-4D97-AF65-F5344CB8AC3E}">
        <p14:creationId xmlns:p14="http://schemas.microsoft.com/office/powerpoint/2010/main" val="149787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4AFB04-ABA4-714C-A25F-41B67356D4C3}"/>
              </a:ext>
            </a:extLst>
          </p:cNvPr>
          <p:cNvSpPr>
            <a:spLocks noGrp="1"/>
          </p:cNvSpPr>
          <p:nvPr>
            <p:ph idx="1"/>
          </p:nvPr>
        </p:nvSpPr>
        <p:spPr/>
        <p:txBody>
          <a:bodyPr/>
          <a:lstStyle/>
          <a:p>
            <a:r>
              <a:rPr lang="en-GB" dirty="0"/>
              <a:t>IPCC 2006 GLs – Vol. 1 General Guidance and Reporting – Chapter 5</a:t>
            </a:r>
          </a:p>
          <a:p>
            <a:pPr lvl="1"/>
            <a:r>
              <a:rPr lang="en-GB" dirty="0">
                <a:hlinkClick r:id="rId2"/>
              </a:rPr>
              <a:t>https://www.ipcc-nggip.iges.or.jp/public/2006gl/pdf/1_Volume1/V1_5_Ch5_Timeseries.pdf</a:t>
            </a:r>
            <a:endParaRPr lang="en-GB" dirty="0"/>
          </a:p>
          <a:p>
            <a:pPr lvl="1"/>
            <a:endParaRPr lang="en-GB" dirty="0"/>
          </a:p>
          <a:p>
            <a:r>
              <a:rPr lang="en-GB" dirty="0"/>
              <a:t>2019 Refinement to the 2006 IPCC GLs – Vol. 1 General Guidance and Reporting – Chapter 5</a:t>
            </a:r>
          </a:p>
          <a:p>
            <a:pPr lvl="1"/>
            <a:r>
              <a:rPr lang="en-GB" dirty="0">
                <a:hlinkClick r:id="rId3"/>
              </a:rPr>
              <a:t>https://www.ipcc-nggip.iges.or.jp/public/2019rf/pdf/1_Volume1/19R_V1_Ch05_Timeseries.pdf</a:t>
            </a:r>
            <a:endParaRPr lang="en-GB" dirty="0"/>
          </a:p>
          <a:p>
            <a:pPr lvl="1"/>
            <a:endParaRPr lang="en-GB" dirty="0"/>
          </a:p>
          <a:p>
            <a:r>
              <a:rPr lang="en-GB" dirty="0"/>
              <a:t>EMEP/EEA Guidebook – Part A.4 Time series consistency</a:t>
            </a:r>
          </a:p>
          <a:p>
            <a:pPr lvl="1"/>
            <a:r>
              <a:rPr lang="en-GB" dirty="0">
                <a:hlinkClick r:id="rId4"/>
              </a:rPr>
              <a:t>https://www.eea.europa.eu/publications/emep-eea-guidebook-2023/part-a-general-guidance-chapters/a-4-time-series-consistency-2023/view</a:t>
            </a:r>
            <a:endParaRPr lang="en-GB" dirty="0"/>
          </a:p>
          <a:p>
            <a:pPr lvl="1"/>
            <a:endParaRPr lang="en-GB" dirty="0"/>
          </a:p>
        </p:txBody>
      </p:sp>
      <p:sp>
        <p:nvSpPr>
          <p:cNvPr id="3" name="Date Placeholder 2">
            <a:extLst>
              <a:ext uri="{FF2B5EF4-FFF2-40B4-BE49-F238E27FC236}">
                <a16:creationId xmlns:a16="http://schemas.microsoft.com/office/drawing/2014/main" id="{D25E3190-BF6E-2FF9-DC54-B67AF048A750}"/>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BF884645-2D3F-2288-2B5F-C4251148CB5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D730E139-0C1C-BAD8-546F-FF7A1C3EAA39}"/>
              </a:ext>
            </a:extLst>
          </p:cNvPr>
          <p:cNvSpPr>
            <a:spLocks noGrp="1"/>
          </p:cNvSpPr>
          <p:nvPr>
            <p:ph type="sldNum" sz="quarter" idx="12"/>
          </p:nvPr>
        </p:nvSpPr>
        <p:spPr/>
        <p:txBody>
          <a:bodyPr/>
          <a:lstStyle/>
          <a:p>
            <a:fld id="{22E255E9-8D06-4421-9912-9DD8D3F68443}" type="slidenum">
              <a:rPr lang="de-DE" smtClean="0"/>
              <a:pPr/>
              <a:t>27</a:t>
            </a:fld>
            <a:endParaRPr lang="de-DE"/>
          </a:p>
        </p:txBody>
      </p:sp>
      <p:sp>
        <p:nvSpPr>
          <p:cNvPr id="6" name="Title 5">
            <a:extLst>
              <a:ext uri="{FF2B5EF4-FFF2-40B4-BE49-F238E27FC236}">
                <a16:creationId xmlns:a16="http://schemas.microsoft.com/office/drawing/2014/main" id="{E512704A-4E73-CC27-2ED0-CE8CBED4BAA3}"/>
              </a:ext>
            </a:extLst>
          </p:cNvPr>
          <p:cNvSpPr>
            <a:spLocks noGrp="1"/>
          </p:cNvSpPr>
          <p:nvPr>
            <p:ph type="title"/>
          </p:nvPr>
        </p:nvSpPr>
        <p:spPr/>
        <p:txBody>
          <a:bodyPr/>
          <a:lstStyle/>
          <a:p>
            <a:r>
              <a:rPr lang="en-GB" dirty="0"/>
              <a:t>Additional technical content </a:t>
            </a:r>
          </a:p>
        </p:txBody>
      </p:sp>
    </p:spTree>
    <p:extLst>
      <p:ext uri="{BB962C8B-B14F-4D97-AF65-F5344CB8AC3E}">
        <p14:creationId xmlns:p14="http://schemas.microsoft.com/office/powerpoint/2010/main" val="231416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1D07E8-4BB1-C7B9-6D3A-0283A5A1BE66}"/>
              </a:ext>
            </a:extLst>
          </p:cNvPr>
          <p:cNvSpPr>
            <a:spLocks noGrp="1"/>
          </p:cNvSpPr>
          <p:nvPr>
            <p:ph idx="1"/>
          </p:nvPr>
        </p:nvSpPr>
        <p:spPr/>
        <p:txBody>
          <a:bodyPr>
            <a:normAutofit/>
          </a:bodyPr>
          <a:lstStyle/>
          <a:p>
            <a:pPr marL="0" indent="0" algn="ctr">
              <a:buNone/>
            </a:pPr>
            <a:endParaRPr lang="en-GB" sz="6600"/>
          </a:p>
          <a:p>
            <a:pPr marL="0" indent="0" algn="ctr">
              <a:buNone/>
            </a:pPr>
            <a:r>
              <a:rPr lang="en-GB" sz="6600"/>
              <a:t>Thank </a:t>
            </a:r>
            <a:r>
              <a:rPr lang="en-GB" sz="6600" dirty="0"/>
              <a:t>you </a:t>
            </a:r>
          </a:p>
        </p:txBody>
      </p:sp>
      <p:sp>
        <p:nvSpPr>
          <p:cNvPr id="3" name="Date Placeholder 2">
            <a:extLst>
              <a:ext uri="{FF2B5EF4-FFF2-40B4-BE49-F238E27FC236}">
                <a16:creationId xmlns:a16="http://schemas.microsoft.com/office/drawing/2014/main" id="{54B0CFDD-0D9A-C964-6143-EF60A93A6FAF}"/>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EB6DDBAB-D9F1-1371-3265-16147215F710}"/>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D95792A8-9A6E-476B-92FF-B09F179D8CFA}"/>
              </a:ext>
            </a:extLst>
          </p:cNvPr>
          <p:cNvSpPr>
            <a:spLocks noGrp="1"/>
          </p:cNvSpPr>
          <p:nvPr>
            <p:ph type="sldNum" sz="quarter" idx="12"/>
          </p:nvPr>
        </p:nvSpPr>
        <p:spPr/>
        <p:txBody>
          <a:bodyPr/>
          <a:lstStyle/>
          <a:p>
            <a:fld id="{22E255E9-8D06-4421-9912-9DD8D3F68443}" type="slidenum">
              <a:rPr lang="de-DE" smtClean="0"/>
              <a:pPr/>
              <a:t>28</a:t>
            </a:fld>
            <a:endParaRPr lang="de-DE"/>
          </a:p>
        </p:txBody>
      </p:sp>
      <p:sp>
        <p:nvSpPr>
          <p:cNvPr id="6" name="Title 5">
            <a:extLst>
              <a:ext uri="{FF2B5EF4-FFF2-40B4-BE49-F238E27FC236}">
                <a16:creationId xmlns:a16="http://schemas.microsoft.com/office/drawing/2014/main" id="{F66C8590-8ADC-E98E-15A4-153F76598016}"/>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545817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D5B3D-CBBE-3D98-57E8-5CE165D44C2E}"/>
              </a:ext>
            </a:extLst>
          </p:cNvPr>
          <p:cNvSpPr>
            <a:spLocks noGrp="1"/>
          </p:cNvSpPr>
          <p:nvPr>
            <p:ph idx="1"/>
          </p:nvPr>
        </p:nvSpPr>
        <p:spPr>
          <a:xfrm>
            <a:off x="838200" y="2114551"/>
            <a:ext cx="5322455" cy="4062412"/>
          </a:xfrm>
        </p:spPr>
        <p:txBody>
          <a:bodyPr/>
          <a:lstStyle/>
          <a:p>
            <a:r>
              <a:rPr lang="en-GB" dirty="0"/>
              <a:t>Filling gaps within datasets by estimating trends between two or more data points e.g. intermediate years where no data is available</a:t>
            </a:r>
          </a:p>
          <a:p>
            <a:r>
              <a:rPr lang="en-GB" dirty="0"/>
              <a:t>Useful for datasets with regular gaps – e.g. periodic surveys</a:t>
            </a:r>
          </a:p>
          <a:p>
            <a:r>
              <a:rPr lang="en-GB" dirty="0"/>
              <a:t>In its simplest for linear interpolation</a:t>
            </a:r>
          </a:p>
          <a:p>
            <a:r>
              <a:rPr lang="en-GB" dirty="0"/>
              <a:t>To increase confidence and it is good QA/QC practice to compare interpolated data with surrogate data</a:t>
            </a:r>
          </a:p>
          <a:p>
            <a:endParaRPr lang="en-GB" dirty="0"/>
          </a:p>
        </p:txBody>
      </p:sp>
      <p:sp>
        <p:nvSpPr>
          <p:cNvPr id="3" name="Date Placeholder 2">
            <a:extLst>
              <a:ext uri="{FF2B5EF4-FFF2-40B4-BE49-F238E27FC236}">
                <a16:creationId xmlns:a16="http://schemas.microsoft.com/office/drawing/2014/main" id="{1895C5AB-EADB-5550-22BC-1E7D6261DDC5}"/>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5139B3AD-EF7F-8C2D-999F-01D20BF7F3DD}"/>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2BEE2D2D-A5BC-FF05-F6F3-D5E48224F8BE}"/>
              </a:ext>
            </a:extLst>
          </p:cNvPr>
          <p:cNvSpPr>
            <a:spLocks noGrp="1"/>
          </p:cNvSpPr>
          <p:nvPr>
            <p:ph type="sldNum" sz="quarter" idx="12"/>
          </p:nvPr>
        </p:nvSpPr>
        <p:spPr/>
        <p:txBody>
          <a:bodyPr/>
          <a:lstStyle/>
          <a:p>
            <a:fld id="{22E255E9-8D06-4421-9912-9DD8D3F68443}" type="slidenum">
              <a:rPr lang="de-DE" smtClean="0"/>
              <a:pPr/>
              <a:t>29</a:t>
            </a:fld>
            <a:endParaRPr lang="de-DE"/>
          </a:p>
        </p:txBody>
      </p:sp>
      <p:sp>
        <p:nvSpPr>
          <p:cNvPr id="6" name="Title 5">
            <a:extLst>
              <a:ext uri="{FF2B5EF4-FFF2-40B4-BE49-F238E27FC236}">
                <a16:creationId xmlns:a16="http://schemas.microsoft.com/office/drawing/2014/main" id="{04191BF6-3031-846A-6244-FE70F4654865}"/>
              </a:ext>
            </a:extLst>
          </p:cNvPr>
          <p:cNvSpPr>
            <a:spLocks noGrp="1"/>
          </p:cNvSpPr>
          <p:nvPr>
            <p:ph type="title"/>
          </p:nvPr>
        </p:nvSpPr>
        <p:spPr/>
        <p:txBody>
          <a:bodyPr/>
          <a:lstStyle/>
          <a:p>
            <a:r>
              <a:rPr lang="en-GB" dirty="0"/>
              <a:t>Dealing with Data Gaps – Time Series: Solution 3 - Interpolation</a:t>
            </a:r>
            <a:endParaRPr lang="en-GB"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271" y="2114551"/>
            <a:ext cx="4751890" cy="30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txBox="1">
            <a:spLocks/>
          </p:cNvSpPr>
          <p:nvPr/>
        </p:nvSpPr>
        <p:spPr>
          <a:xfrm>
            <a:off x="5931877" y="5649533"/>
            <a:ext cx="6195468" cy="408102"/>
          </a:xfrm>
          <a:prstGeom prst="rect">
            <a:avLst/>
          </a:prstGeom>
          <a:noFill/>
        </p:spPr>
        <p:txBody>
          <a:bodyPr vert="horz" wrap="square" lIns="33231" tIns="33231" rIns="33231" bIns="33231" numCol="1" rtlCol="0" anchor="t" anchorCtr="0" compatLnSpc="1">
            <a:prstTxWarp prst="textNoShape">
              <a:avLst/>
            </a:prstTxWarp>
            <a:spAutoFit/>
          </a:bodyPr>
          <a:lstStyle>
            <a:defPPr>
              <a:defRPr lang="de-DE"/>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8" dirty="0"/>
              <a:t>Figure Taken from 2006 IPCCC Guidelines for National Greenhouse Gas Inventories: Chapter 5 – Time Series Consistency</a:t>
            </a:r>
          </a:p>
        </p:txBody>
      </p:sp>
    </p:spTree>
    <p:extLst>
      <p:ext uri="{BB962C8B-B14F-4D97-AF65-F5344CB8AC3E}">
        <p14:creationId xmlns:p14="http://schemas.microsoft.com/office/powerpoint/2010/main" val="27989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F4A7F9-87B4-EF21-3B47-A6A8F2DC4107}"/>
              </a:ext>
            </a:extLst>
          </p:cNvPr>
          <p:cNvSpPr>
            <a:spLocks noGrp="1"/>
          </p:cNvSpPr>
          <p:nvPr>
            <p:ph idx="1"/>
          </p:nvPr>
        </p:nvSpPr>
        <p:spPr/>
        <p:txBody>
          <a:bodyPr>
            <a:normAutofit/>
          </a:bodyPr>
          <a:lstStyle/>
          <a:p>
            <a:r>
              <a:rPr lang="en-US" sz="2400" dirty="0"/>
              <a:t>Splicing</a:t>
            </a:r>
          </a:p>
          <a:p>
            <a:r>
              <a:rPr lang="en-US" sz="2400" dirty="0"/>
              <a:t>Overlap </a:t>
            </a:r>
          </a:p>
          <a:p>
            <a:r>
              <a:rPr lang="en-US" sz="2400" dirty="0"/>
              <a:t>Surrogate </a:t>
            </a:r>
          </a:p>
          <a:p>
            <a:r>
              <a:rPr lang="en-US" sz="2400" dirty="0"/>
              <a:t>Interpolation</a:t>
            </a:r>
          </a:p>
          <a:p>
            <a:r>
              <a:rPr lang="en-US" sz="2400" dirty="0"/>
              <a:t>Trend Extrapolation</a:t>
            </a:r>
          </a:p>
          <a:p>
            <a:endParaRPr lang="en-US" sz="2400" dirty="0"/>
          </a:p>
        </p:txBody>
      </p:sp>
      <p:sp>
        <p:nvSpPr>
          <p:cNvPr id="3" name="Datumsplatzhalter 2">
            <a:extLst>
              <a:ext uri="{FF2B5EF4-FFF2-40B4-BE49-F238E27FC236}">
                <a16:creationId xmlns:a16="http://schemas.microsoft.com/office/drawing/2014/main" id="{17490BFE-AAE5-83C7-2BBA-1F804BF0D32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ußzeilenplatzhalter 3">
            <a:extLst>
              <a:ext uri="{FF2B5EF4-FFF2-40B4-BE49-F238E27FC236}">
                <a16:creationId xmlns:a16="http://schemas.microsoft.com/office/drawing/2014/main" id="{E1D2A05D-67B0-7AE8-3D7C-F2243DF3C8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071B488-49D8-78C1-B91A-485C629D2325}"/>
              </a:ext>
            </a:extLst>
          </p:cNvPr>
          <p:cNvSpPr>
            <a:spLocks noGrp="1"/>
          </p:cNvSpPr>
          <p:nvPr>
            <p:ph type="sldNum" sz="quarter" idx="12"/>
          </p:nvPr>
        </p:nvSpPr>
        <p:spPr/>
        <p:txBody>
          <a:bodyPr/>
          <a:lstStyle/>
          <a:p>
            <a:fld id="{22E255E9-8D06-4421-9912-9DD8D3F68443}" type="slidenum">
              <a:rPr lang="de-DE" smtClean="0"/>
              <a:pPr/>
              <a:t>3</a:t>
            </a:fld>
            <a:endParaRPr lang="de-DE"/>
          </a:p>
        </p:txBody>
      </p:sp>
      <p:sp>
        <p:nvSpPr>
          <p:cNvPr id="6" name="Titel 5">
            <a:extLst>
              <a:ext uri="{FF2B5EF4-FFF2-40B4-BE49-F238E27FC236}">
                <a16:creationId xmlns:a16="http://schemas.microsoft.com/office/drawing/2014/main" id="{6445E0AD-2D4A-4E49-436C-469EC1D5993A}"/>
              </a:ext>
            </a:extLst>
          </p:cNvPr>
          <p:cNvSpPr>
            <a:spLocks noGrp="1"/>
          </p:cNvSpPr>
          <p:nvPr>
            <p:ph type="title"/>
          </p:nvPr>
        </p:nvSpPr>
        <p:spPr/>
        <p:txBody>
          <a:bodyPr>
            <a:normAutofit/>
          </a:bodyPr>
          <a:lstStyle/>
          <a:p>
            <a:r>
              <a:rPr lang="en-GB" dirty="0"/>
              <a:t>Solutions for data gap filling techniques for time series</a:t>
            </a:r>
            <a:endParaRPr lang="en-US" dirty="0"/>
          </a:p>
        </p:txBody>
      </p:sp>
    </p:spTree>
    <p:extLst>
      <p:ext uri="{BB962C8B-B14F-4D97-AF65-F5344CB8AC3E}">
        <p14:creationId xmlns:p14="http://schemas.microsoft.com/office/powerpoint/2010/main" val="1296414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4D5B3D-CBBE-3D98-57E8-5CE165D44C2E}"/>
              </a:ext>
            </a:extLst>
          </p:cNvPr>
          <p:cNvSpPr>
            <a:spLocks noGrp="1"/>
          </p:cNvSpPr>
          <p:nvPr>
            <p:ph idx="1"/>
          </p:nvPr>
        </p:nvSpPr>
        <p:spPr>
          <a:xfrm>
            <a:off x="838199" y="2114551"/>
            <a:ext cx="5950527" cy="4046104"/>
          </a:xfrm>
        </p:spPr>
        <p:txBody>
          <a:bodyPr>
            <a:normAutofit fontScale="92500" lnSpcReduction="20000"/>
          </a:bodyPr>
          <a:lstStyle/>
          <a:p>
            <a:r>
              <a:rPr lang="en-GB" dirty="0"/>
              <a:t>Estimate trend and therefore actual value for a baseline by extending or ‘extrapolating’ trend backwards</a:t>
            </a:r>
          </a:p>
          <a:p>
            <a:r>
              <a:rPr lang="en-GB" dirty="0"/>
              <a:t>Can also extrapolate forwards for projections</a:t>
            </a:r>
          </a:p>
          <a:p>
            <a:r>
              <a:rPr lang="en-GB" dirty="0"/>
              <a:t>Similar to interpolation – although less known about the trend</a:t>
            </a:r>
          </a:p>
          <a:p>
            <a:r>
              <a:rPr lang="en-GB" dirty="0"/>
              <a:t>Trend must be constant to apply extrapolation and not erratic</a:t>
            </a:r>
          </a:p>
          <a:p>
            <a:r>
              <a:rPr lang="en-GB" dirty="0"/>
              <a:t>Should not be used for extended period of time – the longer the period the greater the uncertainty</a:t>
            </a:r>
          </a:p>
          <a:p>
            <a:r>
              <a:rPr lang="en-GB" dirty="0"/>
              <a:t>Again, other splicing techniques should be used alongside to improve confidence </a:t>
            </a:r>
          </a:p>
          <a:p>
            <a:r>
              <a:rPr lang="en-GB" dirty="0"/>
              <a:t>‘Actual’ data (when available) may differ from extrapolation</a:t>
            </a:r>
          </a:p>
        </p:txBody>
      </p:sp>
      <p:sp>
        <p:nvSpPr>
          <p:cNvPr id="3" name="Date Placeholder 2">
            <a:extLst>
              <a:ext uri="{FF2B5EF4-FFF2-40B4-BE49-F238E27FC236}">
                <a16:creationId xmlns:a16="http://schemas.microsoft.com/office/drawing/2014/main" id="{1895C5AB-EADB-5550-22BC-1E7D6261DDC5}"/>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5139B3AD-EF7F-8C2D-999F-01D20BF7F3DD}"/>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2BEE2D2D-A5BC-FF05-F6F3-D5E48224F8BE}"/>
              </a:ext>
            </a:extLst>
          </p:cNvPr>
          <p:cNvSpPr>
            <a:spLocks noGrp="1"/>
          </p:cNvSpPr>
          <p:nvPr>
            <p:ph type="sldNum" sz="quarter" idx="12"/>
          </p:nvPr>
        </p:nvSpPr>
        <p:spPr/>
        <p:txBody>
          <a:bodyPr/>
          <a:lstStyle/>
          <a:p>
            <a:fld id="{22E255E9-8D06-4421-9912-9DD8D3F68443}" type="slidenum">
              <a:rPr lang="de-DE" smtClean="0"/>
              <a:pPr/>
              <a:t>30</a:t>
            </a:fld>
            <a:endParaRPr lang="de-DE"/>
          </a:p>
        </p:txBody>
      </p:sp>
      <p:sp>
        <p:nvSpPr>
          <p:cNvPr id="6" name="Title 5">
            <a:extLst>
              <a:ext uri="{FF2B5EF4-FFF2-40B4-BE49-F238E27FC236}">
                <a16:creationId xmlns:a16="http://schemas.microsoft.com/office/drawing/2014/main" id="{04191BF6-3031-846A-6244-FE70F4654865}"/>
              </a:ext>
            </a:extLst>
          </p:cNvPr>
          <p:cNvSpPr>
            <a:spLocks noGrp="1"/>
          </p:cNvSpPr>
          <p:nvPr>
            <p:ph type="title"/>
          </p:nvPr>
        </p:nvSpPr>
        <p:spPr/>
        <p:txBody>
          <a:bodyPr/>
          <a:lstStyle/>
          <a:p>
            <a:r>
              <a:rPr lang="en-GB" dirty="0"/>
              <a:t>Dealing with Data Gaps – Time Series: Solution 4 - Trend Extrapolation</a:t>
            </a:r>
            <a:endParaRPr lang="en-GB" b="1" dirty="0"/>
          </a:p>
        </p:txBody>
      </p:sp>
      <p:sp>
        <p:nvSpPr>
          <p:cNvPr id="9" name="Content Placeholder 8"/>
          <p:cNvSpPr txBox="1">
            <a:spLocks/>
          </p:cNvSpPr>
          <p:nvPr/>
        </p:nvSpPr>
        <p:spPr>
          <a:xfrm>
            <a:off x="7624711" y="5649533"/>
            <a:ext cx="4502633" cy="408102"/>
          </a:xfrm>
          <a:prstGeom prst="rect">
            <a:avLst/>
          </a:prstGeom>
          <a:noFill/>
        </p:spPr>
        <p:txBody>
          <a:bodyPr vert="horz" wrap="square" lIns="33231" tIns="33231" rIns="33231" bIns="33231" numCol="1" rtlCol="0" anchor="t" anchorCtr="0" compatLnSpc="1">
            <a:prstTxWarp prst="textNoShape">
              <a:avLst/>
            </a:prstTxWarp>
            <a:spAutoFit/>
          </a:bodyPr>
          <a:lstStyle>
            <a:defPPr>
              <a:defRPr lang="de-DE"/>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8" dirty="0"/>
              <a:t>Figure Taken from 2006 IPCCC Guidelines for National Greenhouse Gas Inventories: Chapter 5 – Time Series Consistency</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2" t="3447" r="4877"/>
          <a:stretch/>
        </p:blipFill>
        <p:spPr bwMode="auto">
          <a:xfrm>
            <a:off x="7467695" y="2443925"/>
            <a:ext cx="4502633" cy="286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41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D0ADD9-10ED-D1B2-F0E7-B7DB7BC75B5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5" name="Slide Number Placeholder 4">
            <a:extLst>
              <a:ext uri="{FF2B5EF4-FFF2-40B4-BE49-F238E27FC236}">
                <a16:creationId xmlns:a16="http://schemas.microsoft.com/office/drawing/2014/main" id="{A2EEE579-CAA7-816A-5CF1-E5F0D7EE2C77}"/>
              </a:ext>
            </a:extLst>
          </p:cNvPr>
          <p:cNvSpPr>
            <a:spLocks noGrp="1"/>
          </p:cNvSpPr>
          <p:nvPr>
            <p:ph type="sldNum" sz="quarter" idx="12"/>
          </p:nvPr>
        </p:nvSpPr>
        <p:spPr/>
        <p:txBody>
          <a:bodyPr/>
          <a:lstStyle/>
          <a:p>
            <a:fld id="{22E255E9-8D06-4421-9912-9DD8D3F68443}" type="slidenum">
              <a:rPr lang="de-DE" smtClean="0"/>
              <a:pPr/>
              <a:t>31</a:t>
            </a:fld>
            <a:endParaRPr lang="de-DE"/>
          </a:p>
        </p:txBody>
      </p:sp>
      <p:sp>
        <p:nvSpPr>
          <p:cNvPr id="6" name="Title 5">
            <a:extLst>
              <a:ext uri="{FF2B5EF4-FFF2-40B4-BE49-F238E27FC236}">
                <a16:creationId xmlns:a16="http://schemas.microsoft.com/office/drawing/2014/main" id="{FC67098E-2835-4519-B616-D51CB9A71588}"/>
              </a:ext>
            </a:extLst>
          </p:cNvPr>
          <p:cNvSpPr>
            <a:spLocks noGrp="1"/>
          </p:cNvSpPr>
          <p:nvPr>
            <p:ph type="title"/>
          </p:nvPr>
        </p:nvSpPr>
        <p:spPr/>
        <p:txBody>
          <a:bodyPr>
            <a:normAutofit/>
          </a:bodyPr>
          <a:lstStyle/>
          <a:p>
            <a:r>
              <a:rPr lang="en-US" altLang="en-US" dirty="0"/>
              <a:t>Example 3 –</a:t>
            </a:r>
            <a:r>
              <a:rPr lang="en-GB" altLang="en-US" dirty="0"/>
              <a:t> Using the interpolation technique, estimate the GHG emissions for years 2004–2006</a:t>
            </a:r>
            <a:endParaRPr lang="en-GB" dirty="0"/>
          </a:p>
        </p:txBody>
      </p:sp>
      <p:sp>
        <p:nvSpPr>
          <p:cNvPr id="18" name="Rectangle 36">
            <a:extLst>
              <a:ext uri="{FF2B5EF4-FFF2-40B4-BE49-F238E27FC236}">
                <a16:creationId xmlns:a16="http://schemas.microsoft.com/office/drawing/2014/main" id="{0861137D-E8E4-6B24-1429-AC56924E135F}"/>
              </a:ext>
            </a:extLst>
          </p:cNvPr>
          <p:cNvSpPr txBox="1">
            <a:spLocks noChangeArrowheads="1"/>
          </p:cNvSpPr>
          <p:nvPr/>
        </p:nvSpPr>
        <p:spPr bwMode="auto">
          <a:xfrm>
            <a:off x="4152901" y="6505575"/>
            <a:ext cx="52308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sz="1200" dirty="0"/>
              <a:t>Training Materials for National Greenhouse Gas Inventories</a:t>
            </a:r>
            <a:endParaRPr lang="de-DE" altLang="en-US" sz="1200" dirty="0"/>
          </a:p>
        </p:txBody>
      </p:sp>
      <p:graphicFrame>
        <p:nvGraphicFramePr>
          <p:cNvPr id="21" name="Group 38">
            <a:extLst>
              <a:ext uri="{FF2B5EF4-FFF2-40B4-BE49-F238E27FC236}">
                <a16:creationId xmlns:a16="http://schemas.microsoft.com/office/drawing/2014/main" id="{E4530A9C-08BB-C3BE-C506-69DD95177C87}"/>
              </a:ext>
            </a:extLst>
          </p:cNvPr>
          <p:cNvGraphicFramePr>
            <a:graphicFrameLocks noGrp="1"/>
          </p:cNvGraphicFramePr>
          <p:nvPr>
            <p:ph idx="1"/>
            <p:extLst>
              <p:ext uri="{D42A27DB-BD31-4B8C-83A1-F6EECF244321}">
                <p14:modId xmlns:p14="http://schemas.microsoft.com/office/powerpoint/2010/main" val="469435767"/>
              </p:ext>
            </p:extLst>
          </p:nvPr>
        </p:nvGraphicFramePr>
        <p:xfrm>
          <a:off x="2206623" y="2396404"/>
          <a:ext cx="7775577" cy="811213"/>
        </p:xfrm>
        <a:graphic>
          <a:graphicData uri="http://schemas.openxmlformats.org/drawingml/2006/table">
            <a:tbl>
              <a:tblPr/>
              <a:tblGrid>
                <a:gridCol w="1484006">
                  <a:extLst>
                    <a:ext uri="{9D8B030D-6E8A-4147-A177-3AD203B41FA5}">
                      <a16:colId xmlns:a16="http://schemas.microsoft.com/office/drawing/2014/main" val="20000"/>
                    </a:ext>
                  </a:extLst>
                </a:gridCol>
                <a:gridCol w="469373">
                  <a:extLst>
                    <a:ext uri="{9D8B030D-6E8A-4147-A177-3AD203B41FA5}">
                      <a16:colId xmlns:a16="http://schemas.microsoft.com/office/drawing/2014/main" val="20001"/>
                    </a:ext>
                  </a:extLst>
                </a:gridCol>
                <a:gridCol w="543855">
                  <a:extLst>
                    <a:ext uri="{9D8B030D-6E8A-4147-A177-3AD203B41FA5}">
                      <a16:colId xmlns:a16="http://schemas.microsoft.com/office/drawing/2014/main" val="20002"/>
                    </a:ext>
                  </a:extLst>
                </a:gridCol>
                <a:gridCol w="532612">
                  <a:extLst>
                    <a:ext uri="{9D8B030D-6E8A-4147-A177-3AD203B41FA5}">
                      <a16:colId xmlns:a16="http://schemas.microsoft.com/office/drawing/2014/main" val="20003"/>
                    </a:ext>
                  </a:extLst>
                </a:gridCol>
                <a:gridCol w="532613">
                  <a:extLst>
                    <a:ext uri="{9D8B030D-6E8A-4147-A177-3AD203B41FA5}">
                      <a16:colId xmlns:a16="http://schemas.microsoft.com/office/drawing/2014/main" val="20004"/>
                    </a:ext>
                  </a:extLst>
                </a:gridCol>
                <a:gridCol w="532612">
                  <a:extLst>
                    <a:ext uri="{9D8B030D-6E8A-4147-A177-3AD203B41FA5}">
                      <a16:colId xmlns:a16="http://schemas.microsoft.com/office/drawing/2014/main" val="20005"/>
                    </a:ext>
                  </a:extLst>
                </a:gridCol>
                <a:gridCol w="532613">
                  <a:extLst>
                    <a:ext uri="{9D8B030D-6E8A-4147-A177-3AD203B41FA5}">
                      <a16:colId xmlns:a16="http://schemas.microsoft.com/office/drawing/2014/main" val="20006"/>
                    </a:ext>
                  </a:extLst>
                </a:gridCol>
                <a:gridCol w="534017">
                  <a:extLst>
                    <a:ext uri="{9D8B030D-6E8A-4147-A177-3AD203B41FA5}">
                      <a16:colId xmlns:a16="http://schemas.microsoft.com/office/drawing/2014/main" val="20007"/>
                    </a:ext>
                  </a:extLst>
                </a:gridCol>
                <a:gridCol w="532612">
                  <a:extLst>
                    <a:ext uri="{9D8B030D-6E8A-4147-A177-3AD203B41FA5}">
                      <a16:colId xmlns:a16="http://schemas.microsoft.com/office/drawing/2014/main" val="20008"/>
                    </a:ext>
                  </a:extLst>
                </a:gridCol>
                <a:gridCol w="532613">
                  <a:extLst>
                    <a:ext uri="{9D8B030D-6E8A-4147-A177-3AD203B41FA5}">
                      <a16:colId xmlns:a16="http://schemas.microsoft.com/office/drawing/2014/main" val="20009"/>
                    </a:ext>
                  </a:extLst>
                </a:gridCol>
                <a:gridCol w="532612">
                  <a:extLst>
                    <a:ext uri="{9D8B030D-6E8A-4147-A177-3AD203B41FA5}">
                      <a16:colId xmlns:a16="http://schemas.microsoft.com/office/drawing/2014/main" val="20010"/>
                    </a:ext>
                  </a:extLst>
                </a:gridCol>
                <a:gridCol w="532613">
                  <a:extLst>
                    <a:ext uri="{9D8B030D-6E8A-4147-A177-3AD203B41FA5}">
                      <a16:colId xmlns:a16="http://schemas.microsoft.com/office/drawing/2014/main" val="20011"/>
                    </a:ext>
                  </a:extLst>
                </a:gridCol>
                <a:gridCol w="483426">
                  <a:extLst>
                    <a:ext uri="{9D8B030D-6E8A-4147-A177-3AD203B41FA5}">
                      <a16:colId xmlns:a16="http://schemas.microsoft.com/office/drawing/2014/main" val="20012"/>
                    </a:ext>
                  </a:extLst>
                </a:gridCol>
              </a:tblGrid>
              <a:tr h="3778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396" marR="5396" marT="6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1999</a:t>
                      </a:r>
                    </a:p>
                  </a:txBody>
                  <a:tcPr marL="5396" marR="5396" marT="6096"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2000</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2001</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2002</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2003</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2004</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2005</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2006</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2007</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2008</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2010</a:t>
                      </a:r>
                    </a:p>
                  </a:txBody>
                  <a:tcPr marL="5396" marR="5396" marT="6096"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GHG emission source x</a:t>
                      </a:r>
                    </a:p>
                  </a:txBody>
                  <a:tcPr marL="5396" marR="5396" marT="6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3,800</a:t>
                      </a:r>
                    </a:p>
                  </a:txBody>
                  <a:tcPr marL="5396" marR="5396" marT="6096"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3,920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4,030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4,135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4,235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4,655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4,770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4,880 </a:t>
                      </a:r>
                    </a:p>
                  </a:txBody>
                  <a:tcPr marL="5396" marR="5396"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4,975 </a:t>
                      </a:r>
                    </a:p>
                  </a:txBody>
                  <a:tcPr marL="5396" marR="5396" marT="6096"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0206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D0ADD9-10ED-D1B2-F0E7-B7DB7BC75B5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7B2353E7-2A96-E70E-3E93-E672CDB8224C}"/>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A2EEE579-CAA7-816A-5CF1-E5F0D7EE2C77}"/>
              </a:ext>
            </a:extLst>
          </p:cNvPr>
          <p:cNvSpPr>
            <a:spLocks noGrp="1"/>
          </p:cNvSpPr>
          <p:nvPr>
            <p:ph type="sldNum" sz="quarter" idx="12"/>
          </p:nvPr>
        </p:nvSpPr>
        <p:spPr/>
        <p:txBody>
          <a:bodyPr/>
          <a:lstStyle/>
          <a:p>
            <a:fld id="{22E255E9-8D06-4421-9912-9DD8D3F68443}" type="slidenum">
              <a:rPr lang="de-DE" smtClean="0"/>
              <a:pPr/>
              <a:t>32</a:t>
            </a:fld>
            <a:endParaRPr lang="de-DE"/>
          </a:p>
        </p:txBody>
      </p:sp>
      <p:sp>
        <p:nvSpPr>
          <p:cNvPr id="6" name="Title 5">
            <a:extLst>
              <a:ext uri="{FF2B5EF4-FFF2-40B4-BE49-F238E27FC236}">
                <a16:creationId xmlns:a16="http://schemas.microsoft.com/office/drawing/2014/main" id="{FC67098E-2835-4519-B616-D51CB9A71588}"/>
              </a:ext>
            </a:extLst>
          </p:cNvPr>
          <p:cNvSpPr>
            <a:spLocks noGrp="1"/>
          </p:cNvSpPr>
          <p:nvPr>
            <p:ph type="title"/>
          </p:nvPr>
        </p:nvSpPr>
        <p:spPr/>
        <p:txBody>
          <a:bodyPr>
            <a:normAutofit/>
          </a:bodyPr>
          <a:lstStyle/>
          <a:p>
            <a:r>
              <a:rPr lang="en-US" altLang="en-US" dirty="0"/>
              <a:t>Example 3 –</a:t>
            </a:r>
            <a:r>
              <a:rPr lang="en-GB" altLang="en-US" dirty="0"/>
              <a:t> Step 1</a:t>
            </a:r>
            <a:endParaRPr lang="en-GB" dirty="0"/>
          </a:p>
        </p:txBody>
      </p:sp>
      <p:graphicFrame>
        <p:nvGraphicFramePr>
          <p:cNvPr id="21" name="Content Placeholder 4">
            <a:extLst>
              <a:ext uri="{FF2B5EF4-FFF2-40B4-BE49-F238E27FC236}">
                <a16:creationId xmlns:a16="http://schemas.microsoft.com/office/drawing/2014/main" id="{FFEF35B2-B284-2DF3-81B8-D220C17F28AE}"/>
              </a:ext>
            </a:extLst>
          </p:cNvPr>
          <p:cNvGraphicFramePr>
            <a:graphicFrameLocks noGrp="1"/>
          </p:cNvGraphicFramePr>
          <p:nvPr>
            <p:ph idx="1"/>
            <p:extLst>
              <p:ext uri="{D42A27DB-BD31-4B8C-83A1-F6EECF244321}">
                <p14:modId xmlns:p14="http://schemas.microsoft.com/office/powerpoint/2010/main" val="3259843202"/>
              </p:ext>
            </p:extLst>
          </p:nvPr>
        </p:nvGraphicFramePr>
        <p:xfrm>
          <a:off x="2005013" y="2432865"/>
          <a:ext cx="7775577" cy="575017"/>
        </p:xfrm>
        <a:graphic>
          <a:graphicData uri="http://schemas.openxmlformats.org/drawingml/2006/table">
            <a:tbl>
              <a:tblPr/>
              <a:tblGrid>
                <a:gridCol w="1473802">
                  <a:extLst>
                    <a:ext uri="{9D8B030D-6E8A-4147-A177-3AD203B41FA5}">
                      <a16:colId xmlns:a16="http://schemas.microsoft.com/office/drawing/2014/main" val="20000"/>
                    </a:ext>
                  </a:extLst>
                </a:gridCol>
                <a:gridCol w="466916">
                  <a:extLst>
                    <a:ext uri="{9D8B030D-6E8A-4147-A177-3AD203B41FA5}">
                      <a16:colId xmlns:a16="http://schemas.microsoft.com/office/drawing/2014/main" val="20001"/>
                    </a:ext>
                  </a:extLst>
                </a:gridCol>
                <a:gridCol w="539970">
                  <a:extLst>
                    <a:ext uri="{9D8B030D-6E8A-4147-A177-3AD203B41FA5}">
                      <a16:colId xmlns:a16="http://schemas.microsoft.com/office/drawing/2014/main" val="20002"/>
                    </a:ext>
                  </a:extLst>
                </a:gridCol>
                <a:gridCol w="528854">
                  <a:extLst>
                    <a:ext uri="{9D8B030D-6E8A-4147-A177-3AD203B41FA5}">
                      <a16:colId xmlns:a16="http://schemas.microsoft.com/office/drawing/2014/main" val="20003"/>
                    </a:ext>
                  </a:extLst>
                </a:gridCol>
                <a:gridCol w="530442">
                  <a:extLst>
                    <a:ext uri="{9D8B030D-6E8A-4147-A177-3AD203B41FA5}">
                      <a16:colId xmlns:a16="http://schemas.microsoft.com/office/drawing/2014/main" val="20004"/>
                    </a:ext>
                  </a:extLst>
                </a:gridCol>
                <a:gridCol w="528853">
                  <a:extLst>
                    <a:ext uri="{9D8B030D-6E8A-4147-A177-3AD203B41FA5}">
                      <a16:colId xmlns:a16="http://schemas.microsoft.com/office/drawing/2014/main" val="20005"/>
                    </a:ext>
                  </a:extLst>
                </a:gridCol>
                <a:gridCol w="528854">
                  <a:extLst>
                    <a:ext uri="{9D8B030D-6E8A-4147-A177-3AD203B41FA5}">
                      <a16:colId xmlns:a16="http://schemas.microsoft.com/office/drawing/2014/main" val="20006"/>
                    </a:ext>
                  </a:extLst>
                </a:gridCol>
                <a:gridCol w="530442">
                  <a:extLst>
                    <a:ext uri="{9D8B030D-6E8A-4147-A177-3AD203B41FA5}">
                      <a16:colId xmlns:a16="http://schemas.microsoft.com/office/drawing/2014/main" val="20007"/>
                    </a:ext>
                  </a:extLst>
                </a:gridCol>
                <a:gridCol w="528853">
                  <a:extLst>
                    <a:ext uri="{9D8B030D-6E8A-4147-A177-3AD203B41FA5}">
                      <a16:colId xmlns:a16="http://schemas.microsoft.com/office/drawing/2014/main" val="20008"/>
                    </a:ext>
                  </a:extLst>
                </a:gridCol>
                <a:gridCol w="530442">
                  <a:extLst>
                    <a:ext uri="{9D8B030D-6E8A-4147-A177-3AD203B41FA5}">
                      <a16:colId xmlns:a16="http://schemas.microsoft.com/office/drawing/2014/main" val="20009"/>
                    </a:ext>
                  </a:extLst>
                </a:gridCol>
                <a:gridCol w="528854">
                  <a:extLst>
                    <a:ext uri="{9D8B030D-6E8A-4147-A177-3AD203B41FA5}">
                      <a16:colId xmlns:a16="http://schemas.microsoft.com/office/drawing/2014/main" val="20010"/>
                    </a:ext>
                  </a:extLst>
                </a:gridCol>
                <a:gridCol w="528853">
                  <a:extLst>
                    <a:ext uri="{9D8B030D-6E8A-4147-A177-3AD203B41FA5}">
                      <a16:colId xmlns:a16="http://schemas.microsoft.com/office/drawing/2014/main" val="20011"/>
                    </a:ext>
                  </a:extLst>
                </a:gridCol>
                <a:gridCol w="530442">
                  <a:extLst>
                    <a:ext uri="{9D8B030D-6E8A-4147-A177-3AD203B41FA5}">
                      <a16:colId xmlns:a16="http://schemas.microsoft.com/office/drawing/2014/main" val="20012"/>
                    </a:ext>
                  </a:extLst>
                </a:gridCol>
              </a:tblGrid>
              <a:tr h="20316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6098" marR="6098" marT="60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1999</a:t>
                      </a:r>
                    </a:p>
                  </a:txBody>
                  <a:tcPr marL="6098" marR="6098" marT="609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2000</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2001</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2002</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2003</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2004</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2005</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2006</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2007</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2008</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2009</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2010</a:t>
                      </a:r>
                    </a:p>
                  </a:txBody>
                  <a:tcPr marL="6098" marR="6098" marT="609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5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GHG emission source x</a:t>
                      </a:r>
                    </a:p>
                  </a:txBody>
                  <a:tcPr marL="6098" marR="6098" marT="609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3,800</a:t>
                      </a:r>
                    </a:p>
                  </a:txBody>
                  <a:tcPr marL="6098" marR="6098" marT="609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3,920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4,030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4,135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4,235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4,655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4,770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4,880 </a:t>
                      </a:r>
                    </a:p>
                  </a:txBody>
                  <a:tcPr marL="6098" marR="6098" marT="609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4,975 </a:t>
                      </a:r>
                    </a:p>
                  </a:txBody>
                  <a:tcPr marL="6098" marR="6098" marT="609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1"/>
                  </a:ext>
                </a:extLst>
              </a:tr>
            </a:tbl>
          </a:graphicData>
        </a:graphic>
      </p:graphicFrame>
      <p:graphicFrame>
        <p:nvGraphicFramePr>
          <p:cNvPr id="22" name="Chart 6">
            <a:extLst>
              <a:ext uri="{FF2B5EF4-FFF2-40B4-BE49-F238E27FC236}">
                <a16:creationId xmlns:a16="http://schemas.microsoft.com/office/drawing/2014/main" id="{BF11379A-5D98-9C34-4BE5-55D5A386D1BB}"/>
              </a:ext>
            </a:extLst>
          </p:cNvPr>
          <p:cNvGraphicFramePr>
            <a:graphicFrameLocks/>
          </p:cNvGraphicFramePr>
          <p:nvPr>
            <p:extLst>
              <p:ext uri="{D42A27DB-BD31-4B8C-83A1-F6EECF244321}">
                <p14:modId xmlns:p14="http://schemas.microsoft.com/office/powerpoint/2010/main" val="2697735744"/>
              </p:ext>
            </p:extLst>
          </p:nvPr>
        </p:nvGraphicFramePr>
        <p:xfrm>
          <a:off x="6791036" y="3263921"/>
          <a:ext cx="3591214" cy="3176104"/>
        </p:xfrm>
        <a:graphic>
          <a:graphicData uri="http://schemas.openxmlformats.org/presentationml/2006/ole">
            <mc:AlternateContent xmlns:mc="http://schemas.openxmlformats.org/markup-compatibility/2006">
              <mc:Choice xmlns:v="urn:schemas-microsoft-com:vml" Requires="v">
                <p:oleObj name="Chart" r:id="rId2" imgW="3560373" imgH="3225064" progId="Excel.Chart.8">
                  <p:embed/>
                </p:oleObj>
              </mc:Choice>
              <mc:Fallback>
                <p:oleObj name="Chart" r:id="rId2" imgW="3560373" imgH="3225064" progId="Excel.Chart.8">
                  <p:embed/>
                  <p:pic>
                    <p:nvPicPr>
                      <p:cNvPr id="22" name="Chart 6">
                        <a:extLst>
                          <a:ext uri="{FF2B5EF4-FFF2-40B4-BE49-F238E27FC236}">
                            <a16:creationId xmlns:a16="http://schemas.microsoft.com/office/drawing/2014/main" id="{BF11379A-5D98-9C34-4BE5-55D5A386D1B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036" y="3263921"/>
                        <a:ext cx="3591214" cy="3176104"/>
                      </a:xfrm>
                      <a:prstGeom prst="rect">
                        <a:avLst/>
                      </a:prstGeom>
                      <a:solidFill>
                        <a:schemeClr val="bg1"/>
                      </a:solidFill>
                      <a:ln>
                        <a:noFill/>
                      </a:ln>
                    </p:spPr>
                  </p:pic>
                </p:oleObj>
              </mc:Fallback>
            </mc:AlternateContent>
          </a:graphicData>
        </a:graphic>
      </p:graphicFrame>
      <p:sp>
        <p:nvSpPr>
          <p:cNvPr id="23" name="Rectangle 1">
            <a:extLst>
              <a:ext uri="{FF2B5EF4-FFF2-40B4-BE49-F238E27FC236}">
                <a16:creationId xmlns:a16="http://schemas.microsoft.com/office/drawing/2014/main" id="{D1D3E63C-0391-76F2-F034-7C189AAEBC69}"/>
              </a:ext>
            </a:extLst>
          </p:cNvPr>
          <p:cNvSpPr>
            <a:spLocks noChangeArrowheads="1"/>
          </p:cNvSpPr>
          <p:nvPr/>
        </p:nvSpPr>
        <p:spPr bwMode="auto">
          <a:xfrm>
            <a:off x="1809750" y="3331390"/>
            <a:ext cx="350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a:solidFill>
                  <a:srgbClr val="C00000"/>
                </a:solidFill>
                <a:cs typeface="Arial" charset="0"/>
                <a:sym typeface="Wingdings" pitchFamily="2" charset="2"/>
              </a:rPr>
              <a:t>Analyze data and assess applicability and type of interpolation technique desired</a:t>
            </a:r>
          </a:p>
        </p:txBody>
      </p:sp>
      <p:cxnSp>
        <p:nvCxnSpPr>
          <p:cNvPr id="24" name="Straight Arrow Connector 8">
            <a:extLst>
              <a:ext uri="{FF2B5EF4-FFF2-40B4-BE49-F238E27FC236}">
                <a16:creationId xmlns:a16="http://schemas.microsoft.com/office/drawing/2014/main" id="{62B28C9A-0DA3-25E6-0EA4-360275E3FEF7}"/>
              </a:ext>
            </a:extLst>
          </p:cNvPr>
          <p:cNvCxnSpPr>
            <a:cxnSpLocks noChangeShapeType="1"/>
          </p:cNvCxnSpPr>
          <p:nvPr/>
        </p:nvCxnSpPr>
        <p:spPr bwMode="auto">
          <a:xfrm>
            <a:off x="8042275" y="3142477"/>
            <a:ext cx="0" cy="242888"/>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 name="Left Brace 13">
            <a:extLst>
              <a:ext uri="{FF2B5EF4-FFF2-40B4-BE49-F238E27FC236}">
                <a16:creationId xmlns:a16="http://schemas.microsoft.com/office/drawing/2014/main" id="{DC037241-2664-C4DB-96A5-CC2ED462A088}"/>
              </a:ext>
            </a:extLst>
          </p:cNvPr>
          <p:cNvSpPr>
            <a:spLocks/>
          </p:cNvSpPr>
          <p:nvPr/>
        </p:nvSpPr>
        <p:spPr bwMode="auto">
          <a:xfrm rot="-5400000">
            <a:off x="6615762" y="-125393"/>
            <a:ext cx="290513" cy="5892802"/>
          </a:xfrm>
          <a:prstGeom prst="leftBrace">
            <a:avLst>
              <a:gd name="adj1" fmla="val 8365"/>
              <a:gd name="adj2" fmla="val 50125"/>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cxnSp>
        <p:nvCxnSpPr>
          <p:cNvPr id="26" name="Straight Connector 15">
            <a:extLst>
              <a:ext uri="{FF2B5EF4-FFF2-40B4-BE49-F238E27FC236}">
                <a16:creationId xmlns:a16="http://schemas.microsoft.com/office/drawing/2014/main" id="{CE6E7D41-15C1-4F48-B1C3-CCAE01FF2FB1}"/>
              </a:ext>
            </a:extLst>
          </p:cNvPr>
          <p:cNvCxnSpPr>
            <a:cxnSpLocks noChangeShapeType="1"/>
          </p:cNvCxnSpPr>
          <p:nvPr/>
        </p:nvCxnSpPr>
        <p:spPr bwMode="auto">
          <a:xfrm>
            <a:off x="6769389" y="3142477"/>
            <a:ext cx="1272886"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7" name="Straight Connector 18">
            <a:extLst>
              <a:ext uri="{FF2B5EF4-FFF2-40B4-BE49-F238E27FC236}">
                <a16:creationId xmlns:a16="http://schemas.microsoft.com/office/drawing/2014/main" id="{C2321013-F1B5-C344-664F-237F27F8BB42}"/>
              </a:ext>
            </a:extLst>
          </p:cNvPr>
          <p:cNvCxnSpPr>
            <a:cxnSpLocks noChangeShapeType="1"/>
          </p:cNvCxnSpPr>
          <p:nvPr/>
        </p:nvCxnSpPr>
        <p:spPr bwMode="auto">
          <a:xfrm flipV="1">
            <a:off x="6769389" y="2977402"/>
            <a:ext cx="0" cy="166687"/>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8" name="Straight Arrow Connector 27">
            <a:extLst>
              <a:ext uri="{FF2B5EF4-FFF2-40B4-BE49-F238E27FC236}">
                <a16:creationId xmlns:a16="http://schemas.microsoft.com/office/drawing/2014/main" id="{B66EAAC4-3672-9858-CB29-38BCF77BB99A}"/>
              </a:ext>
            </a:extLst>
          </p:cNvPr>
          <p:cNvCxnSpPr>
            <a:cxnSpLocks noChangeShapeType="1"/>
          </p:cNvCxnSpPr>
          <p:nvPr/>
        </p:nvCxnSpPr>
        <p:spPr bwMode="auto">
          <a:xfrm flipH="1">
            <a:off x="5026025" y="5266552"/>
            <a:ext cx="1484313" cy="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9" name="Rectangle 5">
            <a:extLst>
              <a:ext uri="{FF2B5EF4-FFF2-40B4-BE49-F238E27FC236}">
                <a16:creationId xmlns:a16="http://schemas.microsoft.com/office/drawing/2014/main" id="{15D1F1D9-BA2B-48AC-53F7-B9333905112A}"/>
              </a:ext>
            </a:extLst>
          </p:cNvPr>
          <p:cNvSpPr>
            <a:spLocks noChangeArrowheads="1"/>
          </p:cNvSpPr>
          <p:nvPr/>
        </p:nvSpPr>
        <p:spPr bwMode="auto">
          <a:xfrm>
            <a:off x="1857375" y="4733152"/>
            <a:ext cx="3168650" cy="1066800"/>
          </a:xfrm>
          <a:prstGeom prst="rect">
            <a:avLst/>
          </a:prstGeom>
          <a:noFill/>
          <a:ln>
            <a:noFill/>
          </a:ln>
        </p:spPr>
        <p:txBody>
          <a:bodyPr anchor="ct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algn="ctr" eaLnBrk="1" hangingPunct="1"/>
            <a:r>
              <a:rPr lang="en-US" altLang="en-US"/>
              <a:t>Linear interpolation seems appropriate for this data set</a:t>
            </a:r>
          </a:p>
        </p:txBody>
      </p:sp>
    </p:spTree>
    <p:extLst>
      <p:ext uri="{BB962C8B-B14F-4D97-AF65-F5344CB8AC3E}">
        <p14:creationId xmlns:p14="http://schemas.microsoft.com/office/powerpoint/2010/main" val="6612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D0ADD9-10ED-D1B2-F0E7-B7DB7BC75B5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7B2353E7-2A96-E70E-3E93-E672CDB8224C}"/>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A2EEE579-CAA7-816A-5CF1-E5F0D7EE2C77}"/>
              </a:ext>
            </a:extLst>
          </p:cNvPr>
          <p:cNvSpPr>
            <a:spLocks noGrp="1"/>
          </p:cNvSpPr>
          <p:nvPr>
            <p:ph type="sldNum" sz="quarter" idx="12"/>
          </p:nvPr>
        </p:nvSpPr>
        <p:spPr/>
        <p:txBody>
          <a:bodyPr/>
          <a:lstStyle/>
          <a:p>
            <a:fld id="{22E255E9-8D06-4421-9912-9DD8D3F68443}" type="slidenum">
              <a:rPr lang="de-DE" smtClean="0"/>
              <a:pPr/>
              <a:t>33</a:t>
            </a:fld>
            <a:endParaRPr lang="de-DE"/>
          </a:p>
        </p:txBody>
      </p:sp>
      <p:sp>
        <p:nvSpPr>
          <p:cNvPr id="6" name="Title 5">
            <a:extLst>
              <a:ext uri="{FF2B5EF4-FFF2-40B4-BE49-F238E27FC236}">
                <a16:creationId xmlns:a16="http://schemas.microsoft.com/office/drawing/2014/main" id="{FC67098E-2835-4519-B616-D51CB9A71588}"/>
              </a:ext>
            </a:extLst>
          </p:cNvPr>
          <p:cNvSpPr>
            <a:spLocks noGrp="1"/>
          </p:cNvSpPr>
          <p:nvPr>
            <p:ph type="title"/>
          </p:nvPr>
        </p:nvSpPr>
        <p:spPr/>
        <p:txBody>
          <a:bodyPr>
            <a:normAutofit/>
          </a:bodyPr>
          <a:lstStyle/>
          <a:p>
            <a:r>
              <a:rPr lang="en-US" altLang="en-US" dirty="0"/>
              <a:t>Example 3 –</a:t>
            </a:r>
            <a:r>
              <a:rPr lang="en-GB" altLang="en-US" dirty="0"/>
              <a:t> Step 2</a:t>
            </a:r>
            <a:endParaRPr lang="en-GB" dirty="0"/>
          </a:p>
        </p:txBody>
      </p:sp>
      <p:graphicFrame>
        <p:nvGraphicFramePr>
          <p:cNvPr id="7" name="Content Placeholder 4">
            <a:extLst>
              <a:ext uri="{FF2B5EF4-FFF2-40B4-BE49-F238E27FC236}">
                <a16:creationId xmlns:a16="http://schemas.microsoft.com/office/drawing/2014/main" id="{D53A185E-3AE0-2262-9D6D-CD8E66633E27}"/>
              </a:ext>
            </a:extLst>
          </p:cNvPr>
          <p:cNvGraphicFramePr>
            <a:graphicFrameLocks noGrp="1"/>
          </p:cNvGraphicFramePr>
          <p:nvPr>
            <p:ph idx="1"/>
            <p:extLst>
              <p:ext uri="{D42A27DB-BD31-4B8C-83A1-F6EECF244321}">
                <p14:modId xmlns:p14="http://schemas.microsoft.com/office/powerpoint/2010/main" val="884638922"/>
              </p:ext>
            </p:extLst>
          </p:nvPr>
        </p:nvGraphicFramePr>
        <p:xfrm>
          <a:off x="1234910" y="2420895"/>
          <a:ext cx="8682088" cy="811212"/>
        </p:xfrm>
        <a:graphic>
          <a:graphicData uri="http://schemas.openxmlformats.org/drawingml/2006/table">
            <a:tbl>
              <a:tblPr/>
              <a:tblGrid>
                <a:gridCol w="1707955">
                  <a:extLst>
                    <a:ext uri="{9D8B030D-6E8A-4147-A177-3AD203B41FA5}">
                      <a16:colId xmlns:a16="http://schemas.microsoft.com/office/drawing/2014/main" val="20000"/>
                    </a:ext>
                  </a:extLst>
                </a:gridCol>
                <a:gridCol w="459447">
                  <a:extLst>
                    <a:ext uri="{9D8B030D-6E8A-4147-A177-3AD203B41FA5}">
                      <a16:colId xmlns:a16="http://schemas.microsoft.com/office/drawing/2014/main" val="20001"/>
                    </a:ext>
                  </a:extLst>
                </a:gridCol>
                <a:gridCol w="603444">
                  <a:extLst>
                    <a:ext uri="{9D8B030D-6E8A-4147-A177-3AD203B41FA5}">
                      <a16:colId xmlns:a16="http://schemas.microsoft.com/office/drawing/2014/main" val="20002"/>
                    </a:ext>
                  </a:extLst>
                </a:gridCol>
                <a:gridCol w="590968">
                  <a:extLst>
                    <a:ext uri="{9D8B030D-6E8A-4147-A177-3AD203B41FA5}">
                      <a16:colId xmlns:a16="http://schemas.microsoft.com/office/drawing/2014/main" val="20003"/>
                    </a:ext>
                  </a:extLst>
                </a:gridCol>
                <a:gridCol w="590969">
                  <a:extLst>
                    <a:ext uri="{9D8B030D-6E8A-4147-A177-3AD203B41FA5}">
                      <a16:colId xmlns:a16="http://schemas.microsoft.com/office/drawing/2014/main" val="20004"/>
                    </a:ext>
                  </a:extLst>
                </a:gridCol>
                <a:gridCol w="590968">
                  <a:extLst>
                    <a:ext uri="{9D8B030D-6E8A-4147-A177-3AD203B41FA5}">
                      <a16:colId xmlns:a16="http://schemas.microsoft.com/office/drawing/2014/main" val="20005"/>
                    </a:ext>
                  </a:extLst>
                </a:gridCol>
                <a:gridCol w="590969">
                  <a:extLst>
                    <a:ext uri="{9D8B030D-6E8A-4147-A177-3AD203B41FA5}">
                      <a16:colId xmlns:a16="http://schemas.microsoft.com/office/drawing/2014/main" val="20006"/>
                    </a:ext>
                  </a:extLst>
                </a:gridCol>
                <a:gridCol w="592526">
                  <a:extLst>
                    <a:ext uri="{9D8B030D-6E8A-4147-A177-3AD203B41FA5}">
                      <a16:colId xmlns:a16="http://schemas.microsoft.com/office/drawing/2014/main" val="20007"/>
                    </a:ext>
                  </a:extLst>
                </a:gridCol>
                <a:gridCol w="590968">
                  <a:extLst>
                    <a:ext uri="{9D8B030D-6E8A-4147-A177-3AD203B41FA5}">
                      <a16:colId xmlns:a16="http://schemas.microsoft.com/office/drawing/2014/main" val="20008"/>
                    </a:ext>
                  </a:extLst>
                </a:gridCol>
                <a:gridCol w="590969">
                  <a:extLst>
                    <a:ext uri="{9D8B030D-6E8A-4147-A177-3AD203B41FA5}">
                      <a16:colId xmlns:a16="http://schemas.microsoft.com/office/drawing/2014/main" val="20009"/>
                    </a:ext>
                  </a:extLst>
                </a:gridCol>
                <a:gridCol w="590968">
                  <a:extLst>
                    <a:ext uri="{9D8B030D-6E8A-4147-A177-3AD203B41FA5}">
                      <a16:colId xmlns:a16="http://schemas.microsoft.com/office/drawing/2014/main" val="20010"/>
                    </a:ext>
                  </a:extLst>
                </a:gridCol>
                <a:gridCol w="590969">
                  <a:extLst>
                    <a:ext uri="{9D8B030D-6E8A-4147-A177-3AD203B41FA5}">
                      <a16:colId xmlns:a16="http://schemas.microsoft.com/office/drawing/2014/main" val="20011"/>
                    </a:ext>
                  </a:extLst>
                </a:gridCol>
                <a:gridCol w="590968">
                  <a:extLst>
                    <a:ext uri="{9D8B030D-6E8A-4147-A177-3AD203B41FA5}">
                      <a16:colId xmlns:a16="http://schemas.microsoft.com/office/drawing/2014/main" val="20012"/>
                    </a:ext>
                  </a:extLst>
                </a:gridCol>
              </a:tblGrid>
              <a:tr h="37809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395" marR="5395" marT="61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1999</a:t>
                      </a:r>
                    </a:p>
                  </a:txBody>
                  <a:tcPr marL="5395" marR="5395" marT="610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2000</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2001</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2002</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2003</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2004</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2005</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2006</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2007</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2008</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2009</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2010</a:t>
                      </a:r>
                    </a:p>
                  </a:txBody>
                  <a:tcPr marL="5395" marR="5395" marT="610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12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GHG emission source x</a:t>
                      </a:r>
                    </a:p>
                  </a:txBody>
                  <a:tcPr marL="5395" marR="5395" marT="61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3,800</a:t>
                      </a:r>
                    </a:p>
                  </a:txBody>
                  <a:tcPr marL="5395" marR="5395" marT="610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3,920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4,030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4,135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4,235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4,655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4,770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4,880 </a:t>
                      </a:r>
                    </a:p>
                  </a:txBody>
                  <a:tcPr marL="5395" marR="5395"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4,975 </a:t>
                      </a:r>
                    </a:p>
                  </a:txBody>
                  <a:tcPr marL="5395" marR="5395" marT="610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1"/>
                  </a:ext>
                </a:extLst>
              </a:tr>
            </a:tbl>
          </a:graphicData>
        </a:graphic>
      </p:graphicFrame>
      <p:sp>
        <p:nvSpPr>
          <p:cNvPr id="8" name="Oval 2">
            <a:extLst>
              <a:ext uri="{FF2B5EF4-FFF2-40B4-BE49-F238E27FC236}">
                <a16:creationId xmlns:a16="http://schemas.microsoft.com/office/drawing/2014/main" id="{5F5148BB-9461-EA1F-B1F0-6AD4E86BF508}"/>
              </a:ext>
            </a:extLst>
          </p:cNvPr>
          <p:cNvSpPr>
            <a:spLocks noChangeArrowheads="1"/>
          </p:cNvSpPr>
          <p:nvPr/>
        </p:nvSpPr>
        <p:spPr bwMode="auto">
          <a:xfrm>
            <a:off x="7396550" y="2798984"/>
            <a:ext cx="838200" cy="547687"/>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sp>
        <p:nvSpPr>
          <p:cNvPr id="9" name="Oval 6">
            <a:extLst>
              <a:ext uri="{FF2B5EF4-FFF2-40B4-BE49-F238E27FC236}">
                <a16:creationId xmlns:a16="http://schemas.microsoft.com/office/drawing/2014/main" id="{9F08181E-CA11-4971-D598-C568CAB420D0}"/>
              </a:ext>
            </a:extLst>
          </p:cNvPr>
          <p:cNvSpPr>
            <a:spLocks noChangeArrowheads="1"/>
          </p:cNvSpPr>
          <p:nvPr/>
        </p:nvSpPr>
        <p:spPr bwMode="auto">
          <a:xfrm>
            <a:off x="5169816" y="2798984"/>
            <a:ext cx="838200" cy="54768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sp>
        <p:nvSpPr>
          <p:cNvPr id="10" name="Rectangle 1">
            <a:extLst>
              <a:ext uri="{FF2B5EF4-FFF2-40B4-BE49-F238E27FC236}">
                <a16:creationId xmlns:a16="http://schemas.microsoft.com/office/drawing/2014/main" id="{DF73325F-5400-508E-61C5-FD6AFCB970FE}"/>
              </a:ext>
            </a:extLst>
          </p:cNvPr>
          <p:cNvSpPr>
            <a:spLocks noChangeArrowheads="1"/>
          </p:cNvSpPr>
          <p:nvPr/>
        </p:nvSpPr>
        <p:spPr bwMode="auto">
          <a:xfrm>
            <a:off x="1436016" y="3654382"/>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dirty="0">
                <a:solidFill>
                  <a:srgbClr val="C00000"/>
                </a:solidFill>
                <a:cs typeface="Arial" charset="0"/>
                <a:sym typeface="Wingdings" pitchFamily="2" charset="2"/>
              </a:rPr>
              <a:t>Calculate difference in GHG emissions between last year before the gap and first year after the gap </a:t>
            </a:r>
            <a:br>
              <a:rPr lang="en-US" altLang="en-US" dirty="0">
                <a:solidFill>
                  <a:srgbClr val="C00000"/>
                </a:solidFill>
                <a:cs typeface="Arial" charset="0"/>
                <a:sym typeface="Wingdings" pitchFamily="2" charset="2"/>
              </a:rPr>
            </a:br>
            <a:r>
              <a:rPr lang="en-US" altLang="en-US" dirty="0">
                <a:solidFill>
                  <a:srgbClr val="C00000"/>
                </a:solidFill>
                <a:cs typeface="Arial" charset="0"/>
                <a:sym typeface="Wingdings" pitchFamily="2" charset="2"/>
              </a:rPr>
              <a:t> 4,655 – 4,235 = 420</a:t>
            </a:r>
          </a:p>
          <a:p>
            <a:pPr eaLnBrk="1" hangingPunct="1"/>
            <a:endParaRPr lang="en-US" altLang="en-US" dirty="0">
              <a:solidFill>
                <a:srgbClr val="C00000"/>
              </a:solidFill>
              <a:cs typeface="Arial" charset="0"/>
              <a:sym typeface="Wingdings" pitchFamily="2" charset="2"/>
            </a:endParaRPr>
          </a:p>
        </p:txBody>
      </p:sp>
      <p:cxnSp>
        <p:nvCxnSpPr>
          <p:cNvPr id="11" name="Straight Arrow Connector 11">
            <a:extLst>
              <a:ext uri="{FF2B5EF4-FFF2-40B4-BE49-F238E27FC236}">
                <a16:creationId xmlns:a16="http://schemas.microsoft.com/office/drawing/2014/main" id="{BCC9CE7C-0554-D9CF-676C-C51AF684D26E}"/>
              </a:ext>
            </a:extLst>
          </p:cNvPr>
          <p:cNvCxnSpPr>
            <a:cxnSpLocks noChangeShapeType="1"/>
          </p:cNvCxnSpPr>
          <p:nvPr/>
        </p:nvCxnSpPr>
        <p:spPr bwMode="auto">
          <a:xfrm flipH="1">
            <a:off x="4941216" y="4244932"/>
            <a:ext cx="2874434" cy="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4">
            <a:extLst>
              <a:ext uri="{FF2B5EF4-FFF2-40B4-BE49-F238E27FC236}">
                <a16:creationId xmlns:a16="http://schemas.microsoft.com/office/drawing/2014/main" id="{E111C477-3C63-93B0-FAB0-E956542CEEB4}"/>
              </a:ext>
            </a:extLst>
          </p:cNvPr>
          <p:cNvCxnSpPr>
            <a:cxnSpLocks noChangeShapeType="1"/>
            <a:stCxn id="8" idx="4"/>
          </p:cNvCxnSpPr>
          <p:nvPr/>
        </p:nvCxnSpPr>
        <p:spPr bwMode="auto">
          <a:xfrm>
            <a:off x="7815650" y="3346671"/>
            <a:ext cx="0" cy="917311"/>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B1AE673A-C697-2394-7E52-FFC95AC74304}"/>
              </a:ext>
            </a:extLst>
          </p:cNvPr>
          <p:cNvCxnSpPr>
            <a:cxnSpLocks noChangeShapeType="1"/>
            <a:stCxn id="9" idx="4"/>
          </p:cNvCxnSpPr>
          <p:nvPr/>
        </p:nvCxnSpPr>
        <p:spPr bwMode="auto">
          <a:xfrm flipH="1">
            <a:off x="5574629" y="3346672"/>
            <a:ext cx="14287" cy="87921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27769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D0ADD9-10ED-D1B2-F0E7-B7DB7BC75B5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7B2353E7-2A96-E70E-3E93-E672CDB8224C}"/>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A2EEE579-CAA7-816A-5CF1-E5F0D7EE2C77}"/>
              </a:ext>
            </a:extLst>
          </p:cNvPr>
          <p:cNvSpPr>
            <a:spLocks noGrp="1"/>
          </p:cNvSpPr>
          <p:nvPr>
            <p:ph type="sldNum" sz="quarter" idx="12"/>
          </p:nvPr>
        </p:nvSpPr>
        <p:spPr/>
        <p:txBody>
          <a:bodyPr/>
          <a:lstStyle/>
          <a:p>
            <a:fld id="{22E255E9-8D06-4421-9912-9DD8D3F68443}" type="slidenum">
              <a:rPr lang="de-DE" smtClean="0"/>
              <a:pPr/>
              <a:t>34</a:t>
            </a:fld>
            <a:endParaRPr lang="de-DE"/>
          </a:p>
        </p:txBody>
      </p:sp>
      <p:sp>
        <p:nvSpPr>
          <p:cNvPr id="6" name="Title 5">
            <a:extLst>
              <a:ext uri="{FF2B5EF4-FFF2-40B4-BE49-F238E27FC236}">
                <a16:creationId xmlns:a16="http://schemas.microsoft.com/office/drawing/2014/main" id="{FC67098E-2835-4519-B616-D51CB9A71588}"/>
              </a:ext>
            </a:extLst>
          </p:cNvPr>
          <p:cNvSpPr>
            <a:spLocks noGrp="1"/>
          </p:cNvSpPr>
          <p:nvPr>
            <p:ph type="title"/>
          </p:nvPr>
        </p:nvSpPr>
        <p:spPr/>
        <p:txBody>
          <a:bodyPr>
            <a:normAutofit/>
          </a:bodyPr>
          <a:lstStyle/>
          <a:p>
            <a:r>
              <a:rPr lang="en-US" altLang="en-US" dirty="0"/>
              <a:t>Example 3 –</a:t>
            </a:r>
            <a:r>
              <a:rPr lang="en-GB" altLang="en-US" dirty="0"/>
              <a:t> Step 3</a:t>
            </a:r>
            <a:endParaRPr lang="en-GB" dirty="0"/>
          </a:p>
        </p:txBody>
      </p:sp>
      <p:graphicFrame>
        <p:nvGraphicFramePr>
          <p:cNvPr id="7" name="Content Placeholder 4">
            <a:extLst>
              <a:ext uri="{FF2B5EF4-FFF2-40B4-BE49-F238E27FC236}">
                <a16:creationId xmlns:a16="http://schemas.microsoft.com/office/drawing/2014/main" id="{AC1639A7-33E9-0CE1-67DE-FFF6332D9043}"/>
              </a:ext>
            </a:extLst>
          </p:cNvPr>
          <p:cNvGraphicFramePr>
            <a:graphicFrameLocks noGrp="1"/>
          </p:cNvGraphicFramePr>
          <p:nvPr>
            <p:ph idx="1"/>
            <p:extLst>
              <p:ext uri="{D42A27DB-BD31-4B8C-83A1-F6EECF244321}">
                <p14:modId xmlns:p14="http://schemas.microsoft.com/office/powerpoint/2010/main" val="2995136230"/>
              </p:ext>
            </p:extLst>
          </p:nvPr>
        </p:nvGraphicFramePr>
        <p:xfrm>
          <a:off x="1451728" y="2461820"/>
          <a:ext cx="8205267" cy="811212"/>
        </p:xfrm>
        <a:graphic>
          <a:graphicData uri="http://schemas.openxmlformats.org/drawingml/2006/table">
            <a:tbl>
              <a:tblPr/>
              <a:tblGrid>
                <a:gridCol w="1904367">
                  <a:extLst>
                    <a:ext uri="{9D8B030D-6E8A-4147-A177-3AD203B41FA5}">
                      <a16:colId xmlns:a16="http://schemas.microsoft.com/office/drawing/2014/main" val="20000"/>
                    </a:ext>
                  </a:extLst>
                </a:gridCol>
                <a:gridCol w="466423">
                  <a:extLst>
                    <a:ext uri="{9D8B030D-6E8A-4147-A177-3AD203B41FA5}">
                      <a16:colId xmlns:a16="http://schemas.microsoft.com/office/drawing/2014/main" val="20001"/>
                    </a:ext>
                  </a:extLst>
                </a:gridCol>
                <a:gridCol w="540436">
                  <a:extLst>
                    <a:ext uri="{9D8B030D-6E8A-4147-A177-3AD203B41FA5}">
                      <a16:colId xmlns:a16="http://schemas.microsoft.com/office/drawing/2014/main" val="20002"/>
                    </a:ext>
                  </a:extLst>
                </a:gridCol>
                <a:gridCol w="529264">
                  <a:extLst>
                    <a:ext uri="{9D8B030D-6E8A-4147-A177-3AD203B41FA5}">
                      <a16:colId xmlns:a16="http://schemas.microsoft.com/office/drawing/2014/main" val="20003"/>
                    </a:ext>
                  </a:extLst>
                </a:gridCol>
                <a:gridCol w="529265">
                  <a:extLst>
                    <a:ext uri="{9D8B030D-6E8A-4147-A177-3AD203B41FA5}">
                      <a16:colId xmlns:a16="http://schemas.microsoft.com/office/drawing/2014/main" val="20004"/>
                    </a:ext>
                  </a:extLst>
                </a:gridCol>
                <a:gridCol w="529264">
                  <a:extLst>
                    <a:ext uri="{9D8B030D-6E8A-4147-A177-3AD203B41FA5}">
                      <a16:colId xmlns:a16="http://schemas.microsoft.com/office/drawing/2014/main" val="20005"/>
                    </a:ext>
                  </a:extLst>
                </a:gridCol>
                <a:gridCol w="529265">
                  <a:extLst>
                    <a:ext uri="{9D8B030D-6E8A-4147-A177-3AD203B41FA5}">
                      <a16:colId xmlns:a16="http://schemas.microsoft.com/office/drawing/2014/main" val="20006"/>
                    </a:ext>
                  </a:extLst>
                </a:gridCol>
                <a:gridCol w="530661">
                  <a:extLst>
                    <a:ext uri="{9D8B030D-6E8A-4147-A177-3AD203B41FA5}">
                      <a16:colId xmlns:a16="http://schemas.microsoft.com/office/drawing/2014/main" val="20007"/>
                    </a:ext>
                  </a:extLst>
                </a:gridCol>
                <a:gridCol w="529264">
                  <a:extLst>
                    <a:ext uri="{9D8B030D-6E8A-4147-A177-3AD203B41FA5}">
                      <a16:colId xmlns:a16="http://schemas.microsoft.com/office/drawing/2014/main" val="20008"/>
                    </a:ext>
                  </a:extLst>
                </a:gridCol>
                <a:gridCol w="529265">
                  <a:extLst>
                    <a:ext uri="{9D8B030D-6E8A-4147-A177-3AD203B41FA5}">
                      <a16:colId xmlns:a16="http://schemas.microsoft.com/office/drawing/2014/main" val="20009"/>
                    </a:ext>
                  </a:extLst>
                </a:gridCol>
                <a:gridCol w="529264">
                  <a:extLst>
                    <a:ext uri="{9D8B030D-6E8A-4147-A177-3AD203B41FA5}">
                      <a16:colId xmlns:a16="http://schemas.microsoft.com/office/drawing/2014/main" val="20010"/>
                    </a:ext>
                  </a:extLst>
                </a:gridCol>
                <a:gridCol w="529265">
                  <a:extLst>
                    <a:ext uri="{9D8B030D-6E8A-4147-A177-3AD203B41FA5}">
                      <a16:colId xmlns:a16="http://schemas.microsoft.com/office/drawing/2014/main" val="20011"/>
                    </a:ext>
                  </a:extLst>
                </a:gridCol>
                <a:gridCol w="529264">
                  <a:extLst>
                    <a:ext uri="{9D8B030D-6E8A-4147-A177-3AD203B41FA5}">
                      <a16:colId xmlns:a16="http://schemas.microsoft.com/office/drawing/2014/main" val="20012"/>
                    </a:ext>
                  </a:extLst>
                </a:gridCol>
              </a:tblGrid>
              <a:tr h="37809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362" marR="5362" marT="61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1999</a:t>
                      </a:r>
                    </a:p>
                  </a:txBody>
                  <a:tcPr marL="5362" marR="5362" marT="610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2000</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2001</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2002</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2003</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2004</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2005</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2006</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2007</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2008</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2009</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2010</a:t>
                      </a:r>
                    </a:p>
                  </a:txBody>
                  <a:tcPr marL="5362" marR="5362" marT="610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121">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GHG emission source x</a:t>
                      </a:r>
                    </a:p>
                  </a:txBody>
                  <a:tcPr marL="5362" marR="5362" marT="610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3,800</a:t>
                      </a:r>
                    </a:p>
                  </a:txBody>
                  <a:tcPr marL="5362" marR="5362" marT="610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3,920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4,030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4,135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4,235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4,655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4,770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4,880 </a:t>
                      </a:r>
                    </a:p>
                  </a:txBody>
                  <a:tcPr marL="5362" marR="5362" marT="610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4,975 </a:t>
                      </a:r>
                    </a:p>
                  </a:txBody>
                  <a:tcPr marL="5362" marR="5362" marT="610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1"/>
                  </a:ext>
                </a:extLst>
              </a:tr>
            </a:tbl>
          </a:graphicData>
        </a:graphic>
      </p:graphicFrame>
      <p:sp>
        <p:nvSpPr>
          <p:cNvPr id="8" name="Oval 2">
            <a:extLst>
              <a:ext uri="{FF2B5EF4-FFF2-40B4-BE49-F238E27FC236}">
                <a16:creationId xmlns:a16="http://schemas.microsoft.com/office/drawing/2014/main" id="{26744249-14C1-D01E-7447-ED2A146C4217}"/>
              </a:ext>
            </a:extLst>
          </p:cNvPr>
          <p:cNvSpPr>
            <a:spLocks noChangeArrowheads="1"/>
          </p:cNvSpPr>
          <p:nvPr/>
        </p:nvSpPr>
        <p:spPr bwMode="auto">
          <a:xfrm>
            <a:off x="7530270" y="2530347"/>
            <a:ext cx="838200" cy="54768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sp>
        <p:nvSpPr>
          <p:cNvPr id="9" name="Oval 6">
            <a:extLst>
              <a:ext uri="{FF2B5EF4-FFF2-40B4-BE49-F238E27FC236}">
                <a16:creationId xmlns:a16="http://schemas.microsoft.com/office/drawing/2014/main" id="{9892DBFD-99A1-617F-2E86-2FEF6B99999B}"/>
              </a:ext>
            </a:extLst>
          </p:cNvPr>
          <p:cNvSpPr>
            <a:spLocks noChangeArrowheads="1"/>
          </p:cNvSpPr>
          <p:nvPr/>
        </p:nvSpPr>
        <p:spPr bwMode="auto">
          <a:xfrm>
            <a:off x="5312004" y="2527172"/>
            <a:ext cx="838200" cy="547687"/>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sp>
        <p:nvSpPr>
          <p:cNvPr id="10" name="Rectangle 1">
            <a:extLst>
              <a:ext uri="{FF2B5EF4-FFF2-40B4-BE49-F238E27FC236}">
                <a16:creationId xmlns:a16="http://schemas.microsoft.com/office/drawing/2014/main" id="{8D7534C6-205E-3B80-DBF2-A14755C7ED31}"/>
              </a:ext>
            </a:extLst>
          </p:cNvPr>
          <p:cNvSpPr>
            <a:spLocks noChangeArrowheads="1"/>
          </p:cNvSpPr>
          <p:nvPr/>
        </p:nvSpPr>
        <p:spPr bwMode="auto">
          <a:xfrm>
            <a:off x="1516292" y="3695307"/>
            <a:ext cx="349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a:solidFill>
                  <a:srgbClr val="A6A6A6"/>
                </a:solidFill>
                <a:cs typeface="Arial" charset="0"/>
                <a:sym typeface="Wingdings" pitchFamily="2" charset="2"/>
              </a:rPr>
              <a:t>Calculate difference in GHG emissions between last year before the gap and first year after the gap </a:t>
            </a:r>
            <a:br>
              <a:rPr lang="en-US" altLang="en-US">
                <a:solidFill>
                  <a:srgbClr val="A6A6A6"/>
                </a:solidFill>
                <a:cs typeface="Arial" charset="0"/>
                <a:sym typeface="Wingdings" pitchFamily="2" charset="2"/>
              </a:rPr>
            </a:br>
            <a:r>
              <a:rPr lang="en-US" altLang="en-US">
                <a:solidFill>
                  <a:srgbClr val="A6A6A6"/>
                </a:solidFill>
                <a:cs typeface="Arial" charset="0"/>
                <a:sym typeface="Wingdings" pitchFamily="2" charset="2"/>
              </a:rPr>
              <a:t> 4655 – 4235 = 420</a:t>
            </a:r>
          </a:p>
          <a:p>
            <a:pPr eaLnBrk="1" hangingPunct="1"/>
            <a:r>
              <a:rPr lang="en-US" altLang="en-US">
                <a:solidFill>
                  <a:srgbClr val="C00000"/>
                </a:solidFill>
                <a:cs typeface="Arial" charset="0"/>
                <a:sym typeface="Wingdings" pitchFamily="2" charset="2"/>
              </a:rPr>
              <a:t>Calculate length of the gap</a:t>
            </a:r>
            <a:br>
              <a:rPr lang="en-US" altLang="en-US">
                <a:solidFill>
                  <a:srgbClr val="C00000"/>
                </a:solidFill>
                <a:cs typeface="Arial" charset="0"/>
                <a:sym typeface="Wingdings" pitchFamily="2" charset="2"/>
              </a:rPr>
            </a:br>
            <a:r>
              <a:rPr lang="en-US" altLang="en-US">
                <a:solidFill>
                  <a:srgbClr val="C00000"/>
                </a:solidFill>
                <a:cs typeface="Arial" charset="0"/>
                <a:sym typeface="Wingdings" pitchFamily="2" charset="2"/>
              </a:rPr>
              <a:t> 2007 – 2003 = 4 years</a:t>
            </a:r>
          </a:p>
          <a:p>
            <a:pPr eaLnBrk="1" hangingPunct="1"/>
            <a:endParaRPr lang="en-US" altLang="en-US">
              <a:solidFill>
                <a:srgbClr val="C00000"/>
              </a:solidFill>
              <a:cs typeface="Arial" charset="0"/>
              <a:sym typeface="Wingdings" pitchFamily="2" charset="2"/>
            </a:endParaRPr>
          </a:p>
        </p:txBody>
      </p:sp>
      <p:cxnSp>
        <p:nvCxnSpPr>
          <p:cNvPr id="11" name="Straight Arrow Connector 10">
            <a:extLst>
              <a:ext uri="{FF2B5EF4-FFF2-40B4-BE49-F238E27FC236}">
                <a16:creationId xmlns:a16="http://schemas.microsoft.com/office/drawing/2014/main" id="{D72E2E6B-F9BE-F112-A5F4-96A59792DC50}"/>
              </a:ext>
            </a:extLst>
          </p:cNvPr>
          <p:cNvCxnSpPr>
            <a:cxnSpLocks noChangeShapeType="1"/>
          </p:cNvCxnSpPr>
          <p:nvPr/>
        </p:nvCxnSpPr>
        <p:spPr bwMode="auto">
          <a:xfrm flipH="1" flipV="1">
            <a:off x="4820941" y="5295507"/>
            <a:ext cx="3162300" cy="1905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68A7B02B-8C13-1DD1-21A3-4D19DB8F8B6B}"/>
              </a:ext>
            </a:extLst>
          </p:cNvPr>
          <p:cNvCxnSpPr>
            <a:cxnSpLocks noChangeShapeType="1"/>
          </p:cNvCxnSpPr>
          <p:nvPr/>
        </p:nvCxnSpPr>
        <p:spPr bwMode="auto">
          <a:xfrm>
            <a:off x="7979003" y="3190482"/>
            <a:ext cx="0" cy="212407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C5125725-FCDC-DB85-B257-7F5636515C5B}"/>
              </a:ext>
            </a:extLst>
          </p:cNvPr>
          <p:cNvCxnSpPr>
            <a:cxnSpLocks noChangeShapeType="1"/>
          </p:cNvCxnSpPr>
          <p:nvPr/>
        </p:nvCxnSpPr>
        <p:spPr bwMode="auto">
          <a:xfrm>
            <a:off x="5769204" y="3190482"/>
            <a:ext cx="0" cy="2124075"/>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sp>
        <p:nvSpPr>
          <p:cNvPr id="14" name="Oval 13">
            <a:extLst>
              <a:ext uri="{FF2B5EF4-FFF2-40B4-BE49-F238E27FC236}">
                <a16:creationId xmlns:a16="http://schemas.microsoft.com/office/drawing/2014/main" id="{83D7B5D2-3D6D-E441-A6FE-7C568BF68215}"/>
              </a:ext>
            </a:extLst>
          </p:cNvPr>
          <p:cNvSpPr/>
          <p:nvPr/>
        </p:nvSpPr>
        <p:spPr bwMode="auto">
          <a:xfrm>
            <a:off x="7530270" y="2973260"/>
            <a:ext cx="838200" cy="547687"/>
          </a:xfrm>
          <a:prstGeom prst="ellipse">
            <a:avLst/>
          </a:prstGeom>
          <a:noFill/>
          <a:ln w="38100" cap="flat" cmpd="sng" algn="ctr">
            <a:solidFill>
              <a:schemeClr val="bg1">
                <a:lumMod val="65000"/>
              </a:schemeClr>
            </a:solidFill>
            <a:prstDash val="solid"/>
            <a:round/>
            <a:headEnd type="none" w="med" len="med"/>
            <a:tailEnd type="none" w="med" len="med"/>
          </a:ln>
          <a:effectLst/>
        </p:spPr>
        <p:txBody>
          <a:bodyPr/>
          <a:lstStyle/>
          <a:p>
            <a:pPr marL="342900" indent="-342900">
              <a:buFont typeface="Wingdings" pitchFamily="-107" charset="2"/>
              <a:buNone/>
              <a:defRPr/>
            </a:pPr>
            <a:endParaRPr lang="en-US">
              <a:latin typeface="Arial" pitchFamily="-107" charset="0"/>
              <a:ea typeface="Arial" pitchFamily="-107" charset="0"/>
              <a:cs typeface="Arial" pitchFamily="-107" charset="0"/>
            </a:endParaRPr>
          </a:p>
        </p:txBody>
      </p:sp>
      <p:sp>
        <p:nvSpPr>
          <p:cNvPr id="15" name="Oval 14">
            <a:extLst>
              <a:ext uri="{FF2B5EF4-FFF2-40B4-BE49-F238E27FC236}">
                <a16:creationId xmlns:a16="http://schemas.microsoft.com/office/drawing/2014/main" id="{5ADBAFD0-5E1B-D123-9E98-8F69F5397F13}"/>
              </a:ext>
            </a:extLst>
          </p:cNvPr>
          <p:cNvSpPr/>
          <p:nvPr/>
        </p:nvSpPr>
        <p:spPr bwMode="auto">
          <a:xfrm>
            <a:off x="5312004" y="2970084"/>
            <a:ext cx="838200" cy="547688"/>
          </a:xfrm>
          <a:prstGeom prst="ellipse">
            <a:avLst/>
          </a:prstGeom>
          <a:noFill/>
          <a:ln w="38100" cap="flat" cmpd="sng" algn="ctr">
            <a:solidFill>
              <a:schemeClr val="bg1">
                <a:lumMod val="65000"/>
              </a:schemeClr>
            </a:solidFill>
            <a:prstDash val="solid"/>
            <a:round/>
            <a:headEnd type="none" w="med" len="med"/>
            <a:tailEnd type="none" w="med" len="med"/>
          </a:ln>
          <a:effectLst/>
        </p:spPr>
        <p:txBody>
          <a:bodyPr/>
          <a:lstStyle/>
          <a:p>
            <a:pPr marL="342900" indent="-342900">
              <a:buFont typeface="Wingdings" pitchFamily="-107" charset="2"/>
              <a:buNone/>
              <a:defRPr/>
            </a:pPr>
            <a:endParaRPr lang="en-US">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60518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D0ADD9-10ED-D1B2-F0E7-B7DB7BC75B5C}"/>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7B2353E7-2A96-E70E-3E93-E672CDB8224C}"/>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A2EEE579-CAA7-816A-5CF1-E5F0D7EE2C77}"/>
              </a:ext>
            </a:extLst>
          </p:cNvPr>
          <p:cNvSpPr>
            <a:spLocks noGrp="1"/>
          </p:cNvSpPr>
          <p:nvPr>
            <p:ph type="sldNum" sz="quarter" idx="12"/>
          </p:nvPr>
        </p:nvSpPr>
        <p:spPr/>
        <p:txBody>
          <a:bodyPr/>
          <a:lstStyle/>
          <a:p>
            <a:fld id="{22E255E9-8D06-4421-9912-9DD8D3F68443}" type="slidenum">
              <a:rPr lang="de-DE" smtClean="0"/>
              <a:pPr/>
              <a:t>35</a:t>
            </a:fld>
            <a:endParaRPr lang="de-DE"/>
          </a:p>
        </p:txBody>
      </p:sp>
      <p:sp>
        <p:nvSpPr>
          <p:cNvPr id="6" name="Title 5">
            <a:extLst>
              <a:ext uri="{FF2B5EF4-FFF2-40B4-BE49-F238E27FC236}">
                <a16:creationId xmlns:a16="http://schemas.microsoft.com/office/drawing/2014/main" id="{FC67098E-2835-4519-B616-D51CB9A71588}"/>
              </a:ext>
            </a:extLst>
          </p:cNvPr>
          <p:cNvSpPr>
            <a:spLocks noGrp="1"/>
          </p:cNvSpPr>
          <p:nvPr>
            <p:ph type="title"/>
          </p:nvPr>
        </p:nvSpPr>
        <p:spPr/>
        <p:txBody>
          <a:bodyPr>
            <a:normAutofit/>
          </a:bodyPr>
          <a:lstStyle/>
          <a:p>
            <a:r>
              <a:rPr lang="en-US" altLang="en-US" dirty="0"/>
              <a:t>Example 3 –</a:t>
            </a:r>
            <a:r>
              <a:rPr lang="en-GB" altLang="en-US" dirty="0"/>
              <a:t> Step 3</a:t>
            </a:r>
            <a:endParaRPr lang="en-GB" dirty="0"/>
          </a:p>
        </p:txBody>
      </p:sp>
      <p:graphicFrame>
        <p:nvGraphicFramePr>
          <p:cNvPr id="16" name="Content Placeholder 16">
            <a:extLst>
              <a:ext uri="{FF2B5EF4-FFF2-40B4-BE49-F238E27FC236}">
                <a16:creationId xmlns:a16="http://schemas.microsoft.com/office/drawing/2014/main" id="{210E3F66-EC8B-CBDF-EFEB-FA50BA72BE37}"/>
              </a:ext>
            </a:extLst>
          </p:cNvPr>
          <p:cNvGraphicFramePr>
            <a:graphicFrameLocks noGrp="1"/>
          </p:cNvGraphicFramePr>
          <p:nvPr>
            <p:ph idx="1"/>
            <p:extLst>
              <p:ext uri="{D42A27DB-BD31-4B8C-83A1-F6EECF244321}">
                <p14:modId xmlns:p14="http://schemas.microsoft.com/office/powerpoint/2010/main" val="3683710500"/>
              </p:ext>
            </p:extLst>
          </p:nvPr>
        </p:nvGraphicFramePr>
        <p:xfrm>
          <a:off x="2209800" y="2399485"/>
          <a:ext cx="8535202" cy="854075"/>
        </p:xfrm>
        <a:graphic>
          <a:graphicData uri="http://schemas.openxmlformats.org/drawingml/2006/table">
            <a:tbl>
              <a:tblPr/>
              <a:tblGrid>
                <a:gridCol w="1384087">
                  <a:extLst>
                    <a:ext uri="{9D8B030D-6E8A-4147-A177-3AD203B41FA5}">
                      <a16:colId xmlns:a16="http://schemas.microsoft.com/office/drawing/2014/main" val="20000"/>
                    </a:ext>
                  </a:extLst>
                </a:gridCol>
                <a:gridCol w="615150">
                  <a:extLst>
                    <a:ext uri="{9D8B030D-6E8A-4147-A177-3AD203B41FA5}">
                      <a16:colId xmlns:a16="http://schemas.microsoft.com/office/drawing/2014/main" val="20001"/>
                    </a:ext>
                  </a:extLst>
                </a:gridCol>
                <a:gridCol w="538256">
                  <a:extLst>
                    <a:ext uri="{9D8B030D-6E8A-4147-A177-3AD203B41FA5}">
                      <a16:colId xmlns:a16="http://schemas.microsoft.com/office/drawing/2014/main" val="20002"/>
                    </a:ext>
                  </a:extLst>
                </a:gridCol>
                <a:gridCol w="615150">
                  <a:extLst>
                    <a:ext uri="{9D8B030D-6E8A-4147-A177-3AD203B41FA5}">
                      <a16:colId xmlns:a16="http://schemas.microsoft.com/office/drawing/2014/main" val="20003"/>
                    </a:ext>
                  </a:extLst>
                </a:gridCol>
                <a:gridCol w="538256">
                  <a:extLst>
                    <a:ext uri="{9D8B030D-6E8A-4147-A177-3AD203B41FA5}">
                      <a16:colId xmlns:a16="http://schemas.microsoft.com/office/drawing/2014/main" val="20004"/>
                    </a:ext>
                  </a:extLst>
                </a:gridCol>
                <a:gridCol w="615150">
                  <a:extLst>
                    <a:ext uri="{9D8B030D-6E8A-4147-A177-3AD203B41FA5}">
                      <a16:colId xmlns:a16="http://schemas.microsoft.com/office/drawing/2014/main" val="20005"/>
                    </a:ext>
                  </a:extLst>
                </a:gridCol>
                <a:gridCol w="692043">
                  <a:extLst>
                    <a:ext uri="{9D8B030D-6E8A-4147-A177-3AD203B41FA5}">
                      <a16:colId xmlns:a16="http://schemas.microsoft.com/office/drawing/2014/main" val="20006"/>
                    </a:ext>
                  </a:extLst>
                </a:gridCol>
                <a:gridCol w="538256">
                  <a:extLst>
                    <a:ext uri="{9D8B030D-6E8A-4147-A177-3AD203B41FA5}">
                      <a16:colId xmlns:a16="http://schemas.microsoft.com/office/drawing/2014/main" val="20007"/>
                    </a:ext>
                  </a:extLst>
                </a:gridCol>
                <a:gridCol w="615150">
                  <a:extLst>
                    <a:ext uri="{9D8B030D-6E8A-4147-A177-3AD203B41FA5}">
                      <a16:colId xmlns:a16="http://schemas.microsoft.com/office/drawing/2014/main" val="20008"/>
                    </a:ext>
                  </a:extLst>
                </a:gridCol>
                <a:gridCol w="640781">
                  <a:extLst>
                    <a:ext uri="{9D8B030D-6E8A-4147-A177-3AD203B41FA5}">
                      <a16:colId xmlns:a16="http://schemas.microsoft.com/office/drawing/2014/main" val="20009"/>
                    </a:ext>
                  </a:extLst>
                </a:gridCol>
                <a:gridCol w="579906">
                  <a:extLst>
                    <a:ext uri="{9D8B030D-6E8A-4147-A177-3AD203B41FA5}">
                      <a16:colId xmlns:a16="http://schemas.microsoft.com/office/drawing/2014/main" val="20010"/>
                    </a:ext>
                  </a:extLst>
                </a:gridCol>
                <a:gridCol w="581509">
                  <a:extLst>
                    <a:ext uri="{9D8B030D-6E8A-4147-A177-3AD203B41FA5}">
                      <a16:colId xmlns:a16="http://schemas.microsoft.com/office/drawing/2014/main" val="20011"/>
                    </a:ext>
                  </a:extLst>
                </a:gridCol>
                <a:gridCol w="581508">
                  <a:extLst>
                    <a:ext uri="{9D8B030D-6E8A-4147-A177-3AD203B41FA5}">
                      <a16:colId xmlns:a16="http://schemas.microsoft.com/office/drawing/2014/main" val="20012"/>
                    </a:ext>
                  </a:extLst>
                </a:gridCol>
              </a:tblGrid>
              <a:tr h="4206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5604" marR="5604" marT="6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1999</a:t>
                      </a:r>
                    </a:p>
                  </a:txBody>
                  <a:tcPr marL="5604" marR="5604" marT="6096"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2000</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2001</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2002</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2003</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2004</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2005</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2006</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2007</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2008</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2009</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2010</a:t>
                      </a:r>
                    </a:p>
                  </a:txBody>
                  <a:tcPr marL="5604" marR="5604" marT="6096"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387">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GHG emission source x</a:t>
                      </a:r>
                    </a:p>
                  </a:txBody>
                  <a:tcPr marL="5604" marR="5604" marT="60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3,800</a:t>
                      </a:r>
                    </a:p>
                  </a:txBody>
                  <a:tcPr marL="5604" marR="5604" marT="6096"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3,920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4,030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4,135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4,235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00000"/>
                          </a:solidFill>
                          <a:effectLst/>
                          <a:latin typeface="Calibri" pitchFamily="34" charset="0"/>
                          <a:ea typeface="ＭＳ Ｐゴシック" pitchFamily="34" charset="-128"/>
                          <a:cs typeface="Times New Roman" pitchFamily="18" charset="0"/>
                        </a:rPr>
                        <a:t>       4,340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00000"/>
                          </a:solidFill>
                          <a:effectLst/>
                          <a:latin typeface="Calibri" pitchFamily="34" charset="0"/>
                          <a:ea typeface="ＭＳ Ｐゴシック" pitchFamily="34" charset="-128"/>
                          <a:cs typeface="Times New Roman" pitchFamily="18" charset="0"/>
                        </a:rPr>
                        <a:t>       4,445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C00000"/>
                          </a:solidFill>
                          <a:effectLst/>
                          <a:latin typeface="Calibri" pitchFamily="34" charset="0"/>
                          <a:ea typeface="ＭＳ Ｐゴシック" pitchFamily="34" charset="-128"/>
                          <a:cs typeface="Times New Roman" pitchFamily="18" charset="0"/>
                        </a:rPr>
                        <a:t>       4,550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4D79B"/>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4,655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4,770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4,880 </a:t>
                      </a:r>
                    </a:p>
                  </a:txBody>
                  <a:tcPr marL="5604" marR="5604" marT="6096"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4,975 </a:t>
                      </a:r>
                    </a:p>
                  </a:txBody>
                  <a:tcPr marL="5604" marR="5604" marT="6096"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1"/>
                  </a:ext>
                </a:extLst>
              </a:tr>
            </a:tbl>
          </a:graphicData>
        </a:graphic>
      </p:graphicFrame>
      <p:sp>
        <p:nvSpPr>
          <p:cNvPr id="17" name="Rectangle 1">
            <a:extLst>
              <a:ext uri="{FF2B5EF4-FFF2-40B4-BE49-F238E27FC236}">
                <a16:creationId xmlns:a16="http://schemas.microsoft.com/office/drawing/2014/main" id="{084D61C4-3AA0-D30E-6644-3A1762858079}"/>
              </a:ext>
            </a:extLst>
          </p:cNvPr>
          <p:cNvSpPr>
            <a:spLocks noChangeArrowheads="1"/>
          </p:cNvSpPr>
          <p:nvPr/>
        </p:nvSpPr>
        <p:spPr bwMode="auto">
          <a:xfrm>
            <a:off x="2053620" y="3450651"/>
            <a:ext cx="3490912" cy="164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dirty="0">
                <a:solidFill>
                  <a:srgbClr val="BFBFBF"/>
                </a:solidFill>
                <a:cs typeface="Arial" charset="0"/>
                <a:sym typeface="Wingdings" pitchFamily="2" charset="2"/>
              </a:rPr>
              <a:t>Calculate difference in GHG emissions between last year before the gap and first year after the gap </a:t>
            </a:r>
            <a:br>
              <a:rPr lang="en-US" altLang="en-US" dirty="0">
                <a:solidFill>
                  <a:srgbClr val="BFBFBF"/>
                </a:solidFill>
                <a:cs typeface="Arial" charset="0"/>
                <a:sym typeface="Wingdings" pitchFamily="2" charset="2"/>
              </a:rPr>
            </a:br>
            <a:r>
              <a:rPr lang="en-US" altLang="en-US" dirty="0">
                <a:solidFill>
                  <a:srgbClr val="BFBFBF"/>
                </a:solidFill>
                <a:cs typeface="Arial" charset="0"/>
                <a:sym typeface="Wingdings" pitchFamily="2" charset="2"/>
              </a:rPr>
              <a:t> 4655 – 4235 = 420</a:t>
            </a:r>
          </a:p>
          <a:p>
            <a:pPr eaLnBrk="1" hangingPunct="1"/>
            <a:r>
              <a:rPr lang="en-US" altLang="en-US" dirty="0">
                <a:solidFill>
                  <a:srgbClr val="BFBFBF"/>
                </a:solidFill>
                <a:cs typeface="Arial" charset="0"/>
                <a:sym typeface="Wingdings" pitchFamily="2" charset="2"/>
              </a:rPr>
              <a:t>Calculate length of the gap</a:t>
            </a:r>
            <a:br>
              <a:rPr lang="en-US" altLang="en-US" dirty="0">
                <a:solidFill>
                  <a:srgbClr val="BFBFBF"/>
                </a:solidFill>
                <a:cs typeface="Arial" charset="0"/>
                <a:sym typeface="Wingdings" pitchFamily="2" charset="2"/>
              </a:rPr>
            </a:br>
            <a:r>
              <a:rPr lang="en-US" altLang="en-US" dirty="0">
                <a:solidFill>
                  <a:srgbClr val="BFBFBF"/>
                </a:solidFill>
                <a:cs typeface="Arial" charset="0"/>
                <a:sym typeface="Wingdings" pitchFamily="2" charset="2"/>
              </a:rPr>
              <a:t> 2007 – 2003 = 4 years</a:t>
            </a:r>
          </a:p>
          <a:p>
            <a:pPr eaLnBrk="1" hangingPunct="1"/>
            <a:r>
              <a:rPr lang="en-US" altLang="en-US" dirty="0">
                <a:solidFill>
                  <a:srgbClr val="BFBFBF"/>
                </a:solidFill>
                <a:cs typeface="Arial" charset="0"/>
                <a:sym typeface="Wingdings" pitchFamily="2" charset="2"/>
              </a:rPr>
              <a:t>Calculate average change in emissions per gap year </a:t>
            </a:r>
            <a:br>
              <a:rPr lang="en-US" altLang="en-US" dirty="0">
                <a:solidFill>
                  <a:srgbClr val="BFBFBF"/>
                </a:solidFill>
                <a:cs typeface="Arial" charset="0"/>
                <a:sym typeface="Wingdings" pitchFamily="2" charset="2"/>
              </a:rPr>
            </a:br>
            <a:r>
              <a:rPr lang="en-US" altLang="en-US" dirty="0">
                <a:solidFill>
                  <a:srgbClr val="BFBFBF"/>
                </a:solidFill>
                <a:cs typeface="Arial" charset="0"/>
                <a:sym typeface="Wingdings" pitchFamily="2" charset="2"/>
              </a:rPr>
              <a:t> 420 / 4 = 105</a:t>
            </a:r>
          </a:p>
          <a:p>
            <a:pPr eaLnBrk="1" hangingPunct="1"/>
            <a:endParaRPr lang="en-US" altLang="en-US" dirty="0">
              <a:solidFill>
                <a:srgbClr val="BFBFBF"/>
              </a:solidFill>
              <a:cs typeface="Arial" charset="0"/>
              <a:sym typeface="Wingdings" pitchFamily="2" charset="2"/>
            </a:endParaRPr>
          </a:p>
        </p:txBody>
      </p:sp>
      <p:cxnSp>
        <p:nvCxnSpPr>
          <p:cNvPr id="18" name="Straight Arrow Connector 9">
            <a:extLst>
              <a:ext uri="{FF2B5EF4-FFF2-40B4-BE49-F238E27FC236}">
                <a16:creationId xmlns:a16="http://schemas.microsoft.com/office/drawing/2014/main" id="{28B1E90D-EAF5-2122-EC6A-2A3EBF3F79E1}"/>
              </a:ext>
            </a:extLst>
          </p:cNvPr>
          <p:cNvCxnSpPr>
            <a:cxnSpLocks noChangeShapeType="1"/>
          </p:cNvCxnSpPr>
          <p:nvPr/>
        </p:nvCxnSpPr>
        <p:spPr bwMode="auto">
          <a:xfrm>
            <a:off x="4392891" y="5424444"/>
            <a:ext cx="1137354" cy="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9" name="Rectangle 1">
            <a:extLst>
              <a:ext uri="{FF2B5EF4-FFF2-40B4-BE49-F238E27FC236}">
                <a16:creationId xmlns:a16="http://schemas.microsoft.com/office/drawing/2014/main" id="{60C76F6C-986C-9BEF-EEEB-B7B2B6A040A9}"/>
              </a:ext>
            </a:extLst>
          </p:cNvPr>
          <p:cNvSpPr>
            <a:spLocks noChangeArrowheads="1"/>
          </p:cNvSpPr>
          <p:nvPr/>
        </p:nvSpPr>
        <p:spPr bwMode="auto">
          <a:xfrm>
            <a:off x="5696932" y="4416382"/>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a:solidFill>
                  <a:srgbClr val="C00000"/>
                </a:solidFill>
                <a:cs typeface="Arial" charset="0"/>
                <a:sym typeface="Wingdings" pitchFamily="2" charset="2"/>
              </a:rPr>
              <a:t>Calculate total emissions for gap year(s) by adding the average change per year</a:t>
            </a:r>
          </a:p>
          <a:p>
            <a:pPr eaLnBrk="1" hangingPunct="1"/>
            <a:r>
              <a:rPr lang="en-US" altLang="en-US" sz="1400">
                <a:solidFill>
                  <a:srgbClr val="C00000"/>
                </a:solidFill>
                <a:cs typeface="Arial" charset="0"/>
                <a:sym typeface="Wingdings" pitchFamily="2" charset="2"/>
              </a:rPr>
              <a:t>2004 emissions = 4235 + 105 = 4340</a:t>
            </a:r>
          </a:p>
          <a:p>
            <a:pPr eaLnBrk="1" hangingPunct="1"/>
            <a:r>
              <a:rPr lang="en-US" altLang="en-US" sz="1400">
                <a:solidFill>
                  <a:srgbClr val="C00000"/>
                </a:solidFill>
                <a:cs typeface="Arial" charset="0"/>
                <a:sym typeface="Wingdings" pitchFamily="2" charset="2"/>
              </a:rPr>
              <a:t>2005 emissions = 4340 + 105 = 4445</a:t>
            </a:r>
          </a:p>
          <a:p>
            <a:pPr eaLnBrk="1" hangingPunct="1"/>
            <a:r>
              <a:rPr lang="en-US" altLang="en-US" sz="1400">
                <a:solidFill>
                  <a:srgbClr val="C00000"/>
                </a:solidFill>
                <a:cs typeface="Arial" charset="0"/>
                <a:sym typeface="Wingdings" pitchFamily="2" charset="2"/>
              </a:rPr>
              <a:t>2006 emissions = 4445 + 105 = 4550</a:t>
            </a:r>
          </a:p>
          <a:p>
            <a:pPr eaLnBrk="1" hangingPunct="1">
              <a:buFont typeface="Wingdings" pitchFamily="2" charset="2"/>
              <a:buChar char="à"/>
            </a:pPr>
            <a:endParaRPr lang="en-US" altLang="en-US" sz="1400">
              <a:solidFill>
                <a:srgbClr val="C00000"/>
              </a:solidFill>
              <a:cs typeface="Arial" charset="0"/>
              <a:sym typeface="Wingdings" pitchFamily="2" charset="2"/>
            </a:endParaRPr>
          </a:p>
        </p:txBody>
      </p:sp>
      <p:cxnSp>
        <p:nvCxnSpPr>
          <p:cNvPr id="20" name="Straight Arrow Connector 20">
            <a:extLst>
              <a:ext uri="{FF2B5EF4-FFF2-40B4-BE49-F238E27FC236}">
                <a16:creationId xmlns:a16="http://schemas.microsoft.com/office/drawing/2014/main" id="{48201716-2B67-009F-4119-C28091DC4D9F}"/>
              </a:ext>
            </a:extLst>
          </p:cNvPr>
          <p:cNvCxnSpPr>
            <a:cxnSpLocks noChangeShapeType="1"/>
          </p:cNvCxnSpPr>
          <p:nvPr/>
        </p:nvCxnSpPr>
        <p:spPr bwMode="auto">
          <a:xfrm flipV="1">
            <a:off x="7525732" y="3450651"/>
            <a:ext cx="0" cy="859368"/>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2" name="Rectangle 36">
            <a:extLst>
              <a:ext uri="{FF2B5EF4-FFF2-40B4-BE49-F238E27FC236}">
                <a16:creationId xmlns:a16="http://schemas.microsoft.com/office/drawing/2014/main" id="{CE7EA239-532D-0A9A-9338-009571060A15}"/>
              </a:ext>
            </a:extLst>
          </p:cNvPr>
          <p:cNvSpPr txBox="1">
            <a:spLocks noChangeArrowheads="1"/>
          </p:cNvSpPr>
          <p:nvPr/>
        </p:nvSpPr>
        <p:spPr bwMode="auto">
          <a:xfrm>
            <a:off x="3933537" y="6096724"/>
            <a:ext cx="6568208" cy="22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GB" altLang="en-US" sz="1050" dirty="0"/>
              <a:t>2019 Refinement to the 2006 IPCC Guidelines for National Greenhouse Gas Inventories</a:t>
            </a:r>
            <a:endParaRPr lang="de-DE" altLang="en-US" sz="1050" dirty="0"/>
          </a:p>
        </p:txBody>
      </p:sp>
    </p:spTree>
    <p:extLst>
      <p:ext uri="{BB962C8B-B14F-4D97-AF65-F5344CB8AC3E}">
        <p14:creationId xmlns:p14="http://schemas.microsoft.com/office/powerpoint/2010/main" val="3290039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DF4A7F9-87B4-EF21-3B47-A6A8F2DC4107}"/>
              </a:ext>
            </a:extLst>
          </p:cNvPr>
          <p:cNvSpPr>
            <a:spLocks noGrp="1"/>
          </p:cNvSpPr>
          <p:nvPr>
            <p:ph idx="1"/>
          </p:nvPr>
        </p:nvSpPr>
        <p:spPr/>
        <p:txBody>
          <a:bodyPr/>
          <a:lstStyle/>
          <a:p>
            <a:r>
              <a:rPr lang="en-GB" dirty="0"/>
              <a:t>“What do we do when there are gaps in the data?”</a:t>
            </a:r>
          </a:p>
          <a:p>
            <a:r>
              <a:rPr lang="en-GB" dirty="0"/>
              <a:t>“We only have data for 1995 and 2000”</a:t>
            </a:r>
          </a:p>
          <a:p>
            <a:r>
              <a:rPr lang="en-GB" dirty="0"/>
              <a:t>“We want to switch to a Tier 2 method, but we only have disaggregated livestock data starting last year”</a:t>
            </a:r>
          </a:p>
          <a:p>
            <a:r>
              <a:rPr lang="en-GB" dirty="0"/>
              <a:t>“The Energy Ministry stopped collecting data on natural gas flaring.  What do we do?”</a:t>
            </a:r>
          </a:p>
          <a:p>
            <a:endParaRPr lang="en-US" dirty="0"/>
          </a:p>
        </p:txBody>
      </p:sp>
      <p:sp>
        <p:nvSpPr>
          <p:cNvPr id="3" name="Datumsplatzhalter 2">
            <a:extLst>
              <a:ext uri="{FF2B5EF4-FFF2-40B4-BE49-F238E27FC236}">
                <a16:creationId xmlns:a16="http://schemas.microsoft.com/office/drawing/2014/main" id="{17490BFE-AAE5-83C7-2BBA-1F804BF0D32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ußzeilenplatzhalter 3">
            <a:extLst>
              <a:ext uri="{FF2B5EF4-FFF2-40B4-BE49-F238E27FC236}">
                <a16:creationId xmlns:a16="http://schemas.microsoft.com/office/drawing/2014/main" id="{E1D2A05D-67B0-7AE8-3D7C-F2243DF3C8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071B488-49D8-78C1-B91A-485C629D2325}"/>
              </a:ext>
            </a:extLst>
          </p:cNvPr>
          <p:cNvSpPr>
            <a:spLocks noGrp="1"/>
          </p:cNvSpPr>
          <p:nvPr>
            <p:ph type="sldNum" sz="quarter" idx="12"/>
          </p:nvPr>
        </p:nvSpPr>
        <p:spPr/>
        <p:txBody>
          <a:bodyPr/>
          <a:lstStyle/>
          <a:p>
            <a:fld id="{22E255E9-8D06-4421-9912-9DD8D3F68443}" type="slidenum">
              <a:rPr lang="de-DE" smtClean="0"/>
              <a:pPr/>
              <a:t>36</a:t>
            </a:fld>
            <a:endParaRPr lang="de-DE"/>
          </a:p>
        </p:txBody>
      </p:sp>
      <p:sp>
        <p:nvSpPr>
          <p:cNvPr id="6" name="Titel 5">
            <a:extLst>
              <a:ext uri="{FF2B5EF4-FFF2-40B4-BE49-F238E27FC236}">
                <a16:creationId xmlns:a16="http://schemas.microsoft.com/office/drawing/2014/main" id="{6445E0AD-2D4A-4E49-436C-469EC1D5993A}"/>
              </a:ext>
            </a:extLst>
          </p:cNvPr>
          <p:cNvSpPr>
            <a:spLocks noGrp="1"/>
          </p:cNvSpPr>
          <p:nvPr>
            <p:ph type="title"/>
          </p:nvPr>
        </p:nvSpPr>
        <p:spPr/>
        <p:txBody>
          <a:bodyPr/>
          <a:lstStyle/>
          <a:p>
            <a:r>
              <a:rPr lang="en-GB" dirty="0"/>
              <a:t>Data problems will likely be encountered</a:t>
            </a:r>
            <a:endParaRPr lang="en-US" dirty="0"/>
          </a:p>
        </p:txBody>
      </p:sp>
    </p:spTree>
    <p:extLst>
      <p:ext uri="{BB962C8B-B14F-4D97-AF65-F5344CB8AC3E}">
        <p14:creationId xmlns:p14="http://schemas.microsoft.com/office/powerpoint/2010/main" val="2011955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AD86F-3294-06A6-28E8-3B89EA7E98F0}"/>
              </a:ext>
            </a:extLst>
          </p:cNvPr>
          <p:cNvSpPr>
            <a:spLocks noGrp="1"/>
          </p:cNvSpPr>
          <p:nvPr>
            <p:ph idx="1"/>
          </p:nvPr>
        </p:nvSpPr>
        <p:spPr>
          <a:xfrm>
            <a:off x="838200" y="2114551"/>
            <a:ext cx="9629775" cy="4062412"/>
          </a:xfrm>
        </p:spPr>
        <p:txBody>
          <a:bodyPr>
            <a:normAutofit/>
          </a:bodyPr>
          <a:lstStyle/>
          <a:p>
            <a:r>
              <a:rPr lang="en-GB" dirty="0"/>
              <a:t>Lack of awareness of what data might be available</a:t>
            </a:r>
          </a:p>
          <a:p>
            <a:r>
              <a:rPr lang="en-GB" dirty="0"/>
              <a:t>Lack of structured data sharing processes</a:t>
            </a:r>
          </a:p>
          <a:p>
            <a:r>
              <a:rPr lang="en-GB" dirty="0"/>
              <a:t>Timeliness – key datasets are not available at the time required</a:t>
            </a:r>
          </a:p>
          <a:p>
            <a:r>
              <a:rPr lang="en-GB" dirty="0"/>
              <a:t>Sharing data may be viewed as losing power by individuals, departments or organisations</a:t>
            </a:r>
          </a:p>
          <a:p>
            <a:r>
              <a:rPr lang="en-GB" dirty="0"/>
              <a:t>Restrictions on statistics data prior to official release</a:t>
            </a:r>
          </a:p>
          <a:p>
            <a:r>
              <a:rPr lang="en-GB" dirty="0"/>
              <a:t>Commercially sensitive data – e.g. from individual companies or installations</a:t>
            </a:r>
          </a:p>
          <a:p>
            <a:r>
              <a:rPr lang="en-GB" dirty="0"/>
              <a:t>Keeping up with the policy cycle – new measures and targets can be developed and implemented very quickly, sometimes without consulting data and technical experts</a:t>
            </a:r>
          </a:p>
        </p:txBody>
      </p:sp>
      <p:sp>
        <p:nvSpPr>
          <p:cNvPr id="3" name="Date Placeholder 2">
            <a:extLst>
              <a:ext uri="{FF2B5EF4-FFF2-40B4-BE49-F238E27FC236}">
                <a16:creationId xmlns:a16="http://schemas.microsoft.com/office/drawing/2014/main" id="{201BA696-55B3-5C46-BFDD-30DE1B5B315F}"/>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8837A0EF-3D8A-C022-3AA4-B051C8A83EFF}"/>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A8407DD4-D001-F159-D55E-E1CA449F5290}"/>
              </a:ext>
            </a:extLst>
          </p:cNvPr>
          <p:cNvSpPr>
            <a:spLocks noGrp="1"/>
          </p:cNvSpPr>
          <p:nvPr>
            <p:ph type="sldNum" sz="quarter" idx="12"/>
          </p:nvPr>
        </p:nvSpPr>
        <p:spPr/>
        <p:txBody>
          <a:bodyPr/>
          <a:lstStyle/>
          <a:p>
            <a:fld id="{22E255E9-8D06-4421-9912-9DD8D3F68443}" type="slidenum">
              <a:rPr lang="de-DE" smtClean="0"/>
              <a:pPr/>
              <a:t>37</a:t>
            </a:fld>
            <a:endParaRPr lang="de-DE"/>
          </a:p>
        </p:txBody>
      </p:sp>
      <p:sp>
        <p:nvSpPr>
          <p:cNvPr id="6" name="Title 5">
            <a:extLst>
              <a:ext uri="{FF2B5EF4-FFF2-40B4-BE49-F238E27FC236}">
                <a16:creationId xmlns:a16="http://schemas.microsoft.com/office/drawing/2014/main" id="{AFB6D908-68D3-E1A0-3A65-77754C98F2A6}"/>
              </a:ext>
            </a:extLst>
          </p:cNvPr>
          <p:cNvSpPr>
            <a:spLocks noGrp="1"/>
          </p:cNvSpPr>
          <p:nvPr>
            <p:ph type="title"/>
          </p:nvPr>
        </p:nvSpPr>
        <p:spPr/>
        <p:txBody>
          <a:bodyPr/>
          <a:lstStyle/>
          <a:p>
            <a:r>
              <a:rPr lang="en-GB" dirty="0"/>
              <a:t>Barriers to Obtaining Available Data</a:t>
            </a:r>
          </a:p>
        </p:txBody>
      </p:sp>
      <p:pic>
        <p:nvPicPr>
          <p:cNvPr id="7" name="Content Placeholder 5" descr="C:\Users\ross_hunter\AppData\Local\Microsoft\Windows\Temporary Internet Files\Content.IE5\PO94Z4Q7\MP900385962[1].jpg">
            <a:extLst>
              <a:ext uri="{FF2B5EF4-FFF2-40B4-BE49-F238E27FC236}">
                <a16:creationId xmlns:a16="http://schemas.microsoft.com/office/drawing/2014/main" id="{21B09660-929F-9482-4B61-44C1FCCB10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138476" y="2286042"/>
            <a:ext cx="2053524" cy="246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2605696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3EE4B4-5D28-EE74-C5DB-A4080E7C8530}"/>
              </a:ext>
            </a:extLst>
          </p:cNvPr>
          <p:cNvSpPr>
            <a:spLocks noGrp="1"/>
          </p:cNvSpPr>
          <p:nvPr>
            <p:ph idx="1"/>
          </p:nvPr>
        </p:nvSpPr>
        <p:spPr/>
        <p:txBody>
          <a:bodyPr/>
          <a:lstStyle/>
          <a:p>
            <a:r>
              <a:rPr lang="en-GB" sz="2000" dirty="0"/>
              <a:t>Approach data gathering, management and archiving in a structured way – transparency and completeness are the watch words</a:t>
            </a:r>
          </a:p>
          <a:p>
            <a:r>
              <a:rPr lang="en-GB" sz="2000" dirty="0"/>
              <a:t>Make sure that YOU understand the data – coverage, time series, how it is compiled, QA/QC, uncertainty</a:t>
            </a:r>
          </a:p>
          <a:p>
            <a:r>
              <a:rPr lang="en-GB" sz="2000" dirty="0"/>
              <a:t>Do not necessarily discount data that is incomplete or has gaps – many useful datasets will be associated with these issues</a:t>
            </a:r>
          </a:p>
          <a:p>
            <a:r>
              <a:rPr lang="en-GB" sz="2000" dirty="0"/>
              <a:t>Understand uncertainty and seek identify or apply QA/QC processes to help minimise this</a:t>
            </a:r>
          </a:p>
          <a:p>
            <a:endParaRPr lang="en-GB" dirty="0"/>
          </a:p>
        </p:txBody>
      </p:sp>
      <p:sp>
        <p:nvSpPr>
          <p:cNvPr id="3" name="Date Placeholder 2">
            <a:extLst>
              <a:ext uri="{FF2B5EF4-FFF2-40B4-BE49-F238E27FC236}">
                <a16:creationId xmlns:a16="http://schemas.microsoft.com/office/drawing/2014/main" id="{92616FE9-C685-4244-F47C-54F248B21E16}"/>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80B7178B-6A61-63FD-8844-707D4A26B526}"/>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144C9D11-FE85-1553-C5AB-40770656FA27}"/>
              </a:ext>
            </a:extLst>
          </p:cNvPr>
          <p:cNvSpPr>
            <a:spLocks noGrp="1"/>
          </p:cNvSpPr>
          <p:nvPr>
            <p:ph type="sldNum" sz="quarter" idx="12"/>
          </p:nvPr>
        </p:nvSpPr>
        <p:spPr/>
        <p:txBody>
          <a:bodyPr/>
          <a:lstStyle/>
          <a:p>
            <a:fld id="{22E255E9-8D06-4421-9912-9DD8D3F68443}" type="slidenum">
              <a:rPr lang="de-DE" smtClean="0"/>
              <a:pPr/>
              <a:t>38</a:t>
            </a:fld>
            <a:endParaRPr lang="de-DE"/>
          </a:p>
        </p:txBody>
      </p:sp>
      <p:sp>
        <p:nvSpPr>
          <p:cNvPr id="6" name="Title 5">
            <a:extLst>
              <a:ext uri="{FF2B5EF4-FFF2-40B4-BE49-F238E27FC236}">
                <a16:creationId xmlns:a16="http://schemas.microsoft.com/office/drawing/2014/main" id="{D4ACBAE1-09F3-121C-C084-C5E1F86B8AC3}"/>
              </a:ext>
            </a:extLst>
          </p:cNvPr>
          <p:cNvSpPr>
            <a:spLocks noGrp="1"/>
          </p:cNvSpPr>
          <p:nvPr>
            <p:ph type="title"/>
          </p:nvPr>
        </p:nvSpPr>
        <p:spPr/>
        <p:txBody>
          <a:bodyPr/>
          <a:lstStyle/>
          <a:p>
            <a:r>
              <a:rPr lang="en-GB" dirty="0"/>
              <a:t>Summary</a:t>
            </a:r>
          </a:p>
        </p:txBody>
      </p:sp>
    </p:spTree>
    <p:extLst>
      <p:ext uri="{BB962C8B-B14F-4D97-AF65-F5344CB8AC3E}">
        <p14:creationId xmlns:p14="http://schemas.microsoft.com/office/powerpoint/2010/main" val="2232379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1884281" y="1095601"/>
            <a:ext cx="7881931" cy="617928"/>
          </a:xfrm>
        </p:spPr>
        <p:txBody>
          <a:bodyPr>
            <a:normAutofit fontScale="90000"/>
          </a:bodyPr>
          <a:lstStyle/>
          <a:p>
            <a:r>
              <a:rPr lang="en-GB" dirty="0"/>
              <a:t>Examples of data problems and solutions from the UK</a:t>
            </a:r>
            <a:br>
              <a:rPr lang="en-GB" dirty="0"/>
            </a:br>
            <a:r>
              <a:rPr lang="en-GB" sz="2000" i="1" dirty="0"/>
              <a:t>1. </a:t>
            </a:r>
            <a:r>
              <a:rPr lang="en-GB" sz="2000" i="1" u="sng" dirty="0"/>
              <a:t>Time Series Consistency</a:t>
            </a:r>
            <a:r>
              <a:rPr lang="en-GB" sz="2000" i="1" dirty="0"/>
              <a:t> - Emissions from fuel combustion from upstream oil and gas sources</a:t>
            </a:r>
          </a:p>
        </p:txBody>
      </p:sp>
      <p:sp>
        <p:nvSpPr>
          <p:cNvPr id="7" name="Content Placeholder 6"/>
          <p:cNvSpPr>
            <a:spLocks noGrp="1"/>
          </p:cNvSpPr>
          <p:nvPr>
            <p:ph idx="1"/>
          </p:nvPr>
        </p:nvSpPr>
        <p:spPr>
          <a:xfrm>
            <a:off x="1998133" y="2286000"/>
            <a:ext cx="8144934" cy="4419600"/>
          </a:xfrm>
        </p:spPr>
        <p:txBody>
          <a:bodyPr>
            <a:normAutofit/>
          </a:bodyPr>
          <a:lstStyle/>
          <a:p>
            <a:r>
              <a:rPr lang="en-GB" b="1" dirty="0"/>
              <a:t>Source data:</a:t>
            </a:r>
            <a:r>
              <a:rPr lang="en-GB" dirty="0"/>
              <a:t>  Activity data from energy statistics, Emissions data from operator information (later years) and periodic industry studies (earlier years)</a:t>
            </a:r>
          </a:p>
          <a:p>
            <a:r>
              <a:rPr lang="en-GB" b="1" dirty="0"/>
              <a:t>Problem: </a:t>
            </a:r>
            <a:r>
              <a:rPr lang="en-GB" dirty="0"/>
              <a:t>The correlation between the energy statistics and periodic studies was poor for the period prior to the operator-reported emissions data.  </a:t>
            </a:r>
          </a:p>
          <a:p>
            <a:pPr lvl="1"/>
            <a:r>
              <a:rPr lang="en-GB" dirty="0"/>
              <a:t>Very high implied emissions for early years, but more stable for later years and consistent with other countries.</a:t>
            </a:r>
          </a:p>
          <a:p>
            <a:r>
              <a:rPr lang="en-GB" b="1" dirty="0"/>
              <a:t>Solution: </a:t>
            </a:r>
            <a:r>
              <a:rPr lang="en-GB" dirty="0"/>
              <a:t>Amend time series using extrapolation of robust data.</a:t>
            </a:r>
            <a:endParaRPr lang="en-GB" b="1" dirty="0"/>
          </a:p>
          <a:p>
            <a:pPr lvl="1"/>
            <a:r>
              <a:rPr lang="en-GB" dirty="0"/>
              <a:t>Consultation with the industry and the energy statistics team identified a gap in the energy statistics for the early part of the time series. </a:t>
            </a:r>
          </a:p>
          <a:p>
            <a:pPr lvl="1"/>
            <a:r>
              <a:rPr lang="en-GB" dirty="0"/>
              <a:t>Good relationship between the three years of data where the operator-reported data over-lapped with the energy stats data identified. </a:t>
            </a:r>
          </a:p>
          <a:p>
            <a:pPr lvl="1"/>
            <a:r>
              <a:rPr lang="en-GB" dirty="0"/>
              <a:t>A 3-year average was derived and the activity data for the early years were corrected, by extrapolating this using the emissions data from the industry. </a:t>
            </a:r>
          </a:p>
        </p:txBody>
      </p:sp>
    </p:spTree>
    <p:extLst>
      <p:ext uri="{BB962C8B-B14F-4D97-AF65-F5344CB8AC3E}">
        <p14:creationId xmlns:p14="http://schemas.microsoft.com/office/powerpoint/2010/main" val="33119574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7498D3-F572-2601-2B6E-8B611D82447F}"/>
              </a:ext>
            </a:extLst>
          </p:cNvPr>
          <p:cNvSpPr>
            <a:spLocks noGrp="1"/>
          </p:cNvSpPr>
          <p:nvPr>
            <p:ph idx="1"/>
          </p:nvPr>
        </p:nvSpPr>
        <p:spPr>
          <a:xfrm>
            <a:off x="838200" y="2114551"/>
            <a:ext cx="10023764" cy="4062412"/>
          </a:xfrm>
        </p:spPr>
        <p:txBody>
          <a:bodyPr/>
          <a:lstStyle/>
          <a:p>
            <a:r>
              <a:rPr lang="en-GB" b="1" dirty="0"/>
              <a:t>Splicing:  </a:t>
            </a:r>
            <a:r>
              <a:rPr lang="en-GB" dirty="0"/>
              <a:t>combining or joining more than one method or data series to form a complete time series:</a:t>
            </a:r>
          </a:p>
          <a:p>
            <a:pPr lvl="1"/>
            <a:r>
              <a:rPr lang="en-GB" dirty="0"/>
              <a:t>Addresses a change in method (e.g., when Tier 2 method can only be applied to new data, but Tier 1 is still used for historical data)</a:t>
            </a:r>
          </a:p>
          <a:p>
            <a:pPr lvl="1"/>
            <a:r>
              <a:rPr lang="en-GB" dirty="0"/>
              <a:t>Fills gaps due to the collection of periodically collected data</a:t>
            </a:r>
          </a:p>
          <a:p>
            <a:pPr lvl="1"/>
            <a:endParaRPr lang="en-GB" dirty="0"/>
          </a:p>
          <a:p>
            <a:r>
              <a:rPr lang="en-GB" dirty="0"/>
              <a:t>Use </a:t>
            </a:r>
            <a:r>
              <a:rPr lang="en-GB" b="1" u="sng" dirty="0"/>
              <a:t>surrogate</a:t>
            </a:r>
            <a:r>
              <a:rPr lang="en-GB" b="1" dirty="0"/>
              <a:t> or </a:t>
            </a:r>
            <a:r>
              <a:rPr lang="en-GB" b="1" u="sng" dirty="0"/>
              <a:t>proxy</a:t>
            </a:r>
            <a:r>
              <a:rPr lang="en-GB" b="1" dirty="0"/>
              <a:t> data </a:t>
            </a:r>
            <a:r>
              <a:rPr lang="en-GB" dirty="0"/>
              <a:t>to “create” data that are otherwise missing</a:t>
            </a:r>
          </a:p>
          <a:p>
            <a:endParaRPr lang="en-GB" dirty="0"/>
          </a:p>
        </p:txBody>
      </p:sp>
      <p:sp>
        <p:nvSpPr>
          <p:cNvPr id="3" name="Date Placeholder 2">
            <a:extLst>
              <a:ext uri="{FF2B5EF4-FFF2-40B4-BE49-F238E27FC236}">
                <a16:creationId xmlns:a16="http://schemas.microsoft.com/office/drawing/2014/main" id="{99C11E7F-6536-8CAA-6555-822EFC558DD6}"/>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B0629CC6-D602-D736-B634-06CB534A1402}"/>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F6608B1F-8625-9B99-0202-DFD9D321CE39}"/>
              </a:ext>
            </a:extLst>
          </p:cNvPr>
          <p:cNvSpPr>
            <a:spLocks noGrp="1"/>
          </p:cNvSpPr>
          <p:nvPr>
            <p:ph type="sldNum" sz="quarter" idx="12"/>
          </p:nvPr>
        </p:nvSpPr>
        <p:spPr/>
        <p:txBody>
          <a:bodyPr/>
          <a:lstStyle/>
          <a:p>
            <a:fld id="{22E255E9-8D06-4421-9912-9DD8D3F68443}" type="slidenum">
              <a:rPr lang="de-DE" smtClean="0"/>
              <a:pPr/>
              <a:t>4</a:t>
            </a:fld>
            <a:endParaRPr lang="de-DE"/>
          </a:p>
        </p:txBody>
      </p:sp>
      <p:sp>
        <p:nvSpPr>
          <p:cNvPr id="6" name="Title 5">
            <a:extLst>
              <a:ext uri="{FF2B5EF4-FFF2-40B4-BE49-F238E27FC236}">
                <a16:creationId xmlns:a16="http://schemas.microsoft.com/office/drawing/2014/main" id="{68256C93-39FC-C820-8136-4E29E5E4C423}"/>
              </a:ext>
            </a:extLst>
          </p:cNvPr>
          <p:cNvSpPr>
            <a:spLocks noGrp="1"/>
          </p:cNvSpPr>
          <p:nvPr>
            <p:ph type="title"/>
          </p:nvPr>
        </p:nvSpPr>
        <p:spPr/>
        <p:txBody>
          <a:bodyPr>
            <a:normAutofit/>
          </a:bodyPr>
          <a:lstStyle/>
          <a:p>
            <a:r>
              <a:rPr lang="en-GB" dirty="0"/>
              <a:t>Dealing with Data Gaps – Time Series</a:t>
            </a:r>
            <a:endParaRPr lang="en-GB" sz="1600" dirty="0"/>
          </a:p>
        </p:txBody>
      </p:sp>
    </p:spTree>
    <p:extLst>
      <p:ext uri="{BB962C8B-B14F-4D97-AF65-F5344CB8AC3E}">
        <p14:creationId xmlns:p14="http://schemas.microsoft.com/office/powerpoint/2010/main" val="126617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7498D3-F572-2601-2B6E-8B611D82447F}"/>
              </a:ext>
            </a:extLst>
          </p:cNvPr>
          <p:cNvSpPr>
            <a:spLocks noGrp="1"/>
          </p:cNvSpPr>
          <p:nvPr>
            <p:ph idx="1"/>
          </p:nvPr>
        </p:nvSpPr>
        <p:spPr>
          <a:xfrm>
            <a:off x="838200" y="1465398"/>
            <a:ext cx="10827327" cy="4062412"/>
          </a:xfrm>
        </p:spPr>
        <p:txBody>
          <a:bodyPr/>
          <a:lstStyle/>
          <a:p>
            <a:r>
              <a:rPr lang="en-GB" dirty="0"/>
              <a:t>Assessment of comparability of two datasets over a time series</a:t>
            </a:r>
          </a:p>
          <a:p>
            <a:r>
              <a:rPr lang="en-GB" dirty="0"/>
              <a:t>Looking for consistent overlap or difference</a:t>
            </a:r>
          </a:p>
          <a:p>
            <a:r>
              <a:rPr lang="en-GB" dirty="0"/>
              <a:t>Preferably for multiple years to avoid bias</a:t>
            </a:r>
          </a:p>
          <a:p>
            <a:r>
              <a:rPr lang="en-GB" dirty="0"/>
              <a:t>Can either use comparable dataset or recalculate existing data on the basis of consistency</a:t>
            </a:r>
          </a:p>
          <a:p>
            <a:r>
              <a:rPr lang="en-US" altLang="en-US" dirty="0"/>
              <a:t>Where there is a consistent relationship, the default is to use a proportional adjustment of old estimates/data to be consistent with new</a:t>
            </a:r>
          </a:p>
          <a:p>
            <a:endParaRPr lang="en-GB" dirty="0"/>
          </a:p>
          <a:p>
            <a:endParaRPr lang="en-GB" dirty="0"/>
          </a:p>
        </p:txBody>
      </p:sp>
      <p:sp>
        <p:nvSpPr>
          <p:cNvPr id="3" name="Date Placeholder 2">
            <a:extLst>
              <a:ext uri="{FF2B5EF4-FFF2-40B4-BE49-F238E27FC236}">
                <a16:creationId xmlns:a16="http://schemas.microsoft.com/office/drawing/2014/main" id="{99C11E7F-6536-8CAA-6555-822EFC558DD6}"/>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B0629CC6-D602-D736-B634-06CB534A1402}"/>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F6608B1F-8625-9B99-0202-DFD9D321CE39}"/>
              </a:ext>
            </a:extLst>
          </p:cNvPr>
          <p:cNvSpPr>
            <a:spLocks noGrp="1"/>
          </p:cNvSpPr>
          <p:nvPr>
            <p:ph type="sldNum" sz="quarter" idx="12"/>
          </p:nvPr>
        </p:nvSpPr>
        <p:spPr/>
        <p:txBody>
          <a:bodyPr/>
          <a:lstStyle/>
          <a:p>
            <a:fld id="{22E255E9-8D06-4421-9912-9DD8D3F68443}" type="slidenum">
              <a:rPr lang="de-DE" smtClean="0"/>
              <a:pPr/>
              <a:t>5</a:t>
            </a:fld>
            <a:endParaRPr lang="de-DE"/>
          </a:p>
        </p:txBody>
      </p:sp>
      <p:sp>
        <p:nvSpPr>
          <p:cNvPr id="6" name="Title 5">
            <a:extLst>
              <a:ext uri="{FF2B5EF4-FFF2-40B4-BE49-F238E27FC236}">
                <a16:creationId xmlns:a16="http://schemas.microsoft.com/office/drawing/2014/main" id="{68256C93-39FC-C820-8136-4E29E5E4C423}"/>
              </a:ext>
            </a:extLst>
          </p:cNvPr>
          <p:cNvSpPr>
            <a:spLocks noGrp="1"/>
          </p:cNvSpPr>
          <p:nvPr>
            <p:ph type="title"/>
          </p:nvPr>
        </p:nvSpPr>
        <p:spPr>
          <a:xfrm>
            <a:off x="838200" y="647592"/>
            <a:ext cx="10515600" cy="1006632"/>
          </a:xfrm>
        </p:spPr>
        <p:txBody>
          <a:bodyPr>
            <a:noAutofit/>
          </a:bodyPr>
          <a:lstStyle/>
          <a:p>
            <a:r>
              <a:rPr lang="en-GB" dirty="0"/>
              <a:t>Dealing with Data Gaps – Time Series: Solution 1 - Overlap</a:t>
            </a:r>
            <a:endParaRPr lang="en-GB" sz="1800" dirty="0"/>
          </a:p>
        </p:txBody>
      </p:sp>
      <p:pic>
        <p:nvPicPr>
          <p:cNvPr id="7" name="Picture 2">
            <a:extLst>
              <a:ext uri="{FF2B5EF4-FFF2-40B4-BE49-F238E27FC236}">
                <a16:creationId xmlns:a16="http://schemas.microsoft.com/office/drawing/2014/main" id="{E7F1D95F-F97C-E9A9-D04A-D03FFE288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147" y="3640281"/>
            <a:ext cx="4742736"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414F553E-D503-D2E6-9083-82464278C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05" y="3640281"/>
            <a:ext cx="4673122"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miley Face 8">
            <a:extLst>
              <a:ext uri="{FF2B5EF4-FFF2-40B4-BE49-F238E27FC236}">
                <a16:creationId xmlns:a16="http://schemas.microsoft.com/office/drawing/2014/main" id="{1B80E600-FAD7-1F92-C114-6115694324C8}"/>
              </a:ext>
            </a:extLst>
          </p:cNvPr>
          <p:cNvSpPr>
            <a:spLocks noChangeArrowheads="1"/>
          </p:cNvSpPr>
          <p:nvPr/>
        </p:nvSpPr>
        <p:spPr bwMode="auto">
          <a:xfrm>
            <a:off x="8380064" y="5529644"/>
            <a:ext cx="417513" cy="353157"/>
          </a:xfrm>
          <a:prstGeom prst="smileyFace">
            <a:avLst>
              <a:gd name="adj" fmla="val -4653"/>
            </a:avLst>
          </a:prstGeom>
          <a:solidFill>
            <a:srgbClr val="FF0000"/>
          </a:solidFill>
          <a:ln w="9525" algn="ctr">
            <a:solidFill>
              <a:schemeClr val="tx1"/>
            </a:solidFill>
            <a:round/>
            <a:headEnd/>
            <a:tailEnd/>
          </a:ln>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endParaRPr lang="en-US" altLang="en-US" sz="1292"/>
          </a:p>
        </p:txBody>
      </p:sp>
      <p:sp>
        <p:nvSpPr>
          <p:cNvPr id="10" name="Smiley Face 9">
            <a:extLst>
              <a:ext uri="{FF2B5EF4-FFF2-40B4-BE49-F238E27FC236}">
                <a16:creationId xmlns:a16="http://schemas.microsoft.com/office/drawing/2014/main" id="{99A4613E-548B-9001-B70C-F4BD33669F8F}"/>
              </a:ext>
            </a:extLst>
          </p:cNvPr>
          <p:cNvSpPr>
            <a:spLocks noChangeArrowheads="1"/>
          </p:cNvSpPr>
          <p:nvPr/>
        </p:nvSpPr>
        <p:spPr bwMode="auto">
          <a:xfrm>
            <a:off x="3514602" y="5520195"/>
            <a:ext cx="427037" cy="328246"/>
          </a:xfrm>
          <a:prstGeom prst="smileyFace">
            <a:avLst>
              <a:gd name="adj" fmla="val 4653"/>
            </a:avLst>
          </a:prstGeom>
          <a:solidFill>
            <a:srgbClr val="7EB542"/>
          </a:solidFill>
          <a:ln w="9525" algn="ctr">
            <a:solidFill>
              <a:schemeClr val="tx1"/>
            </a:solidFill>
            <a:round/>
            <a:headEnd/>
            <a:tailEnd/>
          </a:ln>
        </p:spPr>
        <p:txBody>
          <a:bodyPr/>
          <a:ls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eaLnBrk="1" hangingPunct="1"/>
            <a:endParaRPr lang="en-US" altLang="en-US" sz="1292"/>
          </a:p>
        </p:txBody>
      </p:sp>
      <p:sp>
        <p:nvSpPr>
          <p:cNvPr id="11" name="TextBox 10">
            <a:extLst>
              <a:ext uri="{FF2B5EF4-FFF2-40B4-BE49-F238E27FC236}">
                <a16:creationId xmlns:a16="http://schemas.microsoft.com/office/drawing/2014/main" id="{4CCE8C8A-C367-C5B2-F935-31A2860B6A15}"/>
              </a:ext>
            </a:extLst>
          </p:cNvPr>
          <p:cNvSpPr txBox="1"/>
          <p:nvPr/>
        </p:nvSpPr>
        <p:spPr>
          <a:xfrm>
            <a:off x="2913186" y="6621328"/>
            <a:ext cx="7521354" cy="237607"/>
          </a:xfrm>
          <a:prstGeom prst="rect">
            <a:avLst/>
          </a:prstGeom>
          <a:noFill/>
        </p:spPr>
        <p:txBody>
          <a:bodyPr wrap="square" lIns="33231" tIns="33231" rIns="33231" bIns="33231" rtlCol="0">
            <a:spAutoFit/>
          </a:bodyPr>
          <a:lstStyle/>
          <a:p>
            <a:r>
              <a:rPr lang="en-GB" sz="1108" dirty="0"/>
              <a:t>Figures Taken from 2006 IPCCC Guidelines for National Greenhouse Gas Inventories: Chapter 5 – Time Series Consistency</a:t>
            </a:r>
          </a:p>
        </p:txBody>
      </p:sp>
    </p:spTree>
    <p:extLst>
      <p:ext uri="{BB962C8B-B14F-4D97-AF65-F5344CB8AC3E}">
        <p14:creationId xmlns:p14="http://schemas.microsoft.com/office/powerpoint/2010/main" val="285212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FA2FAAB4-AC36-9522-47A6-43A60A370490}"/>
              </a:ext>
            </a:extLst>
          </p:cNvPr>
          <p:cNvPicPr>
            <a:picLocks noGrp="1" noChangeAspect="1"/>
          </p:cNvPicPr>
          <p:nvPr>
            <p:ph idx="1"/>
          </p:nvPr>
        </p:nvPicPr>
        <p:blipFill rotWithShape="1">
          <a:blip r:embed="rId3"/>
          <a:srcRect t="1885"/>
          <a:stretch/>
        </p:blipFill>
        <p:spPr>
          <a:xfrm>
            <a:off x="2588821" y="2195203"/>
            <a:ext cx="7687770" cy="2700000"/>
          </a:xfrm>
        </p:spPr>
      </p:pic>
      <p:sp>
        <p:nvSpPr>
          <p:cNvPr id="3" name="Date Placeholder 2">
            <a:extLst>
              <a:ext uri="{FF2B5EF4-FFF2-40B4-BE49-F238E27FC236}">
                <a16:creationId xmlns:a16="http://schemas.microsoft.com/office/drawing/2014/main" id="{56A9427F-C5F0-D4FF-82BD-7DE9B774353B}"/>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4799A914-7956-87B2-C01D-FCA4E759B30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F4FD5FD1-BC94-F9AA-2256-F3BC2B3073C2}"/>
              </a:ext>
            </a:extLst>
          </p:cNvPr>
          <p:cNvSpPr>
            <a:spLocks noGrp="1"/>
          </p:cNvSpPr>
          <p:nvPr>
            <p:ph type="sldNum" sz="quarter" idx="12"/>
          </p:nvPr>
        </p:nvSpPr>
        <p:spPr/>
        <p:txBody>
          <a:bodyPr/>
          <a:lstStyle/>
          <a:p>
            <a:fld id="{22E255E9-8D06-4421-9912-9DD8D3F68443}" type="slidenum">
              <a:rPr lang="de-DE" smtClean="0"/>
              <a:pPr/>
              <a:t>6</a:t>
            </a:fld>
            <a:endParaRPr lang="de-DE"/>
          </a:p>
        </p:txBody>
      </p:sp>
      <p:sp>
        <p:nvSpPr>
          <p:cNvPr id="6" name="Title 5">
            <a:extLst>
              <a:ext uri="{FF2B5EF4-FFF2-40B4-BE49-F238E27FC236}">
                <a16:creationId xmlns:a16="http://schemas.microsoft.com/office/drawing/2014/main" id="{F3F61EDD-D603-AB86-6883-973BDBD6F002}"/>
              </a:ext>
            </a:extLst>
          </p:cNvPr>
          <p:cNvSpPr>
            <a:spLocks noGrp="1"/>
          </p:cNvSpPr>
          <p:nvPr>
            <p:ph type="title"/>
          </p:nvPr>
        </p:nvSpPr>
        <p:spPr/>
        <p:txBody>
          <a:bodyPr/>
          <a:lstStyle/>
          <a:p>
            <a:r>
              <a:rPr lang="en-US" altLang="en-US" dirty="0"/>
              <a:t>Overlap Approach</a:t>
            </a:r>
            <a:endParaRPr lang="en-GB" dirty="0"/>
          </a:p>
        </p:txBody>
      </p:sp>
    </p:spTree>
    <p:extLst>
      <p:ext uri="{BB962C8B-B14F-4D97-AF65-F5344CB8AC3E}">
        <p14:creationId xmlns:p14="http://schemas.microsoft.com/office/powerpoint/2010/main" val="89553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1CD21-6C53-4EE6-9F8A-F9C491A6FB05}"/>
              </a:ext>
            </a:extLst>
          </p:cNvPr>
          <p:cNvSpPr>
            <a:spLocks noGrp="1"/>
          </p:cNvSpPr>
          <p:nvPr>
            <p:ph idx="1"/>
          </p:nvPr>
        </p:nvSpPr>
        <p:spPr/>
        <p:txBody>
          <a:bodyPr/>
          <a:lstStyle/>
          <a:p>
            <a:pPr marL="0" indent="0">
              <a:buNone/>
            </a:pPr>
            <a:r>
              <a:rPr lang="en-US" altLang="en-US" sz="2800" dirty="0"/>
              <a:t>Example 1</a:t>
            </a:r>
          </a:p>
          <a:p>
            <a:r>
              <a:rPr lang="en-US" altLang="en-US" dirty="0"/>
              <a:t>Use the overlap approach to estimate GHG emissions for years 2001–2003, using the data below</a:t>
            </a:r>
          </a:p>
          <a:p>
            <a:endParaRPr lang="en-GB" dirty="0"/>
          </a:p>
        </p:txBody>
      </p:sp>
      <p:sp>
        <p:nvSpPr>
          <p:cNvPr id="3" name="Date Placeholder 2">
            <a:extLst>
              <a:ext uri="{FF2B5EF4-FFF2-40B4-BE49-F238E27FC236}">
                <a16:creationId xmlns:a16="http://schemas.microsoft.com/office/drawing/2014/main" id="{40DC1FD4-250D-FE31-E29E-407A53D5C33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1D337C6-4CAE-012D-E274-09D98FC4E85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490E7DD-250C-AE9A-2AA7-0ED37AAF2CDB}"/>
              </a:ext>
            </a:extLst>
          </p:cNvPr>
          <p:cNvSpPr>
            <a:spLocks noGrp="1"/>
          </p:cNvSpPr>
          <p:nvPr>
            <p:ph type="sldNum" sz="quarter" idx="12"/>
          </p:nvPr>
        </p:nvSpPr>
        <p:spPr/>
        <p:txBody>
          <a:bodyPr/>
          <a:lstStyle/>
          <a:p>
            <a:fld id="{22E255E9-8D06-4421-9912-9DD8D3F68443}" type="slidenum">
              <a:rPr lang="de-DE" smtClean="0"/>
              <a:pPr/>
              <a:t>7</a:t>
            </a:fld>
            <a:endParaRPr lang="de-DE"/>
          </a:p>
        </p:txBody>
      </p:sp>
      <p:sp>
        <p:nvSpPr>
          <p:cNvPr id="6" name="Title 5">
            <a:extLst>
              <a:ext uri="{FF2B5EF4-FFF2-40B4-BE49-F238E27FC236}">
                <a16:creationId xmlns:a16="http://schemas.microsoft.com/office/drawing/2014/main" id="{EF57F954-5487-98CC-F0D9-5DE3C6CB800E}"/>
              </a:ext>
            </a:extLst>
          </p:cNvPr>
          <p:cNvSpPr>
            <a:spLocks noGrp="1"/>
          </p:cNvSpPr>
          <p:nvPr>
            <p:ph type="title"/>
          </p:nvPr>
        </p:nvSpPr>
        <p:spPr/>
        <p:txBody>
          <a:bodyPr/>
          <a:lstStyle/>
          <a:p>
            <a:r>
              <a:rPr lang="en-US" altLang="en-US" dirty="0"/>
              <a:t>Overlap Approach</a:t>
            </a:r>
            <a:endParaRPr lang="en-GB" dirty="0"/>
          </a:p>
        </p:txBody>
      </p:sp>
      <p:graphicFrame>
        <p:nvGraphicFramePr>
          <p:cNvPr id="7" name="Table 6">
            <a:extLst>
              <a:ext uri="{FF2B5EF4-FFF2-40B4-BE49-F238E27FC236}">
                <a16:creationId xmlns:a16="http://schemas.microsoft.com/office/drawing/2014/main" id="{E15B4FAD-196E-C526-AE65-1265B00CE7CE}"/>
              </a:ext>
            </a:extLst>
          </p:cNvPr>
          <p:cNvGraphicFramePr>
            <a:graphicFrameLocks noGrp="1"/>
          </p:cNvGraphicFramePr>
          <p:nvPr>
            <p:extLst>
              <p:ext uri="{D42A27DB-BD31-4B8C-83A1-F6EECF244321}">
                <p14:modId xmlns:p14="http://schemas.microsoft.com/office/powerpoint/2010/main" val="919009604"/>
              </p:ext>
            </p:extLst>
          </p:nvPr>
        </p:nvGraphicFramePr>
        <p:xfrm>
          <a:off x="1836162" y="3543011"/>
          <a:ext cx="8351837" cy="1584326"/>
        </p:xfrm>
        <a:graphic>
          <a:graphicData uri="http://schemas.openxmlformats.org/drawingml/2006/table">
            <a:tbl>
              <a:tblPr/>
              <a:tblGrid>
                <a:gridCol w="1527175">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512">
                  <a:extLst>
                    <a:ext uri="{9D8B030D-6E8A-4147-A177-3AD203B41FA5}">
                      <a16:colId xmlns:a16="http://schemas.microsoft.com/office/drawing/2014/main" val="20003"/>
                    </a:ext>
                  </a:extLst>
                </a:gridCol>
                <a:gridCol w="687388">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7387">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7388">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7387">
                  <a:extLst>
                    <a:ext uri="{9D8B030D-6E8A-4147-A177-3AD203B41FA5}">
                      <a16:colId xmlns:a16="http://schemas.microsoft.com/office/drawing/2014/main" val="20010"/>
                    </a:ext>
                  </a:extLst>
                </a:gridCol>
              </a:tblGrid>
              <a:tr h="461963">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000000"/>
                        </a:solidFill>
                        <a:effectLst/>
                        <a:latin typeface="Calibri" pitchFamily="34" charset="0"/>
                        <a:ea typeface="ＭＳ Ｐゴシック" pitchFamily="34" charset="-128"/>
                      </a:endParaRPr>
                    </a:p>
                  </a:txBody>
                  <a:tcPr marL="7211" marR="7211" marT="721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2001</a:t>
                      </a:r>
                    </a:p>
                  </a:txBody>
                  <a:tcPr marL="7211" marR="7211" marT="7211"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2002</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2003</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2004</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2005</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2006</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2007</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2008</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2009</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rPr>
                        <a:t>2010</a:t>
                      </a:r>
                    </a:p>
                  </a:txBody>
                  <a:tcPr marL="7211" marR="7211" marT="7211"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1963">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rPr>
                        <a:t>Tier 1 quantified</a:t>
                      </a:r>
                    </a:p>
                  </a:txBody>
                  <a:tcPr marL="7211" marR="7211" marT="721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rPr>
                        <a:t>4,000</a:t>
                      </a:r>
                    </a:p>
                  </a:txBody>
                  <a:tcPr marL="7211" marR="7211" marT="7211"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4,000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4,100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4,200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4,800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4,900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5,000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4,800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4,900</a:t>
                      </a:r>
                    </a:p>
                  </a:txBody>
                  <a:tcPr marL="7211" marR="7211" marT="7211" marB="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5,000</a:t>
                      </a:r>
                    </a:p>
                  </a:txBody>
                  <a:tcPr marL="7211" marR="7211" marT="7211"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CD5B4"/>
                    </a:solidFill>
                  </a:tcPr>
                </a:tc>
                <a:extLst>
                  <a:ext uri="{0D108BD9-81ED-4DB2-BD59-A6C34878D82A}">
                    <a16:rowId xmlns:a16="http://schemas.microsoft.com/office/drawing/2014/main" val="10001"/>
                  </a:ext>
                </a:extLst>
              </a:tr>
              <a:tr h="6604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rPr>
                        <a:t>Tier 2 quantified</a:t>
                      </a:r>
                    </a:p>
                  </a:txBody>
                  <a:tcPr marL="7211" marR="7211" marT="7211"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000000"/>
                        </a:solidFill>
                        <a:effectLst/>
                        <a:latin typeface="Calibri" pitchFamily="34" charset="0"/>
                        <a:ea typeface="ＭＳ Ｐゴシック" pitchFamily="34" charset="-128"/>
                      </a:endParaRPr>
                    </a:p>
                  </a:txBody>
                  <a:tcPr marL="7211" marR="7211" marT="7211" marB="0"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Calibri" pitchFamily="34" charset="0"/>
                        <a:ea typeface="ＭＳ Ｐゴシック" pitchFamily="34" charset="-128"/>
                      </a:endParaRPr>
                    </a:p>
                  </a:txBody>
                  <a:tcPr marL="7211" marR="7211" marT="7211"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rgbClr val="000000"/>
                        </a:solidFill>
                        <a:effectLst/>
                        <a:latin typeface="Calibri" pitchFamily="34" charset="0"/>
                        <a:ea typeface="ＭＳ Ｐゴシック" pitchFamily="34" charset="-128"/>
                      </a:endParaRPr>
                    </a:p>
                  </a:txBody>
                  <a:tcPr marL="7211" marR="7211" marT="7211"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        4,035 </a:t>
                      </a:r>
                    </a:p>
                  </a:txBody>
                  <a:tcPr marL="7620" marR="7620" marT="762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        4,598 </a:t>
                      </a:r>
                    </a:p>
                  </a:txBody>
                  <a:tcPr marL="7620" marR="7620" marT="762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        4,410 </a:t>
                      </a:r>
                    </a:p>
                  </a:txBody>
                  <a:tcPr marL="7620" marR="7620" marT="762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        4,500 </a:t>
                      </a:r>
                    </a:p>
                  </a:txBody>
                  <a:tcPr marL="7620" marR="7620" marT="762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        4,320 </a:t>
                      </a:r>
                    </a:p>
                  </a:txBody>
                  <a:tcPr marL="7620" marR="7620" marT="762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rPr>
                        <a:t>        4,513 </a:t>
                      </a:r>
                    </a:p>
                  </a:txBody>
                  <a:tcPr marL="7620" marR="7620" marT="7620" marB="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rPr>
                        <a:t>        4,790 </a:t>
                      </a:r>
                    </a:p>
                  </a:txBody>
                  <a:tcPr marL="7620" marR="7620" marT="7620" marB="0"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020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1CD21-6C53-4EE6-9F8A-F9C491A6FB05}"/>
              </a:ext>
            </a:extLst>
          </p:cNvPr>
          <p:cNvSpPr>
            <a:spLocks noGrp="1"/>
          </p:cNvSpPr>
          <p:nvPr>
            <p:ph idx="1"/>
          </p:nvPr>
        </p:nvSpPr>
        <p:spPr/>
        <p:txBody>
          <a:bodyPr/>
          <a:lstStyle/>
          <a:p>
            <a:r>
              <a:rPr lang="en-US" altLang="en-US" dirty="0"/>
              <a:t>Example 1 – Step 1</a:t>
            </a:r>
          </a:p>
        </p:txBody>
      </p:sp>
      <p:sp>
        <p:nvSpPr>
          <p:cNvPr id="3" name="Date Placeholder 2">
            <a:extLst>
              <a:ext uri="{FF2B5EF4-FFF2-40B4-BE49-F238E27FC236}">
                <a16:creationId xmlns:a16="http://schemas.microsoft.com/office/drawing/2014/main" id="{40DC1FD4-250D-FE31-E29E-407A53D5C33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1D337C6-4CAE-012D-E274-09D98FC4E85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490E7DD-250C-AE9A-2AA7-0ED37AAF2CDB}"/>
              </a:ext>
            </a:extLst>
          </p:cNvPr>
          <p:cNvSpPr>
            <a:spLocks noGrp="1"/>
          </p:cNvSpPr>
          <p:nvPr>
            <p:ph type="sldNum" sz="quarter" idx="12"/>
          </p:nvPr>
        </p:nvSpPr>
        <p:spPr/>
        <p:txBody>
          <a:bodyPr/>
          <a:lstStyle/>
          <a:p>
            <a:fld id="{22E255E9-8D06-4421-9912-9DD8D3F68443}" type="slidenum">
              <a:rPr lang="de-DE" smtClean="0"/>
              <a:pPr/>
              <a:t>8</a:t>
            </a:fld>
            <a:endParaRPr lang="de-DE"/>
          </a:p>
        </p:txBody>
      </p:sp>
      <p:sp>
        <p:nvSpPr>
          <p:cNvPr id="6" name="Title 5">
            <a:extLst>
              <a:ext uri="{FF2B5EF4-FFF2-40B4-BE49-F238E27FC236}">
                <a16:creationId xmlns:a16="http://schemas.microsoft.com/office/drawing/2014/main" id="{EF57F954-5487-98CC-F0D9-5DE3C6CB800E}"/>
              </a:ext>
            </a:extLst>
          </p:cNvPr>
          <p:cNvSpPr>
            <a:spLocks noGrp="1"/>
          </p:cNvSpPr>
          <p:nvPr>
            <p:ph type="title"/>
          </p:nvPr>
        </p:nvSpPr>
        <p:spPr/>
        <p:txBody>
          <a:bodyPr/>
          <a:lstStyle/>
          <a:p>
            <a:r>
              <a:rPr lang="en-US" altLang="en-US" dirty="0"/>
              <a:t>Overlap Approach</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481109051"/>
              </p:ext>
            </p:extLst>
          </p:nvPr>
        </p:nvGraphicFramePr>
        <p:xfrm>
          <a:off x="1288473" y="2849420"/>
          <a:ext cx="7848600" cy="1500189"/>
        </p:xfrm>
        <a:graphic>
          <a:graphicData uri="http://schemas.openxmlformats.org/drawingml/2006/table">
            <a:tbl>
              <a:tblPr/>
              <a:tblGrid>
                <a:gridCol w="1435100">
                  <a:extLst>
                    <a:ext uri="{9D8B030D-6E8A-4147-A177-3AD203B41FA5}">
                      <a16:colId xmlns:a16="http://schemas.microsoft.com/office/drawing/2014/main" val="20000"/>
                    </a:ext>
                  </a:extLst>
                </a:gridCol>
                <a:gridCol w="631825">
                  <a:extLst>
                    <a:ext uri="{9D8B030D-6E8A-4147-A177-3AD203B41FA5}">
                      <a16:colId xmlns:a16="http://schemas.microsoft.com/office/drawing/2014/main" val="20001"/>
                    </a:ext>
                  </a:extLst>
                </a:gridCol>
                <a:gridCol w="633413">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gridCol w="644525">
                  <a:extLst>
                    <a:ext uri="{9D8B030D-6E8A-4147-A177-3AD203B41FA5}">
                      <a16:colId xmlns:a16="http://schemas.microsoft.com/office/drawing/2014/main" val="20004"/>
                    </a:ext>
                  </a:extLst>
                </a:gridCol>
                <a:gridCol w="646112">
                  <a:extLst>
                    <a:ext uri="{9D8B030D-6E8A-4147-A177-3AD203B41FA5}">
                      <a16:colId xmlns:a16="http://schemas.microsoft.com/office/drawing/2014/main" val="20005"/>
                    </a:ext>
                  </a:extLst>
                </a:gridCol>
                <a:gridCol w="644525">
                  <a:extLst>
                    <a:ext uri="{9D8B030D-6E8A-4147-A177-3AD203B41FA5}">
                      <a16:colId xmlns:a16="http://schemas.microsoft.com/office/drawing/2014/main" val="20006"/>
                    </a:ext>
                  </a:extLst>
                </a:gridCol>
                <a:gridCol w="646113">
                  <a:extLst>
                    <a:ext uri="{9D8B030D-6E8A-4147-A177-3AD203B41FA5}">
                      <a16:colId xmlns:a16="http://schemas.microsoft.com/office/drawing/2014/main" val="20007"/>
                    </a:ext>
                  </a:extLst>
                </a:gridCol>
                <a:gridCol w="644525">
                  <a:extLst>
                    <a:ext uri="{9D8B030D-6E8A-4147-A177-3AD203B41FA5}">
                      <a16:colId xmlns:a16="http://schemas.microsoft.com/office/drawing/2014/main" val="20008"/>
                    </a:ext>
                  </a:extLst>
                </a:gridCol>
                <a:gridCol w="646112">
                  <a:extLst>
                    <a:ext uri="{9D8B030D-6E8A-4147-A177-3AD203B41FA5}">
                      <a16:colId xmlns:a16="http://schemas.microsoft.com/office/drawing/2014/main" val="20009"/>
                    </a:ext>
                  </a:extLst>
                </a:gridCol>
                <a:gridCol w="644525">
                  <a:extLst>
                    <a:ext uri="{9D8B030D-6E8A-4147-A177-3AD203B41FA5}">
                      <a16:colId xmlns:a16="http://schemas.microsoft.com/office/drawing/2014/main" val="20010"/>
                    </a:ext>
                  </a:extLst>
                </a:gridCol>
              </a:tblGrid>
              <a:tr h="30651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2001</a:t>
                      </a:r>
                    </a:p>
                  </a:txBody>
                  <a:tcPr marL="7211" marR="7211" marT="721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2002</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2003</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2004</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2005</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2006</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2007</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2008</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2009</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2010</a:t>
                      </a:r>
                    </a:p>
                  </a:txBody>
                  <a:tcPr marL="7211" marR="7211" marT="721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51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Tier 1 quantified</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4,000</a:t>
                      </a:r>
                    </a:p>
                  </a:txBody>
                  <a:tcPr marL="7211" marR="7211" marT="721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4,000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4,100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4,200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4,800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4,900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5,000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4,800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4,900</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5,000</a:t>
                      </a:r>
                    </a:p>
                  </a:txBody>
                  <a:tcPr marL="7211" marR="7211" marT="7214"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extLst>
                  <a:ext uri="{0D108BD9-81ED-4DB2-BD59-A6C34878D82A}">
                    <a16:rowId xmlns:a16="http://schemas.microsoft.com/office/drawing/2014/main" val="10001"/>
                  </a:ext>
                </a:extLst>
              </a:tr>
              <a:tr h="434524">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Tier 2 quantified</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4,035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4,598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4,410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4,500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4,320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4,513 </a:t>
                      </a:r>
                    </a:p>
                  </a:txBody>
                  <a:tcPr marL="7620" marR="7620" marT="7623"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4,790 </a:t>
                      </a:r>
                    </a:p>
                  </a:txBody>
                  <a:tcPr marL="7620" marR="7620" marT="7623"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2"/>
                  </a:ext>
                </a:extLst>
              </a:tr>
              <a:tr h="452629">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Ratio Tier 2 : Tier 1</a:t>
                      </a:r>
                    </a:p>
                  </a:txBody>
                  <a:tcPr marL="7211" marR="7211" marT="7214"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4"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0.92 </a:t>
                      </a:r>
                    </a:p>
                  </a:txBody>
                  <a:tcPr marL="7620" marR="7620" marT="762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3"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extLst>
                  <a:ext uri="{0D108BD9-81ED-4DB2-BD59-A6C34878D82A}">
                    <a16:rowId xmlns:a16="http://schemas.microsoft.com/office/drawing/2014/main" val="10003"/>
                  </a:ext>
                </a:extLst>
              </a:tr>
            </a:tbl>
          </a:graphicData>
        </a:graphic>
      </p:graphicFrame>
      <p:cxnSp>
        <p:nvCxnSpPr>
          <p:cNvPr id="21561" name="Straight Connector 4"/>
          <p:cNvCxnSpPr>
            <a:cxnSpLocks noChangeShapeType="1"/>
          </p:cNvCxnSpPr>
          <p:nvPr/>
        </p:nvCxnSpPr>
        <p:spPr bwMode="auto">
          <a:xfrm>
            <a:off x="9213273" y="3306619"/>
            <a:ext cx="228600"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1562" name="Straight Connector 9"/>
          <p:cNvCxnSpPr>
            <a:cxnSpLocks noChangeShapeType="1"/>
          </p:cNvCxnSpPr>
          <p:nvPr/>
        </p:nvCxnSpPr>
        <p:spPr bwMode="auto">
          <a:xfrm>
            <a:off x="9213273" y="3687619"/>
            <a:ext cx="228600"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1563" name="Straight Connector 10"/>
          <p:cNvCxnSpPr>
            <a:cxnSpLocks noChangeShapeType="1"/>
          </p:cNvCxnSpPr>
          <p:nvPr/>
        </p:nvCxnSpPr>
        <p:spPr bwMode="auto">
          <a:xfrm flipV="1">
            <a:off x="9441873" y="3306619"/>
            <a:ext cx="0" cy="20574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1564" name="Straight Arrow Connector 11"/>
          <p:cNvCxnSpPr>
            <a:cxnSpLocks noChangeShapeType="1"/>
          </p:cNvCxnSpPr>
          <p:nvPr/>
        </p:nvCxnSpPr>
        <p:spPr bwMode="auto">
          <a:xfrm flipH="1">
            <a:off x="8298873" y="5349732"/>
            <a:ext cx="1143000" cy="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565" name="Rectangle 1"/>
          <p:cNvSpPr>
            <a:spLocks noChangeArrowheads="1"/>
          </p:cNvSpPr>
          <p:nvPr/>
        </p:nvSpPr>
        <p:spPr bwMode="auto">
          <a:xfrm>
            <a:off x="4793673" y="4754420"/>
            <a:ext cx="3505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dirty="0">
                <a:solidFill>
                  <a:srgbClr val="C00000"/>
                </a:solidFill>
                <a:cs typeface="Arial" charset="0"/>
              </a:rPr>
              <a:t>For each year, calculate the ratio between Tier 2 and Tier 1</a:t>
            </a:r>
          </a:p>
          <a:p>
            <a:pPr eaLnBrk="1" hangingPunct="1"/>
            <a:r>
              <a:rPr lang="en-US" altLang="en-US" dirty="0">
                <a:solidFill>
                  <a:srgbClr val="C00000"/>
                </a:solidFill>
                <a:cs typeface="Arial" charset="0"/>
              </a:rPr>
              <a:t>E.g. for year 2010:</a:t>
            </a:r>
            <a:br>
              <a:rPr lang="en-US" altLang="en-US" dirty="0">
                <a:solidFill>
                  <a:srgbClr val="C00000"/>
                </a:solidFill>
                <a:cs typeface="Arial" charset="0"/>
              </a:rPr>
            </a:br>
            <a:r>
              <a:rPr lang="en-US" altLang="en-US" dirty="0">
                <a:solidFill>
                  <a:srgbClr val="C00000"/>
                </a:solidFill>
                <a:cs typeface="Arial" charset="0"/>
              </a:rPr>
              <a:t>4790/5000 = 0.96</a:t>
            </a:r>
          </a:p>
        </p:txBody>
      </p:sp>
      <p:cxnSp>
        <p:nvCxnSpPr>
          <p:cNvPr id="21566" name="Straight Arrow Connector 18"/>
          <p:cNvCxnSpPr>
            <a:cxnSpLocks noChangeShapeType="1"/>
          </p:cNvCxnSpPr>
          <p:nvPr/>
        </p:nvCxnSpPr>
        <p:spPr bwMode="auto">
          <a:xfrm>
            <a:off x="4107873" y="4144819"/>
            <a:ext cx="571500" cy="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1567" name="Straight Connector 20"/>
          <p:cNvCxnSpPr>
            <a:cxnSpLocks noChangeShapeType="1"/>
          </p:cNvCxnSpPr>
          <p:nvPr/>
        </p:nvCxnSpPr>
        <p:spPr bwMode="auto">
          <a:xfrm flipV="1">
            <a:off x="4114223" y="4144819"/>
            <a:ext cx="0" cy="118745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1568" name="Straight Connector 22"/>
          <p:cNvCxnSpPr>
            <a:cxnSpLocks noChangeShapeType="1"/>
          </p:cNvCxnSpPr>
          <p:nvPr/>
        </p:nvCxnSpPr>
        <p:spPr bwMode="auto">
          <a:xfrm>
            <a:off x="4107873" y="5332269"/>
            <a:ext cx="685800" cy="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7778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E1CD21-6C53-4EE6-9F8A-F9C491A6FB05}"/>
              </a:ext>
            </a:extLst>
          </p:cNvPr>
          <p:cNvSpPr>
            <a:spLocks noGrp="1"/>
          </p:cNvSpPr>
          <p:nvPr>
            <p:ph idx="1"/>
          </p:nvPr>
        </p:nvSpPr>
        <p:spPr/>
        <p:txBody>
          <a:bodyPr/>
          <a:lstStyle/>
          <a:p>
            <a:r>
              <a:rPr lang="en-US" altLang="en-US" dirty="0"/>
              <a:t>Example 1 – Step 2</a:t>
            </a:r>
          </a:p>
        </p:txBody>
      </p:sp>
      <p:sp>
        <p:nvSpPr>
          <p:cNvPr id="3" name="Date Placeholder 2">
            <a:extLst>
              <a:ext uri="{FF2B5EF4-FFF2-40B4-BE49-F238E27FC236}">
                <a16:creationId xmlns:a16="http://schemas.microsoft.com/office/drawing/2014/main" id="{40DC1FD4-250D-FE31-E29E-407A53D5C339}"/>
              </a:ext>
            </a:extLst>
          </p:cNvPr>
          <p:cNvSpPr>
            <a:spLocks noGrp="1"/>
          </p:cNvSpPr>
          <p:nvPr>
            <p:ph type="dt" sz="half" idx="10"/>
          </p:nvPr>
        </p:nvSpPr>
        <p:spPr/>
        <p:txBody>
          <a:bodyPr/>
          <a:lstStyle/>
          <a:p>
            <a:fld id="{E792F39D-65D4-4D25-A3D4-97B54FFDCCC9}" type="datetime1">
              <a:rPr lang="de-DE" smtClean="0"/>
              <a:pPr/>
              <a:t>23.09.2024</a:t>
            </a:fld>
            <a:endParaRPr lang="de-DE"/>
          </a:p>
        </p:txBody>
      </p:sp>
      <p:sp>
        <p:nvSpPr>
          <p:cNvPr id="4" name="Footer Placeholder 3">
            <a:extLst>
              <a:ext uri="{FF2B5EF4-FFF2-40B4-BE49-F238E27FC236}">
                <a16:creationId xmlns:a16="http://schemas.microsoft.com/office/drawing/2014/main" id="{91D337C6-4CAE-012D-E274-09D98FC4E855}"/>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8490E7DD-250C-AE9A-2AA7-0ED37AAF2CDB}"/>
              </a:ext>
            </a:extLst>
          </p:cNvPr>
          <p:cNvSpPr>
            <a:spLocks noGrp="1"/>
          </p:cNvSpPr>
          <p:nvPr>
            <p:ph type="sldNum" sz="quarter" idx="12"/>
          </p:nvPr>
        </p:nvSpPr>
        <p:spPr/>
        <p:txBody>
          <a:bodyPr/>
          <a:lstStyle/>
          <a:p>
            <a:fld id="{22E255E9-8D06-4421-9912-9DD8D3F68443}" type="slidenum">
              <a:rPr lang="de-DE" smtClean="0"/>
              <a:pPr/>
              <a:t>9</a:t>
            </a:fld>
            <a:endParaRPr lang="de-DE"/>
          </a:p>
        </p:txBody>
      </p:sp>
      <p:sp>
        <p:nvSpPr>
          <p:cNvPr id="6" name="Title 5">
            <a:extLst>
              <a:ext uri="{FF2B5EF4-FFF2-40B4-BE49-F238E27FC236}">
                <a16:creationId xmlns:a16="http://schemas.microsoft.com/office/drawing/2014/main" id="{EF57F954-5487-98CC-F0D9-5DE3C6CB800E}"/>
              </a:ext>
            </a:extLst>
          </p:cNvPr>
          <p:cNvSpPr>
            <a:spLocks noGrp="1"/>
          </p:cNvSpPr>
          <p:nvPr>
            <p:ph type="title"/>
          </p:nvPr>
        </p:nvSpPr>
        <p:spPr/>
        <p:txBody>
          <a:bodyPr/>
          <a:lstStyle/>
          <a:p>
            <a:r>
              <a:rPr lang="en-US" altLang="en-US" dirty="0"/>
              <a:t>Overlap Approach</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49191311"/>
              </p:ext>
            </p:extLst>
          </p:nvPr>
        </p:nvGraphicFramePr>
        <p:xfrm>
          <a:off x="2019300" y="2811575"/>
          <a:ext cx="7848600" cy="1500189"/>
        </p:xfrm>
        <a:graphic>
          <a:graphicData uri="http://schemas.openxmlformats.org/drawingml/2006/table">
            <a:tbl>
              <a:tblPr/>
              <a:tblGrid>
                <a:gridCol w="1435100">
                  <a:extLst>
                    <a:ext uri="{9D8B030D-6E8A-4147-A177-3AD203B41FA5}">
                      <a16:colId xmlns:a16="http://schemas.microsoft.com/office/drawing/2014/main" val="20000"/>
                    </a:ext>
                  </a:extLst>
                </a:gridCol>
                <a:gridCol w="631825">
                  <a:extLst>
                    <a:ext uri="{9D8B030D-6E8A-4147-A177-3AD203B41FA5}">
                      <a16:colId xmlns:a16="http://schemas.microsoft.com/office/drawing/2014/main" val="20001"/>
                    </a:ext>
                  </a:extLst>
                </a:gridCol>
                <a:gridCol w="633413">
                  <a:extLst>
                    <a:ext uri="{9D8B030D-6E8A-4147-A177-3AD203B41FA5}">
                      <a16:colId xmlns:a16="http://schemas.microsoft.com/office/drawing/2014/main" val="20002"/>
                    </a:ext>
                  </a:extLst>
                </a:gridCol>
                <a:gridCol w="631825">
                  <a:extLst>
                    <a:ext uri="{9D8B030D-6E8A-4147-A177-3AD203B41FA5}">
                      <a16:colId xmlns:a16="http://schemas.microsoft.com/office/drawing/2014/main" val="20003"/>
                    </a:ext>
                  </a:extLst>
                </a:gridCol>
                <a:gridCol w="644525">
                  <a:extLst>
                    <a:ext uri="{9D8B030D-6E8A-4147-A177-3AD203B41FA5}">
                      <a16:colId xmlns:a16="http://schemas.microsoft.com/office/drawing/2014/main" val="20004"/>
                    </a:ext>
                  </a:extLst>
                </a:gridCol>
                <a:gridCol w="646112">
                  <a:extLst>
                    <a:ext uri="{9D8B030D-6E8A-4147-A177-3AD203B41FA5}">
                      <a16:colId xmlns:a16="http://schemas.microsoft.com/office/drawing/2014/main" val="20005"/>
                    </a:ext>
                  </a:extLst>
                </a:gridCol>
                <a:gridCol w="644525">
                  <a:extLst>
                    <a:ext uri="{9D8B030D-6E8A-4147-A177-3AD203B41FA5}">
                      <a16:colId xmlns:a16="http://schemas.microsoft.com/office/drawing/2014/main" val="20006"/>
                    </a:ext>
                  </a:extLst>
                </a:gridCol>
                <a:gridCol w="646113">
                  <a:extLst>
                    <a:ext uri="{9D8B030D-6E8A-4147-A177-3AD203B41FA5}">
                      <a16:colId xmlns:a16="http://schemas.microsoft.com/office/drawing/2014/main" val="20007"/>
                    </a:ext>
                  </a:extLst>
                </a:gridCol>
                <a:gridCol w="644525">
                  <a:extLst>
                    <a:ext uri="{9D8B030D-6E8A-4147-A177-3AD203B41FA5}">
                      <a16:colId xmlns:a16="http://schemas.microsoft.com/office/drawing/2014/main" val="20008"/>
                    </a:ext>
                  </a:extLst>
                </a:gridCol>
                <a:gridCol w="646112">
                  <a:extLst>
                    <a:ext uri="{9D8B030D-6E8A-4147-A177-3AD203B41FA5}">
                      <a16:colId xmlns:a16="http://schemas.microsoft.com/office/drawing/2014/main" val="20009"/>
                    </a:ext>
                  </a:extLst>
                </a:gridCol>
                <a:gridCol w="644525">
                  <a:extLst>
                    <a:ext uri="{9D8B030D-6E8A-4147-A177-3AD203B41FA5}">
                      <a16:colId xmlns:a16="http://schemas.microsoft.com/office/drawing/2014/main" val="20010"/>
                    </a:ext>
                  </a:extLst>
                </a:gridCol>
              </a:tblGrid>
              <a:tr h="306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2001</a:t>
                      </a:r>
                    </a:p>
                  </a:txBody>
                  <a:tcPr marL="7211" marR="7211" marT="7211"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2002</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2003</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2004</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2005</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2006</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2007</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2008</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2009</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2010</a:t>
                      </a:r>
                    </a:p>
                  </a:txBody>
                  <a:tcPr marL="7211" marR="7211" marT="7211"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638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Tier 1 quantified</a:t>
                      </a:r>
                    </a:p>
                  </a:txBody>
                  <a:tcPr marL="7211" marR="7211" marT="721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4,000</a:t>
                      </a:r>
                    </a:p>
                  </a:txBody>
                  <a:tcPr marL="7211" marR="7211" marT="7211"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4,000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4,100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4,200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4,800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4,900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5,000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4,800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4,900</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5,000</a:t>
                      </a:r>
                    </a:p>
                  </a:txBody>
                  <a:tcPr marL="7211" marR="7211" marT="7211"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CD5B4"/>
                    </a:solidFill>
                  </a:tcPr>
                </a:tc>
                <a:extLst>
                  <a:ext uri="{0D108BD9-81ED-4DB2-BD59-A6C34878D82A}">
                    <a16:rowId xmlns:a16="http://schemas.microsoft.com/office/drawing/2014/main" val="10001"/>
                  </a:ext>
                </a:extLst>
              </a:tr>
              <a:tr h="43497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Tier 2 quantified</a:t>
                      </a:r>
                    </a:p>
                  </a:txBody>
                  <a:tcPr marL="7211" marR="7211" marT="721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1"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4,035 </a:t>
                      </a:r>
                    </a:p>
                  </a:txBody>
                  <a:tcPr marL="7620" marR="7620" marT="762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4,598 </a:t>
                      </a:r>
                    </a:p>
                  </a:txBody>
                  <a:tcPr marL="7620" marR="7620" marT="762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4,410 </a:t>
                      </a:r>
                    </a:p>
                  </a:txBody>
                  <a:tcPr marL="7620" marR="7620" marT="762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4,500 </a:t>
                      </a:r>
                    </a:p>
                  </a:txBody>
                  <a:tcPr marL="7620" marR="7620" marT="762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4,320 </a:t>
                      </a:r>
                    </a:p>
                  </a:txBody>
                  <a:tcPr marL="7620" marR="7620" marT="762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4,513 </a:t>
                      </a:r>
                    </a:p>
                  </a:txBody>
                  <a:tcPr marL="7620" marR="7620" marT="762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4,790 </a:t>
                      </a:r>
                    </a:p>
                  </a:txBody>
                  <a:tcPr marL="7620" marR="7620" marT="762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CD5B4"/>
                    </a:solidFill>
                  </a:tcPr>
                </a:tc>
                <a:extLst>
                  <a:ext uri="{0D108BD9-81ED-4DB2-BD59-A6C34878D82A}">
                    <a16:rowId xmlns:a16="http://schemas.microsoft.com/office/drawing/2014/main" val="10002"/>
                  </a:ext>
                </a:extLst>
              </a:tr>
              <a:tr h="452438">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de-DE"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Ratio Tier 2 : Tier 1</a:t>
                      </a:r>
                    </a:p>
                  </a:txBody>
                  <a:tcPr marL="7211" marR="7211" marT="7211"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1"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a:t>
                      </a:r>
                    </a:p>
                  </a:txBody>
                  <a:tcPr marL="7211" marR="7211" marT="7211"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0.90 </a:t>
                      </a:r>
                    </a:p>
                  </a:txBody>
                  <a:tcPr marL="7620" marR="7620" marT="762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ＭＳ Ｐゴシック" pitchFamily="34" charset="-128"/>
                          <a:cs typeface="Times New Roman" pitchFamily="18" charset="0"/>
                        </a:rPr>
                        <a:t>          0.92 </a:t>
                      </a:r>
                    </a:p>
                  </a:txBody>
                  <a:tcPr marL="7620" marR="7620" marT="7620"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ＭＳ Ｐゴシック" pitchFamily="34" charset="-128"/>
                          <a:cs typeface="Times New Roman" pitchFamily="18" charset="0"/>
                        </a:rPr>
                        <a:t>          0.96 </a:t>
                      </a:r>
                    </a:p>
                  </a:txBody>
                  <a:tcPr marL="7620" marR="7620" marT="762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8E4BC"/>
                    </a:solidFill>
                  </a:tcPr>
                </a:tc>
                <a:extLst>
                  <a:ext uri="{0D108BD9-81ED-4DB2-BD59-A6C34878D82A}">
                    <a16:rowId xmlns:a16="http://schemas.microsoft.com/office/drawing/2014/main" val="10003"/>
                  </a:ext>
                </a:extLst>
              </a:tr>
            </a:tbl>
          </a:graphicData>
        </a:graphic>
      </p:graphicFrame>
      <p:cxnSp>
        <p:nvCxnSpPr>
          <p:cNvPr id="22585" name="Straight Connector 10"/>
          <p:cNvCxnSpPr>
            <a:cxnSpLocks noChangeShapeType="1"/>
          </p:cNvCxnSpPr>
          <p:nvPr/>
        </p:nvCxnSpPr>
        <p:spPr bwMode="auto">
          <a:xfrm flipV="1">
            <a:off x="7639050" y="4900724"/>
            <a:ext cx="0" cy="2286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2586" name="Straight Arrow Connector 11"/>
          <p:cNvCxnSpPr>
            <a:cxnSpLocks noChangeShapeType="1"/>
          </p:cNvCxnSpPr>
          <p:nvPr/>
        </p:nvCxnSpPr>
        <p:spPr bwMode="auto">
          <a:xfrm flipH="1">
            <a:off x="5448300" y="5143612"/>
            <a:ext cx="2209800" cy="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22587" name="Rectangle 1"/>
          <p:cNvSpPr>
            <a:spLocks noChangeArrowheads="1"/>
          </p:cNvSpPr>
          <p:nvPr/>
        </p:nvSpPr>
        <p:spPr bwMode="auto">
          <a:xfrm>
            <a:off x="2476500" y="4611800"/>
            <a:ext cx="3124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a:solidFill>
                  <a:srgbClr val="C00000"/>
                </a:solidFill>
                <a:cs typeface="Arial" charset="0"/>
              </a:rPr>
              <a:t>Calculate average and standard deviation</a:t>
            </a:r>
          </a:p>
          <a:p>
            <a:pPr eaLnBrk="1" hangingPunct="1"/>
            <a:r>
              <a:rPr lang="en-US" altLang="en-US">
                <a:solidFill>
                  <a:srgbClr val="C00000"/>
                </a:solidFill>
                <a:cs typeface="Arial" charset="0"/>
              </a:rPr>
              <a:t>Average = 0.93</a:t>
            </a:r>
          </a:p>
          <a:p>
            <a:pPr eaLnBrk="1" hangingPunct="1"/>
            <a:r>
              <a:rPr lang="en-US" altLang="en-US">
                <a:solidFill>
                  <a:srgbClr val="C00000"/>
                </a:solidFill>
                <a:cs typeface="Arial" charset="0"/>
              </a:rPr>
              <a:t>Standard deviation = 0.027</a:t>
            </a:r>
          </a:p>
        </p:txBody>
      </p:sp>
      <p:sp>
        <p:nvSpPr>
          <p:cNvPr id="22588" name="Left Brace 1"/>
          <p:cNvSpPr>
            <a:spLocks/>
          </p:cNvSpPr>
          <p:nvPr/>
        </p:nvSpPr>
        <p:spPr bwMode="auto">
          <a:xfrm rot="-5400000">
            <a:off x="7410450" y="2357549"/>
            <a:ext cx="495300" cy="4572000"/>
          </a:xfrm>
          <a:prstGeom prst="leftBrace">
            <a:avLst>
              <a:gd name="adj1" fmla="val 8333"/>
              <a:gd name="adj2" fmla="val 49616"/>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eaVert"/>
          <a:lstStyle>
            <a:lvl1pPr marL="342900" indent="-342900"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endParaRPr lang="en-GB" altLang="en-US">
              <a:cs typeface="Arial" charset="0"/>
            </a:endParaRPr>
          </a:p>
        </p:txBody>
      </p:sp>
      <p:sp>
        <p:nvSpPr>
          <p:cNvPr id="20" name="Rectangle 5"/>
          <p:cNvSpPr>
            <a:spLocks noChangeArrowheads="1"/>
          </p:cNvSpPr>
          <p:nvPr/>
        </p:nvSpPr>
        <p:spPr bwMode="auto">
          <a:xfrm>
            <a:off x="6096000" y="5847831"/>
            <a:ext cx="4868711" cy="518786"/>
          </a:xfrm>
          <a:prstGeom prst="rect">
            <a:avLst/>
          </a:prstGeom>
          <a:noFill/>
          <a:ln>
            <a:noFill/>
          </a:ln>
        </p:spPr>
        <p:txBody>
          <a:bodyPr anchor="ctr"/>
          <a:lstStyle>
            <a:lvl1pPr eaLnBrk="0" hangingPunct="0">
              <a:defRPr sz="1500">
                <a:solidFill>
                  <a:schemeClr val="tx1"/>
                </a:solidFill>
                <a:latin typeface="Arial" charset="0"/>
                <a:ea typeface="MS PGothic" pitchFamily="34" charset="-128"/>
              </a:defRPr>
            </a:lvl1pPr>
            <a:lvl2pPr marL="742950" indent="-285750" eaLnBrk="0" hangingPunct="0">
              <a:defRPr sz="1500">
                <a:solidFill>
                  <a:schemeClr val="tx1"/>
                </a:solidFill>
                <a:latin typeface="Arial" charset="0"/>
                <a:ea typeface="MS PGothic" pitchFamily="34" charset="-128"/>
              </a:defRPr>
            </a:lvl2pPr>
            <a:lvl3pPr marL="1143000" indent="-228600" eaLnBrk="0" hangingPunct="0">
              <a:defRPr sz="1500">
                <a:solidFill>
                  <a:schemeClr val="tx1"/>
                </a:solidFill>
                <a:latin typeface="Arial" charset="0"/>
                <a:ea typeface="MS PGothic" pitchFamily="34" charset="-128"/>
              </a:defRPr>
            </a:lvl3pPr>
            <a:lvl4pPr marL="1600200" indent="-228600" eaLnBrk="0" hangingPunct="0">
              <a:defRPr sz="1500">
                <a:solidFill>
                  <a:schemeClr val="tx1"/>
                </a:solidFill>
                <a:latin typeface="Arial" charset="0"/>
                <a:ea typeface="MS PGothic" pitchFamily="34" charset="-128"/>
              </a:defRPr>
            </a:lvl4pPr>
            <a:lvl5pPr marL="2057400" indent="-228600" eaLnBrk="0" hangingPunct="0">
              <a:defRPr sz="15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15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15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15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1500">
                <a:solidFill>
                  <a:schemeClr val="tx1"/>
                </a:solidFill>
                <a:latin typeface="Arial" charset="0"/>
                <a:ea typeface="MS PGothic" pitchFamily="34" charset="-128"/>
              </a:defRPr>
            </a:lvl9pPr>
          </a:lstStyle>
          <a:p>
            <a:pPr eaLnBrk="1" hangingPunct="1"/>
            <a:r>
              <a:rPr lang="en-US" altLang="en-US" dirty="0"/>
              <a:t>Low variability </a:t>
            </a:r>
            <a:r>
              <a:rPr lang="en-US" altLang="en-US" dirty="0">
                <a:sym typeface="Wingdings" pitchFamily="2" charset="2"/>
              </a:rPr>
              <a:t> Overlap approach seems appropriate</a:t>
            </a:r>
            <a:endParaRPr lang="en-US" altLang="en-US" dirty="0"/>
          </a:p>
        </p:txBody>
      </p:sp>
      <p:cxnSp>
        <p:nvCxnSpPr>
          <p:cNvPr id="22590" name="Straight Connector 21"/>
          <p:cNvCxnSpPr>
            <a:cxnSpLocks noChangeShapeType="1"/>
          </p:cNvCxnSpPr>
          <p:nvPr/>
        </p:nvCxnSpPr>
        <p:spPr bwMode="auto">
          <a:xfrm>
            <a:off x="5278438" y="5764324"/>
            <a:ext cx="0" cy="3429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cxnSp>
      <p:cxnSp>
        <p:nvCxnSpPr>
          <p:cNvPr id="22591" name="Straight Arrow Connector 23"/>
          <p:cNvCxnSpPr>
            <a:cxnSpLocks noChangeShapeType="1"/>
          </p:cNvCxnSpPr>
          <p:nvPr/>
        </p:nvCxnSpPr>
        <p:spPr bwMode="auto">
          <a:xfrm>
            <a:off x="5278438" y="6107224"/>
            <a:ext cx="838200" cy="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463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PATP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sz="2000" 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5758b79-5e71-4a87-8ed6-b4a69f7906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5742E77B9C8404BBAABB1F1662CB688" ma:contentTypeVersion="15" ma:contentTypeDescription="Ein neues Dokument erstellen." ma:contentTypeScope="" ma:versionID="8228e778c03bff90d12e6b4c969aa611">
  <xsd:schema xmlns:xsd="http://www.w3.org/2001/XMLSchema" xmlns:xs="http://www.w3.org/2001/XMLSchema" xmlns:p="http://schemas.microsoft.com/office/2006/metadata/properties" xmlns:ns2="15758b79-5e71-4a87-8ed6-b4a69f79062c" xmlns:ns3="46349815-3e03-47d6-9e39-16cb05478e16" targetNamespace="http://schemas.microsoft.com/office/2006/metadata/properties" ma:root="true" ma:fieldsID="bc50c45282fa37ba45f40716a9391146" ns2:_="" ns3:_="">
    <xsd:import namespace="15758b79-5e71-4a87-8ed6-b4a69f79062c"/>
    <xsd:import namespace="46349815-3e03-47d6-9e39-16cb0547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58b79-5e71-4a87-8ed6-b4a69f7906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349815-3e03-47d6-9e39-16cb05478e16"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97D463-E60F-48B0-9BC2-9565C405AE3E}">
  <ds:schemaRefs>
    <ds:schemaRef ds:uri="http://schemas.microsoft.com/sharepoint/v3/contenttype/forms"/>
  </ds:schemaRefs>
</ds:datastoreItem>
</file>

<file path=customXml/itemProps2.xml><?xml version="1.0" encoding="utf-8"?>
<ds:datastoreItem xmlns:ds="http://schemas.openxmlformats.org/officeDocument/2006/customXml" ds:itemID="{F6344FE6-F4F5-4D79-A5FA-A066123CA10E}">
  <ds:schemaRefs>
    <ds:schemaRef ds:uri="15758b79-5e71-4a87-8ed6-b4a69f79062c"/>
    <ds:schemaRef ds:uri="3c5677ec-411d-4e1d-a253-308c140a0838"/>
    <ds:schemaRef ds:uri="484c8c59-755d-4516-b8d2-1621b38262b4"/>
    <ds:schemaRef ds:uri="f82b0656-030d-47f7-9cd6-7330b8eb27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83C657-ABFD-4E21-8CE9-1FBFC93CEFA0}"/>
</file>

<file path=docProps/app.xml><?xml version="1.0" encoding="utf-8"?>
<Properties xmlns="http://schemas.openxmlformats.org/officeDocument/2006/extended-properties" xmlns:vt="http://schemas.openxmlformats.org/officeDocument/2006/docPropsVTypes">
  <TotalTime>2509</TotalTime>
  <Words>3764</Words>
  <Application>Microsoft Office PowerPoint</Application>
  <PresentationFormat>Widescreen</PresentationFormat>
  <Paragraphs>837</Paragraphs>
  <Slides>39</Slides>
  <Notes>7</Notes>
  <HiddenSlides>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Corbel</vt:lpstr>
      <vt:lpstr>Times New Roman</vt:lpstr>
      <vt:lpstr>Wingdings</vt:lpstr>
      <vt:lpstr>PATPA</vt:lpstr>
      <vt:lpstr>Chart</vt:lpstr>
      <vt:lpstr>GHG Inventories –    Dealing with data gaps</vt:lpstr>
      <vt:lpstr>Content</vt:lpstr>
      <vt:lpstr>Solutions for data gap filling techniques for time series</vt:lpstr>
      <vt:lpstr>Dealing with Data Gaps – Time Series</vt:lpstr>
      <vt:lpstr>Dealing with Data Gaps – Time Series: Solution 1 - Overlap</vt:lpstr>
      <vt:lpstr>Overlap Approach</vt:lpstr>
      <vt:lpstr>Overlap Approach</vt:lpstr>
      <vt:lpstr>Overlap Approach</vt:lpstr>
      <vt:lpstr>Overlap Approach</vt:lpstr>
      <vt:lpstr>Overlap Approach</vt:lpstr>
      <vt:lpstr>Overlap Approach – Considerations</vt:lpstr>
      <vt:lpstr>Dealing with Data Gaps – Time Series Solution 2 – Surrogate Data</vt:lpstr>
      <vt:lpstr>Surrogate Approach Steps</vt:lpstr>
      <vt:lpstr>Surrogate Approach</vt:lpstr>
      <vt:lpstr>Example 2 – Using fishing landings as a surrogate for gas oil use by fishing vessels</vt:lpstr>
      <vt:lpstr>Example 2 – Step 1 Find the surrogate’s relationship to the target variable</vt:lpstr>
      <vt:lpstr>Example 2 – Step 2 Apply the ratios forwards and backwards to gap fill the target variable</vt:lpstr>
      <vt:lpstr>Dealing with Data Gaps – Time Series</vt:lpstr>
      <vt:lpstr>PowerPoint Presentation</vt:lpstr>
      <vt:lpstr>Questions/ Menti</vt:lpstr>
      <vt:lpstr>Summary of splicing techniques – 1</vt:lpstr>
      <vt:lpstr>Summary of splicing techniques – 2 </vt:lpstr>
      <vt:lpstr>Step change in data and lack of consistency between datasets – Gas leakage data</vt:lpstr>
      <vt:lpstr>Example 4 – Gas leakage data</vt:lpstr>
      <vt:lpstr>Example 4 – Gas leakage data</vt:lpstr>
      <vt:lpstr>Summary Comments</vt:lpstr>
      <vt:lpstr>Additional technical content </vt:lpstr>
      <vt:lpstr>PowerPoint Presentation</vt:lpstr>
      <vt:lpstr>Dealing with Data Gaps – Time Series: Solution 3 - Interpolation</vt:lpstr>
      <vt:lpstr>Dealing with Data Gaps – Time Series: Solution 4 - Trend Extrapolation</vt:lpstr>
      <vt:lpstr>Example 3 – Using the interpolation technique, estimate the GHG emissions for years 2004–2006</vt:lpstr>
      <vt:lpstr>Example 3 – Step 1</vt:lpstr>
      <vt:lpstr>Example 3 – Step 2</vt:lpstr>
      <vt:lpstr>Example 3 – Step 3</vt:lpstr>
      <vt:lpstr>Example 3 – Step 3</vt:lpstr>
      <vt:lpstr>Data problems will likely be encountered</vt:lpstr>
      <vt:lpstr>Barriers to Obtaining Available Data</vt:lpstr>
      <vt:lpstr>Summary</vt:lpstr>
      <vt:lpstr>Examples of data problems and solutions from the UK 1. Time Series Consistency - Emissions from fuel combustion from upstream oil and gas sources</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Retreat</dc:title>
  <dc:creator>Heinze, Sophie GIZ</dc:creator>
  <cp:lastModifiedBy>Del Vento, Sabino</cp:lastModifiedBy>
  <cp:revision>6</cp:revision>
  <dcterms:created xsi:type="dcterms:W3CDTF">2023-12-05T16:19:56Z</dcterms:created>
  <dcterms:modified xsi:type="dcterms:W3CDTF">2024-09-23T08:49:06Z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0x01010005742E77B9C8404BBAABB1F1662CB688</vt:lpwstr>
  </property>
  <property fmtid="{D5CDD505-2E9C-101B-9397-08002B2CF9AE}" pid="3" name="MediaServiceImageTags">
    <vt:lpwstr/>
  </property>
</Properties>
</file>