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  <p:sldMasterId id="2147483745" r:id="rId2"/>
  </p:sldMasterIdLst>
  <p:notesMasterIdLst>
    <p:notesMasterId r:id="rId18"/>
  </p:notesMasterIdLst>
  <p:handoutMasterIdLst>
    <p:handoutMasterId r:id="rId19"/>
  </p:handoutMasterIdLst>
  <p:sldIdLst>
    <p:sldId id="275" r:id="rId3"/>
    <p:sldId id="256" r:id="rId4"/>
    <p:sldId id="945" r:id="rId5"/>
    <p:sldId id="948" r:id="rId6"/>
    <p:sldId id="958" r:id="rId7"/>
    <p:sldId id="940" r:id="rId8"/>
    <p:sldId id="941" r:id="rId9"/>
    <p:sldId id="944" r:id="rId10"/>
    <p:sldId id="959" r:id="rId11"/>
    <p:sldId id="956" r:id="rId12"/>
    <p:sldId id="960" r:id="rId13"/>
    <p:sldId id="961" r:id="rId14"/>
    <p:sldId id="957" r:id="rId15"/>
    <p:sldId id="954" r:id="rId16"/>
    <p:sldId id="264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B199"/>
    <a:srgbClr val="FFFFFF"/>
    <a:srgbClr val="FF9900"/>
    <a:srgbClr val="800080"/>
    <a:srgbClr val="E2E6E8"/>
    <a:srgbClr val="FF5050"/>
    <a:srgbClr val="FF8B8B"/>
    <a:srgbClr val="0070C0"/>
    <a:srgbClr val="CC99FF"/>
    <a:srgbClr val="006C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68111" autoAdjust="0"/>
  </p:normalViewPr>
  <p:slideViewPr>
    <p:cSldViewPr>
      <p:cViewPr varScale="1">
        <p:scale>
          <a:sx n="107" d="100"/>
          <a:sy n="107" d="100"/>
        </p:scale>
        <p:origin x="858" y="102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C5EBBC-BB88-48F9-BF18-19D1771F82D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4A176CDB-BF2B-4436-9C51-C887EE66EA0B}">
      <dgm:prSet phldrT="[Texto]" custT="1"/>
      <dgm:spPr/>
      <dgm:t>
        <a:bodyPr/>
        <a:lstStyle/>
        <a:p>
          <a:r>
            <a:rPr lang="es-CL" sz="2000" dirty="0"/>
            <a:t>Planes de trabajo</a:t>
          </a:r>
        </a:p>
      </dgm:t>
    </dgm:pt>
    <dgm:pt modelId="{8F03A128-6749-458F-B7A8-E817FA3CD16D}" type="parTrans" cxnId="{89F0B268-708F-4037-A9A6-CAAF9FD0D543}">
      <dgm:prSet/>
      <dgm:spPr/>
      <dgm:t>
        <a:bodyPr/>
        <a:lstStyle/>
        <a:p>
          <a:endParaRPr lang="es-CL" sz="2000"/>
        </a:p>
      </dgm:t>
    </dgm:pt>
    <dgm:pt modelId="{54A1F498-38CA-4D88-87F2-14597027D9C7}" type="sibTrans" cxnId="{89F0B268-708F-4037-A9A6-CAAF9FD0D543}">
      <dgm:prSet/>
      <dgm:spPr/>
      <dgm:t>
        <a:bodyPr/>
        <a:lstStyle/>
        <a:p>
          <a:endParaRPr lang="es-CL" sz="2000"/>
        </a:p>
      </dgm:t>
    </dgm:pt>
    <dgm:pt modelId="{E5703148-3B53-4686-B805-0068DB8E9CF0}">
      <dgm:prSet custT="1"/>
      <dgm:spPr/>
      <dgm:t>
        <a:bodyPr/>
        <a:lstStyle/>
        <a:p>
          <a:r>
            <a:rPr lang="es-CL" sz="2000" dirty="0"/>
            <a:t>Sistema de gestión de la información</a:t>
          </a:r>
        </a:p>
      </dgm:t>
    </dgm:pt>
    <dgm:pt modelId="{88896D3C-5346-4877-B052-53A58F13832A}" type="parTrans" cxnId="{10C4D1BF-BED4-4C9F-B20B-F69A64B279DC}">
      <dgm:prSet/>
      <dgm:spPr/>
      <dgm:t>
        <a:bodyPr/>
        <a:lstStyle/>
        <a:p>
          <a:endParaRPr lang="es-CL" sz="2000"/>
        </a:p>
      </dgm:t>
    </dgm:pt>
    <dgm:pt modelId="{7205C2FC-4612-4314-8439-0A87D9B8A546}" type="sibTrans" cxnId="{10C4D1BF-BED4-4C9F-B20B-F69A64B279DC}">
      <dgm:prSet/>
      <dgm:spPr/>
      <dgm:t>
        <a:bodyPr/>
        <a:lstStyle/>
        <a:p>
          <a:endParaRPr lang="es-CL" sz="2000"/>
        </a:p>
      </dgm:t>
    </dgm:pt>
    <dgm:pt modelId="{8995832B-EAA5-4669-811B-F20BA94859A0}">
      <dgm:prSet custT="1"/>
      <dgm:spPr/>
      <dgm:t>
        <a:bodyPr/>
        <a:lstStyle/>
        <a:p>
          <a:r>
            <a:rPr lang="es-CL" sz="2000" dirty="0"/>
            <a:t>Educación, sensibilización y acceso </a:t>
          </a:r>
        </a:p>
      </dgm:t>
    </dgm:pt>
    <dgm:pt modelId="{67A9E83A-1B0D-4839-85F0-C8CFBF18B4D1}" type="parTrans" cxnId="{2F4131FE-CCED-42FD-88CE-DECBD9E55167}">
      <dgm:prSet/>
      <dgm:spPr/>
      <dgm:t>
        <a:bodyPr/>
        <a:lstStyle/>
        <a:p>
          <a:endParaRPr lang="es-CL" sz="2000"/>
        </a:p>
      </dgm:t>
    </dgm:pt>
    <dgm:pt modelId="{652648E5-5A92-40F9-A1BD-2B6EF428730B}" type="sibTrans" cxnId="{2F4131FE-CCED-42FD-88CE-DECBD9E55167}">
      <dgm:prSet/>
      <dgm:spPr/>
      <dgm:t>
        <a:bodyPr/>
        <a:lstStyle/>
        <a:p>
          <a:endParaRPr lang="es-CL" sz="2000"/>
        </a:p>
      </dgm:t>
    </dgm:pt>
    <dgm:pt modelId="{FC0CA3BF-CE29-425A-913C-2275602B171B}">
      <dgm:prSet custT="1"/>
      <dgm:spPr/>
      <dgm:t>
        <a:bodyPr/>
        <a:lstStyle/>
        <a:p>
          <a:r>
            <a:rPr lang="es-CL" sz="2000" dirty="0"/>
            <a:t>Gestión de </a:t>
          </a:r>
          <a:r>
            <a:rPr lang="es-CL" sz="2000" dirty="0" err="1"/>
            <a:t>QA</a:t>
          </a:r>
          <a:r>
            <a:rPr lang="es-CL" sz="2000" dirty="0"/>
            <a:t>/</a:t>
          </a:r>
          <a:r>
            <a:rPr lang="es-CL" sz="2000" dirty="0" err="1"/>
            <a:t>QC</a:t>
          </a:r>
          <a:endParaRPr lang="es-CL" sz="2000" dirty="0"/>
        </a:p>
      </dgm:t>
    </dgm:pt>
    <dgm:pt modelId="{BC440C8D-85BE-43D9-B057-679396781F37}" type="parTrans" cxnId="{90595236-B20A-4277-951F-169658ADDFE6}">
      <dgm:prSet/>
      <dgm:spPr/>
      <dgm:t>
        <a:bodyPr/>
        <a:lstStyle/>
        <a:p>
          <a:endParaRPr lang="es-CL" sz="2000"/>
        </a:p>
      </dgm:t>
    </dgm:pt>
    <dgm:pt modelId="{6DCFF853-2912-4F1E-B6C4-B04FB7764528}" type="sibTrans" cxnId="{90595236-B20A-4277-951F-169658ADDFE6}">
      <dgm:prSet/>
      <dgm:spPr/>
      <dgm:t>
        <a:bodyPr/>
        <a:lstStyle/>
        <a:p>
          <a:endParaRPr lang="es-CL" sz="2000"/>
        </a:p>
      </dgm:t>
    </dgm:pt>
    <dgm:pt modelId="{2A5ECCA9-474B-4FC9-816E-4BF03546A301}">
      <dgm:prSet custT="1"/>
      <dgm:spPr/>
      <dgm:t>
        <a:bodyPr/>
        <a:lstStyle/>
        <a:p>
          <a:r>
            <a:rPr lang="es-CL" sz="2000" dirty="0"/>
            <a:t>Actividades de entrenamiento</a:t>
          </a:r>
        </a:p>
      </dgm:t>
    </dgm:pt>
    <dgm:pt modelId="{3C6AF7DF-A63B-425D-AB19-5E67FCD0C58B}" type="parTrans" cxnId="{E84605BF-B5FF-49F2-95FF-8677A5E261C3}">
      <dgm:prSet/>
      <dgm:spPr/>
      <dgm:t>
        <a:bodyPr/>
        <a:lstStyle/>
        <a:p>
          <a:endParaRPr lang="es-CL" sz="2000"/>
        </a:p>
      </dgm:t>
    </dgm:pt>
    <dgm:pt modelId="{CBAFE6EA-1CD8-4D67-B04D-4F79C43BDF1E}" type="sibTrans" cxnId="{E84605BF-B5FF-49F2-95FF-8677A5E261C3}">
      <dgm:prSet/>
      <dgm:spPr/>
      <dgm:t>
        <a:bodyPr/>
        <a:lstStyle/>
        <a:p>
          <a:endParaRPr lang="es-CL" sz="2000"/>
        </a:p>
      </dgm:t>
    </dgm:pt>
    <dgm:pt modelId="{EB99D2FF-A733-48DD-B2FA-6EF17CDE995F}" type="pres">
      <dgm:prSet presAssocID="{CCC5EBBC-BB88-48F9-BF18-19D1771F82D6}" presName="Name0" presStyleCnt="0">
        <dgm:presLayoutVars>
          <dgm:chMax val="7"/>
          <dgm:chPref val="7"/>
          <dgm:dir/>
        </dgm:presLayoutVars>
      </dgm:prSet>
      <dgm:spPr/>
    </dgm:pt>
    <dgm:pt modelId="{6F8D0EC1-DB8E-4214-AA31-C00110B2E70B}" type="pres">
      <dgm:prSet presAssocID="{CCC5EBBC-BB88-48F9-BF18-19D1771F82D6}" presName="Name1" presStyleCnt="0"/>
      <dgm:spPr/>
    </dgm:pt>
    <dgm:pt modelId="{FA232A25-0140-4908-B4F2-37A255C8C822}" type="pres">
      <dgm:prSet presAssocID="{CCC5EBBC-BB88-48F9-BF18-19D1771F82D6}" presName="cycle" presStyleCnt="0"/>
      <dgm:spPr/>
    </dgm:pt>
    <dgm:pt modelId="{3BEADDBA-C5BE-42C5-8393-10BDF4AE79A2}" type="pres">
      <dgm:prSet presAssocID="{CCC5EBBC-BB88-48F9-BF18-19D1771F82D6}" presName="srcNode" presStyleLbl="node1" presStyleIdx="0" presStyleCnt="5"/>
      <dgm:spPr/>
    </dgm:pt>
    <dgm:pt modelId="{B8860D94-FF96-44C8-83E7-175F4C3CED9C}" type="pres">
      <dgm:prSet presAssocID="{CCC5EBBC-BB88-48F9-BF18-19D1771F82D6}" presName="conn" presStyleLbl="parChTrans1D2" presStyleIdx="0" presStyleCnt="1"/>
      <dgm:spPr/>
    </dgm:pt>
    <dgm:pt modelId="{54833940-0847-466F-9925-8D9CCE70D5D9}" type="pres">
      <dgm:prSet presAssocID="{CCC5EBBC-BB88-48F9-BF18-19D1771F82D6}" presName="extraNode" presStyleLbl="node1" presStyleIdx="0" presStyleCnt="5"/>
      <dgm:spPr/>
    </dgm:pt>
    <dgm:pt modelId="{78EC3969-1282-4E32-8AC2-BCEC1C1D13C3}" type="pres">
      <dgm:prSet presAssocID="{CCC5EBBC-BB88-48F9-BF18-19D1771F82D6}" presName="dstNode" presStyleLbl="node1" presStyleIdx="0" presStyleCnt="5"/>
      <dgm:spPr/>
    </dgm:pt>
    <dgm:pt modelId="{56477239-D5AC-4A84-BF4A-0F477E80A8FE}" type="pres">
      <dgm:prSet presAssocID="{4A176CDB-BF2B-4436-9C51-C887EE66EA0B}" presName="text_1" presStyleLbl="node1" presStyleIdx="0" presStyleCnt="5">
        <dgm:presLayoutVars>
          <dgm:bulletEnabled val="1"/>
        </dgm:presLayoutVars>
      </dgm:prSet>
      <dgm:spPr/>
    </dgm:pt>
    <dgm:pt modelId="{758CBCB3-8C7D-4BB1-AF09-850BE96D9F64}" type="pres">
      <dgm:prSet presAssocID="{4A176CDB-BF2B-4436-9C51-C887EE66EA0B}" presName="accent_1" presStyleCnt="0"/>
      <dgm:spPr/>
    </dgm:pt>
    <dgm:pt modelId="{C9D080C2-9285-4887-955D-EC8EFE0FEF59}" type="pres">
      <dgm:prSet presAssocID="{4A176CDB-BF2B-4436-9C51-C887EE66EA0B}" presName="accentRepeatNode" presStyleLbl="solidFgAcc1" presStyleIdx="0" presStyleCnt="5"/>
      <dgm:spPr/>
    </dgm:pt>
    <dgm:pt modelId="{44AAD6F3-E7F6-4C43-9D27-E639FAE68602}" type="pres">
      <dgm:prSet presAssocID="{E5703148-3B53-4686-B805-0068DB8E9CF0}" presName="text_2" presStyleLbl="node1" presStyleIdx="1" presStyleCnt="5">
        <dgm:presLayoutVars>
          <dgm:bulletEnabled val="1"/>
        </dgm:presLayoutVars>
      </dgm:prSet>
      <dgm:spPr/>
    </dgm:pt>
    <dgm:pt modelId="{C4805986-AD51-4024-92CC-C47EFF0807D6}" type="pres">
      <dgm:prSet presAssocID="{E5703148-3B53-4686-B805-0068DB8E9CF0}" presName="accent_2" presStyleCnt="0"/>
      <dgm:spPr/>
    </dgm:pt>
    <dgm:pt modelId="{811377A6-04F0-4195-90A3-798F648A7157}" type="pres">
      <dgm:prSet presAssocID="{E5703148-3B53-4686-B805-0068DB8E9CF0}" presName="accentRepeatNode" presStyleLbl="solidFgAcc1" presStyleIdx="1" presStyleCnt="5"/>
      <dgm:spPr/>
    </dgm:pt>
    <dgm:pt modelId="{C500B6BF-FA5D-4A89-894E-0F7260E15300}" type="pres">
      <dgm:prSet presAssocID="{FC0CA3BF-CE29-425A-913C-2275602B171B}" presName="text_3" presStyleLbl="node1" presStyleIdx="2" presStyleCnt="5">
        <dgm:presLayoutVars>
          <dgm:bulletEnabled val="1"/>
        </dgm:presLayoutVars>
      </dgm:prSet>
      <dgm:spPr/>
    </dgm:pt>
    <dgm:pt modelId="{DD06672E-6E6F-4B98-BF3E-80608F6A8A52}" type="pres">
      <dgm:prSet presAssocID="{FC0CA3BF-CE29-425A-913C-2275602B171B}" presName="accent_3" presStyleCnt="0"/>
      <dgm:spPr/>
    </dgm:pt>
    <dgm:pt modelId="{668AEC71-5A7E-4869-91E8-7F5B145DAEBD}" type="pres">
      <dgm:prSet presAssocID="{FC0CA3BF-CE29-425A-913C-2275602B171B}" presName="accentRepeatNode" presStyleLbl="solidFgAcc1" presStyleIdx="2" presStyleCnt="5"/>
      <dgm:spPr/>
    </dgm:pt>
    <dgm:pt modelId="{0927B6BD-ED05-49E5-ADEA-5254BD285187}" type="pres">
      <dgm:prSet presAssocID="{2A5ECCA9-474B-4FC9-816E-4BF03546A301}" presName="text_4" presStyleLbl="node1" presStyleIdx="3" presStyleCnt="5">
        <dgm:presLayoutVars>
          <dgm:bulletEnabled val="1"/>
        </dgm:presLayoutVars>
      </dgm:prSet>
      <dgm:spPr/>
    </dgm:pt>
    <dgm:pt modelId="{17CD5BC5-FB8E-4823-B9C6-11125A8F4AB6}" type="pres">
      <dgm:prSet presAssocID="{2A5ECCA9-474B-4FC9-816E-4BF03546A301}" presName="accent_4" presStyleCnt="0"/>
      <dgm:spPr/>
    </dgm:pt>
    <dgm:pt modelId="{250FA53A-D0FA-47A0-A299-D5AA4354A07F}" type="pres">
      <dgm:prSet presAssocID="{2A5ECCA9-474B-4FC9-816E-4BF03546A301}" presName="accentRepeatNode" presStyleLbl="solidFgAcc1" presStyleIdx="3" presStyleCnt="5"/>
      <dgm:spPr/>
    </dgm:pt>
    <dgm:pt modelId="{6A3853E6-B754-4B5A-8287-9488F1F2B903}" type="pres">
      <dgm:prSet presAssocID="{8995832B-EAA5-4669-811B-F20BA94859A0}" presName="text_5" presStyleLbl="node1" presStyleIdx="4" presStyleCnt="5">
        <dgm:presLayoutVars>
          <dgm:bulletEnabled val="1"/>
        </dgm:presLayoutVars>
      </dgm:prSet>
      <dgm:spPr/>
    </dgm:pt>
    <dgm:pt modelId="{A844A87C-43DF-4EA1-8481-08A7BB1F445A}" type="pres">
      <dgm:prSet presAssocID="{8995832B-EAA5-4669-811B-F20BA94859A0}" presName="accent_5" presStyleCnt="0"/>
      <dgm:spPr/>
    </dgm:pt>
    <dgm:pt modelId="{A2EC36D2-1D68-46D9-BA06-72EBD2F767FD}" type="pres">
      <dgm:prSet presAssocID="{8995832B-EAA5-4669-811B-F20BA94859A0}" presName="accentRepeatNode" presStyleLbl="solidFgAcc1" presStyleIdx="4" presStyleCnt="5"/>
      <dgm:spPr/>
    </dgm:pt>
  </dgm:ptLst>
  <dgm:cxnLst>
    <dgm:cxn modelId="{50B13123-EC4E-4601-8B4C-469C178F96A5}" type="presOf" srcId="{8995832B-EAA5-4669-811B-F20BA94859A0}" destId="{6A3853E6-B754-4B5A-8287-9488F1F2B903}" srcOrd="0" destOrd="0" presId="urn:microsoft.com/office/officeart/2008/layout/VerticalCurvedList"/>
    <dgm:cxn modelId="{E9DC2032-5BB3-4DFA-8379-CE5E3395E8C7}" type="presOf" srcId="{54A1F498-38CA-4D88-87F2-14597027D9C7}" destId="{B8860D94-FF96-44C8-83E7-175F4C3CED9C}" srcOrd="0" destOrd="0" presId="urn:microsoft.com/office/officeart/2008/layout/VerticalCurvedList"/>
    <dgm:cxn modelId="{90595236-B20A-4277-951F-169658ADDFE6}" srcId="{CCC5EBBC-BB88-48F9-BF18-19D1771F82D6}" destId="{FC0CA3BF-CE29-425A-913C-2275602B171B}" srcOrd="2" destOrd="0" parTransId="{BC440C8D-85BE-43D9-B057-679396781F37}" sibTransId="{6DCFF853-2912-4F1E-B6C4-B04FB7764528}"/>
    <dgm:cxn modelId="{89F0B268-708F-4037-A9A6-CAAF9FD0D543}" srcId="{CCC5EBBC-BB88-48F9-BF18-19D1771F82D6}" destId="{4A176CDB-BF2B-4436-9C51-C887EE66EA0B}" srcOrd="0" destOrd="0" parTransId="{8F03A128-6749-458F-B7A8-E817FA3CD16D}" sibTransId="{54A1F498-38CA-4D88-87F2-14597027D9C7}"/>
    <dgm:cxn modelId="{434BCC7A-406D-475A-AE55-2C402F3B1625}" type="presOf" srcId="{2A5ECCA9-474B-4FC9-816E-4BF03546A301}" destId="{0927B6BD-ED05-49E5-ADEA-5254BD285187}" srcOrd="0" destOrd="0" presId="urn:microsoft.com/office/officeart/2008/layout/VerticalCurvedList"/>
    <dgm:cxn modelId="{EEBCCF8B-95B4-4C63-B728-7FA3E7B6B17F}" type="presOf" srcId="{4A176CDB-BF2B-4436-9C51-C887EE66EA0B}" destId="{56477239-D5AC-4A84-BF4A-0F477E80A8FE}" srcOrd="0" destOrd="0" presId="urn:microsoft.com/office/officeart/2008/layout/VerticalCurvedList"/>
    <dgm:cxn modelId="{A69760A7-3403-49B0-B38E-806CCDF6237E}" type="presOf" srcId="{FC0CA3BF-CE29-425A-913C-2275602B171B}" destId="{C500B6BF-FA5D-4A89-894E-0F7260E15300}" srcOrd="0" destOrd="0" presId="urn:microsoft.com/office/officeart/2008/layout/VerticalCurvedList"/>
    <dgm:cxn modelId="{E84605BF-B5FF-49F2-95FF-8677A5E261C3}" srcId="{CCC5EBBC-BB88-48F9-BF18-19D1771F82D6}" destId="{2A5ECCA9-474B-4FC9-816E-4BF03546A301}" srcOrd="3" destOrd="0" parTransId="{3C6AF7DF-A63B-425D-AB19-5E67FCD0C58B}" sibTransId="{CBAFE6EA-1CD8-4D67-B04D-4F79C43BDF1E}"/>
    <dgm:cxn modelId="{10C4D1BF-BED4-4C9F-B20B-F69A64B279DC}" srcId="{CCC5EBBC-BB88-48F9-BF18-19D1771F82D6}" destId="{E5703148-3B53-4686-B805-0068DB8E9CF0}" srcOrd="1" destOrd="0" parTransId="{88896D3C-5346-4877-B052-53A58F13832A}" sibTransId="{7205C2FC-4612-4314-8439-0A87D9B8A546}"/>
    <dgm:cxn modelId="{A5C5B6E7-8707-4EED-9FEC-7804CD89185F}" type="presOf" srcId="{CCC5EBBC-BB88-48F9-BF18-19D1771F82D6}" destId="{EB99D2FF-A733-48DD-B2FA-6EF17CDE995F}" srcOrd="0" destOrd="0" presId="urn:microsoft.com/office/officeart/2008/layout/VerticalCurvedList"/>
    <dgm:cxn modelId="{A50027EC-858E-4FE4-9DAB-D641EAE10A5B}" type="presOf" srcId="{E5703148-3B53-4686-B805-0068DB8E9CF0}" destId="{44AAD6F3-E7F6-4C43-9D27-E639FAE68602}" srcOrd="0" destOrd="0" presId="urn:microsoft.com/office/officeart/2008/layout/VerticalCurvedList"/>
    <dgm:cxn modelId="{2F4131FE-CCED-42FD-88CE-DECBD9E55167}" srcId="{CCC5EBBC-BB88-48F9-BF18-19D1771F82D6}" destId="{8995832B-EAA5-4669-811B-F20BA94859A0}" srcOrd="4" destOrd="0" parTransId="{67A9E83A-1B0D-4839-85F0-C8CFBF18B4D1}" sibTransId="{652648E5-5A92-40F9-A1BD-2B6EF428730B}"/>
    <dgm:cxn modelId="{9D394A5B-FFC7-44D7-A4EC-F05FE3F5B892}" type="presParOf" srcId="{EB99D2FF-A733-48DD-B2FA-6EF17CDE995F}" destId="{6F8D0EC1-DB8E-4214-AA31-C00110B2E70B}" srcOrd="0" destOrd="0" presId="urn:microsoft.com/office/officeart/2008/layout/VerticalCurvedList"/>
    <dgm:cxn modelId="{2111FC2E-F52F-4979-A58F-1CD58161F9FE}" type="presParOf" srcId="{6F8D0EC1-DB8E-4214-AA31-C00110B2E70B}" destId="{FA232A25-0140-4908-B4F2-37A255C8C822}" srcOrd="0" destOrd="0" presId="urn:microsoft.com/office/officeart/2008/layout/VerticalCurvedList"/>
    <dgm:cxn modelId="{B2812F45-7632-4AE3-8131-2D8494B48803}" type="presParOf" srcId="{FA232A25-0140-4908-B4F2-37A255C8C822}" destId="{3BEADDBA-C5BE-42C5-8393-10BDF4AE79A2}" srcOrd="0" destOrd="0" presId="urn:microsoft.com/office/officeart/2008/layout/VerticalCurvedList"/>
    <dgm:cxn modelId="{D8FBCF04-DE4A-413C-85F8-C2106DF881BF}" type="presParOf" srcId="{FA232A25-0140-4908-B4F2-37A255C8C822}" destId="{B8860D94-FF96-44C8-83E7-175F4C3CED9C}" srcOrd="1" destOrd="0" presId="urn:microsoft.com/office/officeart/2008/layout/VerticalCurvedList"/>
    <dgm:cxn modelId="{EA81D8B3-3BD1-45C1-B97E-E40EC20E3C7A}" type="presParOf" srcId="{FA232A25-0140-4908-B4F2-37A255C8C822}" destId="{54833940-0847-466F-9925-8D9CCE70D5D9}" srcOrd="2" destOrd="0" presId="urn:microsoft.com/office/officeart/2008/layout/VerticalCurvedList"/>
    <dgm:cxn modelId="{95C4FD2F-947E-485A-8CE7-9E226F701826}" type="presParOf" srcId="{FA232A25-0140-4908-B4F2-37A255C8C822}" destId="{78EC3969-1282-4E32-8AC2-BCEC1C1D13C3}" srcOrd="3" destOrd="0" presId="urn:microsoft.com/office/officeart/2008/layout/VerticalCurvedList"/>
    <dgm:cxn modelId="{2380C04D-EFEE-4FA8-8792-8D2B149E39B1}" type="presParOf" srcId="{6F8D0EC1-DB8E-4214-AA31-C00110B2E70B}" destId="{56477239-D5AC-4A84-BF4A-0F477E80A8FE}" srcOrd="1" destOrd="0" presId="urn:microsoft.com/office/officeart/2008/layout/VerticalCurvedList"/>
    <dgm:cxn modelId="{02120694-D0E4-4AE4-B277-33F6CED5CCFF}" type="presParOf" srcId="{6F8D0EC1-DB8E-4214-AA31-C00110B2E70B}" destId="{758CBCB3-8C7D-4BB1-AF09-850BE96D9F64}" srcOrd="2" destOrd="0" presId="urn:microsoft.com/office/officeart/2008/layout/VerticalCurvedList"/>
    <dgm:cxn modelId="{5A23F667-6C4F-49CA-A520-EB0D097FB381}" type="presParOf" srcId="{758CBCB3-8C7D-4BB1-AF09-850BE96D9F64}" destId="{C9D080C2-9285-4887-955D-EC8EFE0FEF59}" srcOrd="0" destOrd="0" presId="urn:microsoft.com/office/officeart/2008/layout/VerticalCurvedList"/>
    <dgm:cxn modelId="{7EC19263-0DB0-48D5-BF05-DED8C224C532}" type="presParOf" srcId="{6F8D0EC1-DB8E-4214-AA31-C00110B2E70B}" destId="{44AAD6F3-E7F6-4C43-9D27-E639FAE68602}" srcOrd="3" destOrd="0" presId="urn:microsoft.com/office/officeart/2008/layout/VerticalCurvedList"/>
    <dgm:cxn modelId="{50E9E2BE-3297-4685-9116-EA554C652DCF}" type="presParOf" srcId="{6F8D0EC1-DB8E-4214-AA31-C00110B2E70B}" destId="{C4805986-AD51-4024-92CC-C47EFF0807D6}" srcOrd="4" destOrd="0" presId="urn:microsoft.com/office/officeart/2008/layout/VerticalCurvedList"/>
    <dgm:cxn modelId="{4704289A-4751-4F74-9894-44BEA88E656B}" type="presParOf" srcId="{C4805986-AD51-4024-92CC-C47EFF0807D6}" destId="{811377A6-04F0-4195-90A3-798F648A7157}" srcOrd="0" destOrd="0" presId="urn:microsoft.com/office/officeart/2008/layout/VerticalCurvedList"/>
    <dgm:cxn modelId="{AF6135D7-8289-4489-BD7E-CCB7BF7AB672}" type="presParOf" srcId="{6F8D0EC1-DB8E-4214-AA31-C00110B2E70B}" destId="{C500B6BF-FA5D-4A89-894E-0F7260E15300}" srcOrd="5" destOrd="0" presId="urn:microsoft.com/office/officeart/2008/layout/VerticalCurvedList"/>
    <dgm:cxn modelId="{88057199-2F1C-40F5-A5F7-73863F2715D3}" type="presParOf" srcId="{6F8D0EC1-DB8E-4214-AA31-C00110B2E70B}" destId="{DD06672E-6E6F-4B98-BF3E-80608F6A8A52}" srcOrd="6" destOrd="0" presId="urn:microsoft.com/office/officeart/2008/layout/VerticalCurvedList"/>
    <dgm:cxn modelId="{6C4DBBE7-AA81-46D4-8A47-11CB5844572F}" type="presParOf" srcId="{DD06672E-6E6F-4B98-BF3E-80608F6A8A52}" destId="{668AEC71-5A7E-4869-91E8-7F5B145DAEBD}" srcOrd="0" destOrd="0" presId="urn:microsoft.com/office/officeart/2008/layout/VerticalCurvedList"/>
    <dgm:cxn modelId="{998EC5AB-7EE7-464E-AF4C-C2DC4216F4E1}" type="presParOf" srcId="{6F8D0EC1-DB8E-4214-AA31-C00110B2E70B}" destId="{0927B6BD-ED05-49E5-ADEA-5254BD285187}" srcOrd="7" destOrd="0" presId="urn:microsoft.com/office/officeart/2008/layout/VerticalCurvedList"/>
    <dgm:cxn modelId="{876B0322-D994-45BE-BA1E-0F0DB92879F5}" type="presParOf" srcId="{6F8D0EC1-DB8E-4214-AA31-C00110B2E70B}" destId="{17CD5BC5-FB8E-4823-B9C6-11125A8F4AB6}" srcOrd="8" destOrd="0" presId="urn:microsoft.com/office/officeart/2008/layout/VerticalCurvedList"/>
    <dgm:cxn modelId="{55B701CB-2B07-446F-99A3-AE02CCD9B419}" type="presParOf" srcId="{17CD5BC5-FB8E-4823-B9C6-11125A8F4AB6}" destId="{250FA53A-D0FA-47A0-A299-D5AA4354A07F}" srcOrd="0" destOrd="0" presId="urn:microsoft.com/office/officeart/2008/layout/VerticalCurvedList"/>
    <dgm:cxn modelId="{F8C585FC-6EB0-43C7-80F0-17DD613A673D}" type="presParOf" srcId="{6F8D0EC1-DB8E-4214-AA31-C00110B2E70B}" destId="{6A3853E6-B754-4B5A-8287-9488F1F2B903}" srcOrd="9" destOrd="0" presId="urn:microsoft.com/office/officeart/2008/layout/VerticalCurvedList"/>
    <dgm:cxn modelId="{52C3C89B-D4C1-49C5-B53B-18B45D627E5E}" type="presParOf" srcId="{6F8D0EC1-DB8E-4214-AA31-C00110B2E70B}" destId="{A844A87C-43DF-4EA1-8481-08A7BB1F445A}" srcOrd="10" destOrd="0" presId="urn:microsoft.com/office/officeart/2008/layout/VerticalCurvedList"/>
    <dgm:cxn modelId="{662D5AB0-84E3-4B33-B7BD-486025024D2A}" type="presParOf" srcId="{A844A87C-43DF-4EA1-8481-08A7BB1F445A}" destId="{A2EC36D2-1D68-46D9-BA06-72EBD2F767F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60D94-FF96-44C8-83E7-175F4C3CED9C}">
      <dsp:nvSpPr>
        <dsp:cNvPr id="0" name=""/>
        <dsp:cNvSpPr/>
      </dsp:nvSpPr>
      <dsp:spPr>
        <a:xfrm>
          <a:off x="-4013190" y="-616058"/>
          <a:ext cx="4782456" cy="4782456"/>
        </a:xfrm>
        <a:prstGeom prst="blockArc">
          <a:avLst>
            <a:gd name="adj1" fmla="val 18900000"/>
            <a:gd name="adj2" fmla="val 2700000"/>
            <a:gd name="adj3" fmla="val 452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77239-D5AC-4A84-BF4A-0F477E80A8FE}">
      <dsp:nvSpPr>
        <dsp:cNvPr id="0" name=""/>
        <dsp:cNvSpPr/>
      </dsp:nvSpPr>
      <dsp:spPr>
        <a:xfrm>
          <a:off x="337072" y="221825"/>
          <a:ext cx="6841482" cy="443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37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Planes de trabajo</a:t>
          </a:r>
        </a:p>
      </dsp:txBody>
      <dsp:txXfrm>
        <a:off x="337072" y="221825"/>
        <a:ext cx="6841482" cy="443934"/>
      </dsp:txXfrm>
    </dsp:sp>
    <dsp:sp modelId="{C9D080C2-9285-4887-955D-EC8EFE0FEF59}">
      <dsp:nvSpPr>
        <dsp:cNvPr id="0" name=""/>
        <dsp:cNvSpPr/>
      </dsp:nvSpPr>
      <dsp:spPr>
        <a:xfrm>
          <a:off x="59613" y="166333"/>
          <a:ext cx="554918" cy="5549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AD6F3-E7F6-4C43-9D27-E639FAE68602}">
      <dsp:nvSpPr>
        <dsp:cNvPr id="0" name=""/>
        <dsp:cNvSpPr/>
      </dsp:nvSpPr>
      <dsp:spPr>
        <a:xfrm>
          <a:off x="655183" y="887513"/>
          <a:ext cx="6523371" cy="443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37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Sistema de gestión de la información</a:t>
          </a:r>
        </a:p>
      </dsp:txBody>
      <dsp:txXfrm>
        <a:off x="655183" y="887513"/>
        <a:ext cx="6523371" cy="443934"/>
      </dsp:txXfrm>
    </dsp:sp>
    <dsp:sp modelId="{811377A6-04F0-4195-90A3-798F648A7157}">
      <dsp:nvSpPr>
        <dsp:cNvPr id="0" name=""/>
        <dsp:cNvSpPr/>
      </dsp:nvSpPr>
      <dsp:spPr>
        <a:xfrm>
          <a:off x="377724" y="832022"/>
          <a:ext cx="554918" cy="5549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00B6BF-FA5D-4A89-894E-0F7260E15300}">
      <dsp:nvSpPr>
        <dsp:cNvPr id="0" name=""/>
        <dsp:cNvSpPr/>
      </dsp:nvSpPr>
      <dsp:spPr>
        <a:xfrm>
          <a:off x="752817" y="1553202"/>
          <a:ext cx="6425737" cy="443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37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Gestión de </a:t>
          </a:r>
          <a:r>
            <a:rPr lang="es-CL" sz="2000" kern="1200" dirty="0" err="1"/>
            <a:t>QA</a:t>
          </a:r>
          <a:r>
            <a:rPr lang="es-CL" sz="2000" kern="1200" dirty="0"/>
            <a:t>/</a:t>
          </a:r>
          <a:r>
            <a:rPr lang="es-CL" sz="2000" kern="1200" dirty="0" err="1"/>
            <a:t>QC</a:t>
          </a:r>
          <a:endParaRPr lang="es-CL" sz="2000" kern="1200" dirty="0"/>
        </a:p>
      </dsp:txBody>
      <dsp:txXfrm>
        <a:off x="752817" y="1553202"/>
        <a:ext cx="6425737" cy="443934"/>
      </dsp:txXfrm>
    </dsp:sp>
    <dsp:sp modelId="{668AEC71-5A7E-4869-91E8-7F5B145DAEBD}">
      <dsp:nvSpPr>
        <dsp:cNvPr id="0" name=""/>
        <dsp:cNvSpPr/>
      </dsp:nvSpPr>
      <dsp:spPr>
        <a:xfrm>
          <a:off x="475358" y="1497710"/>
          <a:ext cx="554918" cy="5549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7B6BD-ED05-49E5-ADEA-5254BD285187}">
      <dsp:nvSpPr>
        <dsp:cNvPr id="0" name=""/>
        <dsp:cNvSpPr/>
      </dsp:nvSpPr>
      <dsp:spPr>
        <a:xfrm>
          <a:off x="655183" y="2218891"/>
          <a:ext cx="6523371" cy="443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37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Actividades de entrenamiento</a:t>
          </a:r>
        </a:p>
      </dsp:txBody>
      <dsp:txXfrm>
        <a:off x="655183" y="2218891"/>
        <a:ext cx="6523371" cy="443934"/>
      </dsp:txXfrm>
    </dsp:sp>
    <dsp:sp modelId="{250FA53A-D0FA-47A0-A299-D5AA4354A07F}">
      <dsp:nvSpPr>
        <dsp:cNvPr id="0" name=""/>
        <dsp:cNvSpPr/>
      </dsp:nvSpPr>
      <dsp:spPr>
        <a:xfrm>
          <a:off x="377724" y="2163399"/>
          <a:ext cx="554918" cy="5549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853E6-B754-4B5A-8287-9488F1F2B903}">
      <dsp:nvSpPr>
        <dsp:cNvPr id="0" name=""/>
        <dsp:cNvSpPr/>
      </dsp:nvSpPr>
      <dsp:spPr>
        <a:xfrm>
          <a:off x="337072" y="2884580"/>
          <a:ext cx="6841482" cy="443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37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Educación, sensibilización y acceso </a:t>
          </a:r>
        </a:p>
      </dsp:txBody>
      <dsp:txXfrm>
        <a:off x="337072" y="2884580"/>
        <a:ext cx="6841482" cy="443934"/>
      </dsp:txXfrm>
    </dsp:sp>
    <dsp:sp modelId="{A2EC36D2-1D68-46D9-BA06-72EBD2F767FD}">
      <dsp:nvSpPr>
        <dsp:cNvPr id="0" name=""/>
        <dsp:cNvSpPr/>
      </dsp:nvSpPr>
      <dsp:spPr>
        <a:xfrm>
          <a:off x="59613" y="2829088"/>
          <a:ext cx="554918" cy="5549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L"/>
              <a:t>| USACH | PROGOA 2014 | Paulo Cornejo G.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C825E-B892-4D95-9BD1-4DF95312608B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L"/>
              <a:t>| USACH | PROGOA 2014 | Paulo Cornejo G.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699BA-A3CB-419A-93D4-4660B97AE9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1572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L"/>
              <a:t>| USACH | PROGOA 2014 | Paulo Cornejo G.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49A63-1406-4D16-9320-4CA93E8FA2FC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L"/>
              <a:t>| USACH | PROGOA 2014 | Paulo Cornejo G.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E71CF-AE37-4A98-98B4-0562D6262C5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7353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DBCF1-577A-FA09-73ED-CEFB7BE6B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64C2F1-CA7F-C34A-F557-BA4645325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0A5D13-A21C-A21B-FD2C-A3C666C7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8FD17-A6FF-3219-1413-4B96F041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505F68-71D7-4945-C9FB-9A4B8106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458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2159B-6CF8-D93C-331D-885C7E95B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7C3830-9D41-93C7-B413-527AAF9EC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4B0531-27A7-26B2-B69D-ED4027D6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09940C-9FD4-852E-B37C-0DC93738F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BF9025-C77E-1BE8-38EC-D163E5DC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908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25DC8D-4FE9-74B1-B2C7-AC6B3E3537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D4366C-C020-DC32-4519-9E627ADC1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D5457-8151-2C36-3104-2A536181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C468BF-C911-9582-4310-3F8B2A63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CAF877-F771-B87E-D8A8-58895A8F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946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DBCF1-577A-FA09-73ED-CEFB7BE6B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64C2F1-CA7F-C34A-F557-BA4645325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0A5D13-A21C-A21B-FD2C-A3C666C7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8FD17-A6FF-3219-1413-4B96F041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505F68-71D7-4945-C9FB-9A4B8106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1875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41CCD-87AA-B1E9-2370-41430D63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46EE41-5026-C17B-9405-0D554EE3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EAC780-D884-53C5-1B49-E5D316D29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DB0F65-00C9-D091-B4D6-2247B9E9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CCE0B-CDAA-1099-2D5A-AAED485B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8760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F67CC-588F-82A8-4FAE-A5F2C6BAF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4B0806-561B-682B-02A3-F5997DFF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7C6A60-B5D2-326B-138E-5CA5AD69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45D365-2728-5070-2A45-D170336F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B2D72D-61A6-CA8E-E358-6E853ACCC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1660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B3979-508E-C728-0D0F-B648F81D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F49882-1B5B-9681-97AB-6138C6594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2A5F85-276B-D7AF-3D9D-E85B3DF8B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F30831-2602-1B64-DCC0-E030697C0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45A43C-FADD-E41F-6DA1-CFD65C4EC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16C12F-B266-B6A8-B2E1-3AB4CC38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9792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261C8-B86A-0F5C-8705-E73256D6B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850A01-A39B-D490-9589-5180F3102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71ED51-2EA5-AB7A-1DB8-89399AE08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DE6157-6523-F6F5-8917-2593CECFC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943AE4-1280-0F59-27E2-27E33F1C0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AF37E0-A8C1-F008-D45C-80C8B6CD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C80F497-3B20-357A-3A62-064DC679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A37503-4CDF-3DA7-B600-5012739F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6907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7FD9A-245F-4EC0-D244-2A8EB6E7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440E598-6B7D-7446-86BC-6B1B0AE0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9980C9-C4F0-74E9-8301-6985DDD0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2CB2ED-AB06-694D-F3F0-BE268B68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7009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04D8FE-91E4-9FD2-CBFE-CFDB73605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9BA5672-0403-7180-B618-4A88B423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5AC1F1-63CE-FFFA-20C6-921C13BC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2155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22549-A72C-9AC1-065E-1780CA9F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5B3BC2-FCCA-E52F-E463-6E4095230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8B478F-E095-26F0-0638-4C1E25E79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25FA69-58EB-9428-7F11-8EC391BF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F7BE12-7207-EF0F-1605-5528E06CB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333A3-A679-7649-AF27-4B9A0257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033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41CCD-87AA-B1E9-2370-41430D63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46EE41-5026-C17B-9405-0D554EE3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EAC780-D884-53C5-1B49-E5D316D29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DB0F65-00C9-D091-B4D6-2247B9E9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CCE0B-CDAA-1099-2D5A-AAED485B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7399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3F6EE-C234-AEF7-9680-9640A7E4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626F93E-37CC-9AD7-6D5C-F2098A726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664396-F4AF-2539-F74C-B7A9F126D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B15CF-9C8D-A764-C314-2B414986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4A96D1-EF33-E3AA-8105-3C9D6947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EC79CB-A048-0014-9DBF-6819E020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7011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2159B-6CF8-D93C-331D-885C7E95B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7C3830-9D41-93C7-B413-527AAF9EC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4B0531-27A7-26B2-B69D-ED4027D6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09940C-9FD4-852E-B37C-0DC93738F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BF9025-C77E-1BE8-38EC-D163E5DC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7129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25DC8D-4FE9-74B1-B2C7-AC6B3E3537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D4366C-C020-DC32-4519-9E627ADC1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D5457-8151-2C36-3104-2A536181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C468BF-C911-9582-4310-3F8B2A63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CAF877-F771-B87E-D8A8-58895A8F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986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F67CC-588F-82A8-4FAE-A5F2C6BAF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4B0806-561B-682B-02A3-F5997DFF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7C6A60-B5D2-326B-138E-5CA5AD69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45D365-2728-5070-2A45-D170336F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B2D72D-61A6-CA8E-E358-6E853ACCC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294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B3979-508E-C728-0D0F-B648F81D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F49882-1B5B-9681-97AB-6138C6594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2A5F85-276B-D7AF-3D9D-E85B3DF8B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F30831-2602-1B64-DCC0-E030697C0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45A43C-FADD-E41F-6DA1-CFD65C4EC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16C12F-B266-B6A8-B2E1-3AB4CC38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9352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261C8-B86A-0F5C-8705-E73256D6B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850A01-A39B-D490-9589-5180F3102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71ED51-2EA5-AB7A-1DB8-89399AE08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DE6157-6523-F6F5-8917-2593CECFC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943AE4-1280-0F59-27E2-27E33F1C0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AF37E0-A8C1-F008-D45C-80C8B6CD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C80F497-3B20-357A-3A62-064DC679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A37503-4CDF-3DA7-B600-5012739F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211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7FD9A-245F-4EC0-D244-2A8EB6E7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440E598-6B7D-7446-86BC-6B1B0AE0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9980C9-C4F0-74E9-8301-6985DDD0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2CB2ED-AB06-694D-F3F0-BE268B68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237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04D8FE-91E4-9FD2-CBFE-CFDB73605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9BA5672-0403-7180-B618-4A88B423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5AC1F1-63CE-FFFA-20C6-921C13BC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00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22549-A72C-9AC1-065E-1780CA9F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5B3BC2-FCCA-E52F-E463-6E4095230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8B478F-E095-26F0-0638-4C1E25E79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25FA69-58EB-9428-7F11-8EC391BF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F7BE12-7207-EF0F-1605-5528E06CB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333A3-A679-7649-AF27-4B9A0257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439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3F6EE-C234-AEF7-9680-9640A7E4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626F93E-37CC-9AD7-6D5C-F2098A726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664396-F4AF-2539-F74C-B7A9F126D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B15CF-9C8D-A764-C314-2B414986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4A96D1-EF33-E3AA-8105-3C9D6947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EC79CB-A048-0014-9DBF-6819E020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0547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3608AE-7035-3333-72FB-2E4851A9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44197B-3C1A-6BBE-8B8F-63DA19F38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36B45-1831-9029-7B11-615AD5689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336205-DA29-DAA6-6E1B-FCAAD1C85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183DE-8C2F-DED2-7B97-2C256B37D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468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3608AE-7035-3333-72FB-2E4851A9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44197B-3C1A-6BBE-8B8F-63DA19F38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36B45-1831-9029-7B11-615AD5689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D7DD2-41FF-4128-8B6E-92FC275B3051}" type="datetimeFigureOut">
              <a:rPr lang="es-CL" smtClean="0"/>
              <a:t>22-07-2024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336205-DA29-DAA6-6E1B-FCAAD1C85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183DE-8C2F-DED2-7B97-2C256B37D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609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wrap="square" anchor="ctr">
            <a:noAutofit/>
          </a:bodyPr>
          <a:lstStyle/>
          <a:p>
            <a:r>
              <a:rPr lang="es-MX" sz="4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Entrenamiento para la elaboración y presentación de los NIR en virtud del </a:t>
            </a:r>
            <a:r>
              <a:rPr lang="es-MX" sz="44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ETF</a:t>
            </a:r>
            <a:r>
              <a:rPr lang="es-MX" sz="4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del Acuerdo de París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74C0F82-2361-3C34-33A4-F43D644B36CA}"/>
              </a:ext>
            </a:extLst>
          </p:cNvPr>
          <p:cNvSpPr txBox="1">
            <a:spLocks/>
          </p:cNvSpPr>
          <p:nvPr/>
        </p:nvSpPr>
        <p:spPr>
          <a:xfrm>
            <a:off x="1676400" y="4805082"/>
            <a:ext cx="9144000" cy="395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Miércoles 10 de julio de 2024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FE75E06-D023-1D0F-D06B-2DDAB7519743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1026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A28671EE-E682-43DA-229C-5E0331515C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C13CF524-5FB6-834A-9C78-5ED43349C6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401C1274-6B1A-847B-DE8B-D0F2C457A3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8096AF-01A8-1B46-1DEF-FA316A40FB4D}"/>
              </a:ext>
            </a:extLst>
          </p:cNvPr>
          <p:cNvGrpSpPr/>
          <p:nvPr/>
        </p:nvGrpSpPr>
        <p:grpSpPr>
          <a:xfrm>
            <a:off x="1769249" y="5689513"/>
            <a:ext cx="8653501" cy="576000"/>
            <a:chOff x="2084226" y="5832292"/>
            <a:chExt cx="8653501" cy="576000"/>
          </a:xfrm>
        </p:grpSpPr>
        <p:pic>
          <p:nvPicPr>
            <p:cNvPr id="1031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D855EB2B-9D30-302B-C1FF-BFC00CAFDA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6" y="5868292"/>
              <a:ext cx="1458949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F895A514-AE13-1861-66B7-982AD38CDA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4910" y="5832292"/>
              <a:ext cx="42441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5369B724-E7F7-8E5A-B07B-F89553D717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6131064" y="5868292"/>
              <a:ext cx="742738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9AA33FA4-5CF2-9E4F-ECD8-0FEECB8D99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7955538" y="5832292"/>
              <a:ext cx="278218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994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Cálculo de los GEI (2/2)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Independientemente de las herramientas utilizada, debe considerarse los puntos siguientes: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Utilizar una clasificación estandarizada o una nomenclatura propia;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Incluir metadatos en cada archivo y mantener una lista de los archivos de cálculo;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Utilizar una convención de nomenclatura estándar entre categorías y ciclos de inventario;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Documentar en herramientas la evidencia de la implementación de la </a:t>
            </a:r>
            <a:r>
              <a:rPr lang="es-MX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GCCV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Codificar con colores u otro formato visual para diferenciar entre áreas de entrada de datos, cálculos, chequeo de </a:t>
            </a:r>
            <a:r>
              <a:rPr lang="es-MX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GCCV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explicaciones y salidas/productos;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Documentar dónde se han revisado los datos o métodos históricos;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Documentar modelos complejos; 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Desarrollar un formato de salida estándar para todos los datos informados.</a:t>
            </a:r>
          </a:p>
        </p:txBody>
      </p:sp>
    </p:spTree>
    <p:extLst>
      <p:ext uri="{BB962C8B-B14F-4D97-AF65-F5344CB8AC3E}">
        <p14:creationId xmlns:p14="http://schemas.microsoft.com/office/powerpoint/2010/main" val="192430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MX" sz="24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Ejemplo de nomenclatura estándar entre categorías y ciclos de inventario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6417D71-BBF4-CAC6-A818-1D2A36BA5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86493"/>
            <a:ext cx="4638675" cy="503872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E13226A-547B-A81D-1F67-F49C44706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032" y="2015092"/>
            <a:ext cx="527685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9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MX" sz="2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Codificar con colores u otro formato visual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0838236-EBBD-061E-47DB-41C01B632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772816"/>
            <a:ext cx="8105775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51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Recopilación, agregación y reporte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el análisis y la presentación de los reportes, los datos del inventario necesitan recopilarse (posiblemente desde formatos muy diferentes como libros de cálculo o modelos de cálculo) en un </a:t>
            </a:r>
            <a:r>
              <a:rPr lang="es-MX" sz="2000" dirty="0">
                <a:solidFill>
                  <a:srgbClr val="0070C0"/>
                </a:solidFill>
              </a:rPr>
              <a:t>conjunto coherente de tablas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que se puedan agregar para producir formatos de reportes detallados, totales nacionales y tablas de resumen.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Esta recopilación de datos en un solo formato también </a:t>
            </a:r>
            <a:r>
              <a:rPr lang="es-MX" sz="2000" dirty="0">
                <a:solidFill>
                  <a:srgbClr val="0070C0"/>
                </a:solidFill>
              </a:rPr>
              <a:t>permite que el sistema de </a:t>
            </a:r>
            <a:r>
              <a:rPr lang="es-MX" sz="2000" dirty="0" err="1">
                <a:solidFill>
                  <a:srgbClr val="0070C0"/>
                </a:solidFill>
              </a:rPr>
              <a:t>GCCV</a:t>
            </a:r>
            <a:r>
              <a:rPr lang="es-MX" sz="2000" dirty="0">
                <a:solidFill>
                  <a:srgbClr val="0070C0"/>
                </a:solidFill>
              </a:rPr>
              <a:t> se aplique más fácilmente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utilizando herramientas que pueden identificar anomalías en las tendencias y puntos de datos faltantes.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sugiere estandarizar la estructura de la recolección de datos en una base de datos de emisiones, absorciones y los datos de actividad relevantes para cada categoría, gas, combustibles, y otra información relevante.</a:t>
            </a:r>
            <a:endParaRPr lang="es-MX" sz="2000" dirty="0">
              <a:solidFill>
                <a:srgbClr val="25B1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5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MX" sz="2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Ejemplo de tabulación para la estructura de la recopilación de datos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447A866-3930-6320-9585-AE0FF0DC08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25232" y="1809787"/>
            <a:ext cx="9541536" cy="493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318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Muchas gracias por su atención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C223A8-D5C4-651C-F9FD-6F6AC346B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708" y="4622799"/>
            <a:ext cx="9144000" cy="1487861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L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 Cornejo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| paulo.cornejoguajardo@un.org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EB362B87-72AB-9445-576B-A40B660638F7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5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588A94BB-1CB9-D058-4F6E-65063A1093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51881018-1D66-6116-709A-BD355FAD90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576B4E4B-4858-BDAE-17B7-CECA119F80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447185C-E2F9-2BDA-9611-5890DBA621B6}"/>
              </a:ext>
            </a:extLst>
          </p:cNvPr>
          <p:cNvGrpSpPr/>
          <p:nvPr/>
        </p:nvGrpSpPr>
        <p:grpSpPr>
          <a:xfrm>
            <a:off x="1769249" y="5689513"/>
            <a:ext cx="8653501" cy="576000"/>
            <a:chOff x="2084226" y="5832292"/>
            <a:chExt cx="8653501" cy="576000"/>
          </a:xfrm>
        </p:grpSpPr>
        <p:pic>
          <p:nvPicPr>
            <p:cNvPr id="14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56D800B2-B469-3756-6A65-4328536545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6" y="5868292"/>
              <a:ext cx="1458949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8F5F3E89-E2CD-9A20-FE1F-1F3E5B80AC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4910" y="5832292"/>
              <a:ext cx="42441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B952928-5F04-75C3-62FA-55A320CAA7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6131064" y="5868292"/>
              <a:ext cx="742738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E7FD2300-A3A2-15E8-FA2D-BDC2A1532D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7955538" y="5832292"/>
              <a:ext cx="278218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7150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Autofit/>
          </a:bodyPr>
          <a:lstStyle/>
          <a:p>
            <a:r>
              <a:rPr lang="es-MX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Sistema de gestión de la información de los inventarios nacionales de GEI</a:t>
            </a:r>
            <a:endParaRPr lang="es-CL" sz="4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C223A8-D5C4-651C-F9FD-6F6AC346B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714875"/>
            <a:ext cx="10169820" cy="1655762"/>
          </a:xfrm>
        </p:spPr>
        <p:txBody>
          <a:bodyPr anchor="b"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 Cornejo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Coordinador Regional CBIT-GSP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UNEP-CCC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paulo.cornejoguajardo@un.org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D1DBD415-EC41-2388-1D35-ABD5ADFA31EE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5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912900DA-E205-CC0E-88B1-CF719C8D5A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8DC5E4D5-AA4F-781C-FCCD-9BB5E25B0A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1AD16A6E-5E9D-EA44-FCB7-BBB0333438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9A25B18E-F3F5-EF97-FCFA-900E6EB69840}"/>
              </a:ext>
            </a:extLst>
          </p:cNvPr>
          <p:cNvGrpSpPr/>
          <p:nvPr/>
        </p:nvGrpSpPr>
        <p:grpSpPr>
          <a:xfrm>
            <a:off x="498182" y="5689513"/>
            <a:ext cx="6324525" cy="504000"/>
            <a:chOff x="2084227" y="5832292"/>
            <a:chExt cx="6324525" cy="504000"/>
          </a:xfrm>
        </p:grpSpPr>
        <p:pic>
          <p:nvPicPr>
            <p:cNvPr id="8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80E503DA-8C80-D174-C4C5-D17FD0B5D7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7" y="5868292"/>
              <a:ext cx="1250527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90AD74B0-6079-1A26-01D8-9E64385CB2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615" y="5832292"/>
              <a:ext cx="371367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B7CDE4F-E7D1-A22B-A82B-1C328DB293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4793843" y="5868292"/>
              <a:ext cx="636632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14F50B15-4B1D-5468-DB3E-C27CDB5BBD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5974337" y="5832292"/>
              <a:ext cx="2434415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4922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Herramientas de los sistemas nacionales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203D9E1-07C0-CC8D-C961-BC3C2962A9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6399490"/>
              </p:ext>
            </p:extLst>
          </p:nvPr>
        </p:nvGraphicFramePr>
        <p:xfrm>
          <a:off x="3757662" y="2235111"/>
          <a:ext cx="7225629" cy="3550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ipse 4">
            <a:extLst>
              <a:ext uri="{FF2B5EF4-FFF2-40B4-BE49-F238E27FC236}">
                <a16:creationId xmlns:a16="http://schemas.microsoft.com/office/drawing/2014/main" id="{CDA5DC91-4716-73D7-4AAA-764BE39A2810}"/>
              </a:ext>
            </a:extLst>
          </p:cNvPr>
          <p:cNvSpPr/>
          <p:nvPr/>
        </p:nvSpPr>
        <p:spPr>
          <a:xfrm>
            <a:off x="1215032" y="2531780"/>
            <a:ext cx="2783483" cy="289650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Herramientas para la gestión del inventario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18A75963-E1E7-12C2-B7B6-7AF8E9D9672C}"/>
              </a:ext>
            </a:extLst>
          </p:cNvPr>
          <p:cNvSpPr/>
          <p:nvPr/>
        </p:nvSpPr>
        <p:spPr>
          <a:xfrm>
            <a:off x="4479781" y="3132197"/>
            <a:ext cx="6472799" cy="44959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540CC4F-C9BC-9765-D3CC-0D1AF9E9EFE0}"/>
              </a:ext>
            </a:extLst>
          </p:cNvPr>
          <p:cNvGrpSpPr/>
          <p:nvPr/>
        </p:nvGrpSpPr>
        <p:grpSpPr>
          <a:xfrm rot="16200000">
            <a:off x="8638641" y="3766729"/>
            <a:ext cx="3550340" cy="426611"/>
            <a:chOff x="269962" y="176448"/>
            <a:chExt cx="5606827" cy="353123"/>
          </a:xfrm>
          <a:solidFill>
            <a:schemeClr val="accent5"/>
          </a:solidFill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E54DE556-20CA-7E77-FAEA-3AF58C0A2EE1}"/>
                </a:ext>
              </a:extLst>
            </p:cNvPr>
            <p:cNvSpPr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68CCEE9A-2551-4C23-AFBF-2891B68DB1C1}"/>
                </a:ext>
              </a:extLst>
            </p:cNvPr>
            <p:cNvSpPr txBox="1"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000" tIns="35560" rIns="35560" bIns="3556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Gestión</a:t>
              </a: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68242FFC-3F67-1A42-71A3-BC82C4D8AE42}"/>
              </a:ext>
            </a:extLst>
          </p:cNvPr>
          <p:cNvGrpSpPr/>
          <p:nvPr/>
        </p:nvGrpSpPr>
        <p:grpSpPr>
          <a:xfrm rot="16200000">
            <a:off x="7189179" y="3766729"/>
            <a:ext cx="3550340" cy="426611"/>
            <a:chOff x="269962" y="176448"/>
            <a:chExt cx="5606827" cy="353123"/>
          </a:xfrm>
          <a:solidFill>
            <a:schemeClr val="accent5"/>
          </a:solidFill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92296C8C-5255-9CF4-A926-68D8AD7C5656}"/>
                </a:ext>
              </a:extLst>
            </p:cNvPr>
            <p:cNvSpPr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D99EE85-ADE2-6E60-9B64-A0B04E17E7E8}"/>
                </a:ext>
              </a:extLst>
            </p:cNvPr>
            <p:cNvSpPr txBox="1"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000" tIns="35560" rIns="35560" bIns="3556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Planificación</a:t>
              </a: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EAFC98DC-C0ED-7742-7A57-002675E125F6}"/>
              </a:ext>
            </a:extLst>
          </p:cNvPr>
          <p:cNvGrpSpPr/>
          <p:nvPr/>
        </p:nvGrpSpPr>
        <p:grpSpPr>
          <a:xfrm rot="16200000">
            <a:off x="7913910" y="3766729"/>
            <a:ext cx="3550340" cy="426611"/>
            <a:chOff x="269962" y="176448"/>
            <a:chExt cx="5606827" cy="353123"/>
          </a:xfrm>
          <a:solidFill>
            <a:schemeClr val="accent5"/>
          </a:solidFill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C90C96D9-A60D-44C4-158F-431B5B3E4245}"/>
                </a:ext>
              </a:extLst>
            </p:cNvPr>
            <p:cNvSpPr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5984089-B7BD-4634-C205-976AF5B383CD}"/>
                </a:ext>
              </a:extLst>
            </p:cNvPr>
            <p:cNvSpPr txBox="1"/>
            <p:nvPr/>
          </p:nvSpPr>
          <p:spPr>
            <a:xfrm>
              <a:off x="269962" y="176448"/>
              <a:ext cx="5606827" cy="353123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000" tIns="35560" rIns="35560" bIns="3556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Elaboración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174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860D94-FF96-44C8-83E7-175F4C3CE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8860D94-FF96-44C8-83E7-175F4C3CED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D080C2-9285-4887-955D-EC8EFE0FE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C9D080C2-9285-4887-955D-EC8EFE0FEF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477239-D5AC-4A84-BF4A-0F477E80A8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56477239-D5AC-4A84-BF4A-0F477E80A8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1377A6-04F0-4195-90A3-798F648A7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811377A6-04F0-4195-90A3-798F648A71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AAD6F3-E7F6-4C43-9D27-E639FAE68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44AAD6F3-E7F6-4C43-9D27-E639FAE686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8AEC71-5A7E-4869-91E8-7F5B145DAE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668AEC71-5A7E-4869-91E8-7F5B145DAE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00B6BF-FA5D-4A89-894E-0F7260E153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C500B6BF-FA5D-4A89-894E-0F7260E153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0FA53A-D0FA-47A0-A299-D5AA4354A0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250FA53A-D0FA-47A0-A299-D5AA4354A0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27B6BD-ED05-49E5-ADEA-5254BD285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0927B6BD-ED05-49E5-ADEA-5254BD2851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EC36D2-1D68-46D9-BA06-72EBD2F767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A2EC36D2-1D68-46D9-BA06-72EBD2F767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3853E6-B754-4B5A-8287-9488F1F2B9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6A3853E6-B754-4B5A-8287-9488F1F2B9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Introducción al sistema de gestión de la 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62056" cy="4351338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 proceso de preparación y actualización de un inventario implicará el </a:t>
            </a:r>
            <a:r>
              <a:rPr lang="es-MX" sz="2000" dirty="0">
                <a:solidFill>
                  <a:srgbClr val="0070C0"/>
                </a:solidFill>
              </a:rPr>
              <a:t>uso de numerosos conjuntos de datos, documentos, referencias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así como la aplicación de una variedad de supuestos, dictamen de expertos y conversiones de datos.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Hay muchos sistemas diferentes de gestión de la información utilizados por los países. No hay un modelo único ni mejor.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Algunos usan </a:t>
            </a:r>
            <a:r>
              <a:rPr lang="es-MX" sz="2000" dirty="0">
                <a:solidFill>
                  <a:srgbClr val="0070C0"/>
                </a:solidFill>
              </a:rPr>
              <a:t>herramientas sofisticadas de bases de datos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conectadas a internet y disponibles para que los usuarios carguen datos y operen desde ubicaciones remotas.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Sin embargo, muchos países operan actualmente utilizando </a:t>
            </a:r>
            <a:r>
              <a:rPr lang="es-MX" sz="2000" dirty="0">
                <a:solidFill>
                  <a:srgbClr val="0070C0"/>
                </a:solidFill>
              </a:rPr>
              <a:t>set de libros de cálculo, bases de datos y sistemas de software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calcular sus GEI (como el Software del IPCC para los inventarios).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endParaRPr lang="es-MX" sz="2000" dirty="0">
              <a:solidFill>
                <a:srgbClr val="25B199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75FE5B3C-8B08-6BCF-B7C6-891CCF29B0DC}"/>
              </a:ext>
            </a:extLst>
          </p:cNvPr>
          <p:cNvGrpSpPr/>
          <p:nvPr/>
        </p:nvGrpSpPr>
        <p:grpSpPr>
          <a:xfrm>
            <a:off x="8627368" y="2924944"/>
            <a:ext cx="2726432" cy="2972653"/>
            <a:chOff x="8976320" y="2780928"/>
            <a:chExt cx="2726432" cy="2972653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6C0FC8AD-AE98-367E-5396-C3722DDEF1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76320" y="2780928"/>
              <a:ext cx="2726432" cy="2726432"/>
            </a:xfrm>
            <a:prstGeom prst="rect">
              <a:avLst/>
            </a:prstGeom>
          </p:spPr>
        </p:pic>
        <p:sp>
          <p:nvSpPr>
            <p:cNvPr id="6" name="CuadroTexto 3">
              <a:extLst>
                <a:ext uri="{FF2B5EF4-FFF2-40B4-BE49-F238E27FC236}">
                  <a16:creationId xmlns:a16="http://schemas.microsoft.com/office/drawing/2014/main" id="{8B209BB8-2CB8-7979-E0EA-4BA14666C83F}"/>
                </a:ext>
              </a:extLst>
            </p:cNvPr>
            <p:cNvSpPr txBox="1"/>
            <p:nvPr/>
          </p:nvSpPr>
          <p:spPr>
            <a:xfrm>
              <a:off x="9708541" y="5507360"/>
              <a:ext cx="198834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s-C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CL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imagen: Flaticon.com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69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Funciones del sistema de gestión de la información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FF8C82B1-70B8-C0D7-5CAA-850223A1DF38}"/>
              </a:ext>
            </a:extLst>
          </p:cNvPr>
          <p:cNvSpPr/>
          <p:nvPr/>
        </p:nvSpPr>
        <p:spPr>
          <a:xfrm>
            <a:off x="1127448" y="2348880"/>
            <a:ext cx="1836000" cy="2592288"/>
          </a:xfrm>
          <a:prstGeom prst="roundRect">
            <a:avLst/>
          </a:prstGeom>
          <a:solidFill>
            <a:srgbClr val="25B199"/>
          </a:solidFill>
          <a:ln>
            <a:solidFill>
              <a:srgbClr val="25B1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Compartir información y gestionar los flujos de datos</a:t>
            </a:r>
            <a:endParaRPr lang="en-GB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9F82BB8-4C11-FA02-4D2A-61F700D03D5A}"/>
              </a:ext>
            </a:extLst>
          </p:cNvPr>
          <p:cNvSpPr/>
          <p:nvPr/>
        </p:nvSpPr>
        <p:spPr>
          <a:xfrm>
            <a:off x="3156485" y="2348880"/>
            <a:ext cx="1836000" cy="2592288"/>
          </a:xfrm>
          <a:prstGeom prst="roundRect">
            <a:avLst/>
          </a:prstGeom>
          <a:solidFill>
            <a:srgbClr val="25B199"/>
          </a:solidFill>
          <a:ln>
            <a:solidFill>
              <a:srgbClr val="25B1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Realizar el cálculo de los GEI</a:t>
            </a:r>
            <a:endParaRPr lang="en-GB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93708922-B185-4FF6-151C-47C16103C4E5}"/>
              </a:ext>
            </a:extLst>
          </p:cNvPr>
          <p:cNvSpPr/>
          <p:nvPr/>
        </p:nvSpPr>
        <p:spPr>
          <a:xfrm>
            <a:off x="5185522" y="2348880"/>
            <a:ext cx="1836000" cy="2592288"/>
          </a:xfrm>
          <a:prstGeom prst="roundRect">
            <a:avLst/>
          </a:prstGeom>
          <a:solidFill>
            <a:srgbClr val="25B199"/>
          </a:solidFill>
          <a:ln>
            <a:solidFill>
              <a:srgbClr val="25B1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Recopilación, agregación y reporte de la información de los inventarios</a:t>
            </a:r>
            <a:endParaRPr lang="en-GB" dirty="0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78E33CF1-583B-4ADD-451C-18C26FF4B245}"/>
              </a:ext>
            </a:extLst>
          </p:cNvPr>
          <p:cNvSpPr/>
          <p:nvPr/>
        </p:nvSpPr>
        <p:spPr>
          <a:xfrm>
            <a:off x="7214559" y="2348880"/>
            <a:ext cx="1836000" cy="2592288"/>
          </a:xfrm>
          <a:prstGeom prst="roundRect">
            <a:avLst/>
          </a:prstGeom>
          <a:solidFill>
            <a:srgbClr val="25B199"/>
          </a:solidFill>
          <a:ln>
            <a:solidFill>
              <a:srgbClr val="25B1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Archivo y documentación de la información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B9BC7787-0DD8-CBF8-E8F7-BDE28031F6FD}"/>
              </a:ext>
            </a:extLst>
          </p:cNvPr>
          <p:cNvSpPr/>
          <p:nvPr/>
        </p:nvSpPr>
        <p:spPr>
          <a:xfrm>
            <a:off x="9243596" y="2348880"/>
            <a:ext cx="1836000" cy="2592288"/>
          </a:xfrm>
          <a:prstGeom prst="roundRect">
            <a:avLst/>
          </a:prstGeom>
          <a:solidFill>
            <a:srgbClr val="25B199"/>
          </a:solidFill>
          <a:ln>
            <a:solidFill>
              <a:srgbClr val="25B1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Educación, sensibilización, comunicación, difusión de los resultados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79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Compartir información y gestionar los flujos de datos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792" y="1825625"/>
            <a:ext cx="7130008" cy="4351338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Existen numerosos conjuntos de datos para la elaboración del inventario y muchos proveedores de datos que los proporcionan.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debería incluir un </a:t>
            </a:r>
            <a:r>
              <a:rPr lang="es-MX" sz="2000" dirty="0">
                <a:solidFill>
                  <a:srgbClr val="0070C0"/>
                </a:solidFill>
              </a:rPr>
              <a:t>diagrama del flujo de datos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desde la recopilación de datos inicial hasta el informe final, además de los documentos y proveedores de datos más importantes para el proceso de compilación del inventario.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Los flujos de datos más detallados para los conjuntos de datos, sectores o categorías específicas pueden ayudar a </a:t>
            </a:r>
            <a:r>
              <a:rPr lang="es-MX" sz="2000" dirty="0">
                <a:solidFill>
                  <a:srgbClr val="0070C0"/>
                </a:solidFill>
              </a:rPr>
              <a:t>documentar el proceso, mejorar la transparencia y construir una memoria institucional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endParaRPr lang="es-MX" sz="2000" dirty="0">
              <a:solidFill>
                <a:srgbClr val="25B199"/>
              </a:solidFill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C14BAA59-ACA6-13BC-6C12-FE026765D1EC}"/>
              </a:ext>
            </a:extLst>
          </p:cNvPr>
          <p:cNvGrpSpPr/>
          <p:nvPr/>
        </p:nvGrpSpPr>
        <p:grpSpPr>
          <a:xfrm>
            <a:off x="983432" y="2060848"/>
            <a:ext cx="3055135" cy="3285967"/>
            <a:chOff x="983432" y="2060848"/>
            <a:chExt cx="3055135" cy="3285967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9B402A0F-92D8-9FCD-4B68-1E16C95A1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83432" y="2060848"/>
              <a:ext cx="3055135" cy="3055135"/>
            </a:xfrm>
            <a:prstGeom prst="rect">
              <a:avLst/>
            </a:prstGeom>
          </p:spPr>
        </p:pic>
        <p:sp>
          <p:nvSpPr>
            <p:cNvPr id="5" name="CuadroTexto 3">
              <a:extLst>
                <a:ext uri="{FF2B5EF4-FFF2-40B4-BE49-F238E27FC236}">
                  <a16:creationId xmlns:a16="http://schemas.microsoft.com/office/drawing/2014/main" id="{0B29B31B-EDEF-6634-41AE-6FF799F798DE}"/>
                </a:ext>
              </a:extLst>
            </p:cNvPr>
            <p:cNvSpPr txBox="1"/>
            <p:nvPr/>
          </p:nvSpPr>
          <p:spPr>
            <a:xfrm>
              <a:off x="2050223" y="5115983"/>
              <a:ext cx="19883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s-C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CL" sz="9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imagen: Flaticon.com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826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MX" sz="2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Ejemplo de diagrama de flujo de datos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7780FC7-90B4-0841-666D-DA133FE1D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64" y="1844824"/>
            <a:ext cx="11716272" cy="488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76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Acuerdos con los proveedores de datos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 </a:t>
            </a:r>
            <a:r>
              <a:rPr lang="es-MX" sz="2000" dirty="0">
                <a:solidFill>
                  <a:srgbClr val="0070C0"/>
                </a:solidFill>
              </a:rPr>
              <a:t>acuerdo de suministro de datos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define qué datos, de quién, a quién y cuándo se proporcionarán para la compilación del inventario. Idealmente, se organiza entre la entidad nacional y los proveedores de datos.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 acuerdo puede ser </a:t>
            </a:r>
            <a:r>
              <a:rPr lang="es-MX" sz="2000" dirty="0">
                <a:solidFill>
                  <a:srgbClr val="0070C0"/>
                </a:solidFill>
              </a:rPr>
              <a:t>beneficioso tanto para los compiladores del inventario como para los mismos proveedores de datos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asegurando el suministro de datos en el futuro.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 acuerdo puede ayudar a las organizaciones proveedoras de datos </a:t>
            </a:r>
            <a:r>
              <a:rPr lang="es-MX" sz="2000" dirty="0">
                <a:solidFill>
                  <a:srgbClr val="0070C0"/>
                </a:solidFill>
              </a:rPr>
              <a:t>estableciendo un reconocimiento formal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que puede promover los recursos de asignación dentro de la misma organización para entregar datos de alta calidad y a tiempo.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Hay muchos formatos de acuerdos. Cuando existen leyes nacionales para el suministro de datos, se puede hacer referencia a ellas. Cuando el suministro de datos es menos formal, los acuerdos pueden actuar como un acuerdo informal entre las partes.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endParaRPr lang="es-MX" sz="2000" dirty="0">
              <a:solidFill>
                <a:srgbClr val="25B1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1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Cálculo de los GEI (1/2)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93904" cy="4351338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Los equipos técnicos sectoriales necesitan </a:t>
            </a:r>
            <a:r>
              <a:rPr lang="es-MX" sz="2000" dirty="0">
                <a:solidFill>
                  <a:srgbClr val="0070C0"/>
                </a:solidFill>
              </a:rPr>
              <a:t>flexibilidad para calcular utilizando herramientas apropiadas a las circunstancias nacionales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incluida la complejidad de sus datos y métodos.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Los libros de cálculo a menudo se usan al comenzar los procesos y para desarrollar métodos básicos.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Los métodos más complejos a menudo implican el uso de modelos especializados para facilitar cálculos complejos o el manejo de grandes conjuntos de datos.</a:t>
            </a:r>
            <a:endParaRPr lang="es-MX" sz="2000" dirty="0">
              <a:solidFill>
                <a:srgbClr val="25B199"/>
              </a:solidFill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63211CD-E2EB-5D8B-684B-06D6B0473757}"/>
              </a:ext>
            </a:extLst>
          </p:cNvPr>
          <p:cNvGrpSpPr/>
          <p:nvPr/>
        </p:nvGrpSpPr>
        <p:grpSpPr>
          <a:xfrm>
            <a:off x="7686707" y="2165090"/>
            <a:ext cx="3683261" cy="3903240"/>
            <a:chOff x="7686707" y="2165090"/>
            <a:chExt cx="3683261" cy="390324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9C26E971-C2E6-E54B-8854-BCE8341CF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86707" y="2165090"/>
              <a:ext cx="3672408" cy="3672408"/>
            </a:xfrm>
            <a:prstGeom prst="rect">
              <a:avLst/>
            </a:prstGeom>
          </p:spPr>
        </p:pic>
        <p:sp>
          <p:nvSpPr>
            <p:cNvPr id="6" name="CuadroTexto 3">
              <a:extLst>
                <a:ext uri="{FF2B5EF4-FFF2-40B4-BE49-F238E27FC236}">
                  <a16:creationId xmlns:a16="http://schemas.microsoft.com/office/drawing/2014/main" id="{EB89112E-4DBD-9D3F-B411-800900E665E5}"/>
                </a:ext>
              </a:extLst>
            </p:cNvPr>
            <p:cNvSpPr txBox="1"/>
            <p:nvPr/>
          </p:nvSpPr>
          <p:spPr>
            <a:xfrm>
              <a:off x="9381624" y="5837498"/>
              <a:ext cx="19883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s-C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CL" sz="9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imagen: Flaticon.com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522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7165</TotalTime>
  <Words>909</Words>
  <Application>Microsoft Office PowerPoint</Application>
  <PresentationFormat>Panorámica</PresentationFormat>
  <Paragraphs>64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Tema de Office</vt:lpstr>
      <vt:lpstr>2_Tema de Office</vt:lpstr>
      <vt:lpstr>Entrenamiento para la elaboración y presentación de los NIR en virtud del ETF del Acuerdo de París</vt:lpstr>
      <vt:lpstr>Sistema de gestión de la información de los inventarios nacionales de GEI</vt:lpstr>
      <vt:lpstr>Herramientas de los sistemas nacionales</vt:lpstr>
      <vt:lpstr>Introducción al sistema de gestión de la información</vt:lpstr>
      <vt:lpstr>Funciones del sistema de gestión de la información</vt:lpstr>
      <vt:lpstr>Compartir información y gestionar los flujos de datos</vt:lpstr>
      <vt:lpstr>Ejemplo de diagrama de flujo de datos</vt:lpstr>
      <vt:lpstr>Acuerdos con los proveedores de datos</vt:lpstr>
      <vt:lpstr>Cálculo de los GEI (1/2)</vt:lpstr>
      <vt:lpstr>Cálculo de los GEI (2/2)</vt:lpstr>
      <vt:lpstr>Ejemplo de nomenclatura estándar entre categorías y ciclos de inventario</vt:lpstr>
      <vt:lpstr>Codificar con colores u otro formato visual</vt:lpstr>
      <vt:lpstr>Recopilación, agregación y reporte </vt:lpstr>
      <vt:lpstr>Ejemplo de tabulación para la estructura de la recopilación de datos</vt:lpstr>
      <vt:lpstr>Muchas gracias por su atención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Gases de efecto invernadero (ISO 14064)</dc:title>
  <dc:creator>Paulo</dc:creator>
  <cp:lastModifiedBy>Paulo CORNEJO</cp:lastModifiedBy>
  <cp:revision>702</cp:revision>
  <dcterms:created xsi:type="dcterms:W3CDTF">2012-06-03T13:49:20Z</dcterms:created>
  <dcterms:modified xsi:type="dcterms:W3CDTF">2024-07-23T04:46:16Z</dcterms:modified>
</cp:coreProperties>
</file>