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45" r:id="rId2"/>
  </p:sldMasterIdLst>
  <p:notesMasterIdLst>
    <p:notesMasterId r:id="rId24"/>
  </p:notesMasterIdLst>
  <p:handoutMasterIdLst>
    <p:handoutMasterId r:id="rId25"/>
  </p:handoutMasterIdLst>
  <p:sldIdLst>
    <p:sldId id="275" r:id="rId3"/>
    <p:sldId id="256" r:id="rId4"/>
    <p:sldId id="322" r:id="rId5"/>
    <p:sldId id="921" r:id="rId6"/>
    <p:sldId id="922" r:id="rId7"/>
    <p:sldId id="923" r:id="rId8"/>
    <p:sldId id="927" r:id="rId9"/>
    <p:sldId id="928" r:id="rId10"/>
    <p:sldId id="929" r:id="rId11"/>
    <p:sldId id="930" r:id="rId12"/>
    <p:sldId id="931" r:id="rId13"/>
    <p:sldId id="933" r:id="rId14"/>
    <p:sldId id="965" r:id="rId15"/>
    <p:sldId id="934" r:id="rId16"/>
    <p:sldId id="935" r:id="rId17"/>
    <p:sldId id="936" r:id="rId18"/>
    <p:sldId id="937" r:id="rId19"/>
    <p:sldId id="938" r:id="rId20"/>
    <p:sldId id="939" r:id="rId21"/>
    <p:sldId id="945" r:id="rId22"/>
    <p:sldId id="264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800080"/>
    <a:srgbClr val="E2E6E8"/>
    <a:srgbClr val="FF5050"/>
    <a:srgbClr val="FF8B8B"/>
    <a:srgbClr val="0070C0"/>
    <a:srgbClr val="CC99FF"/>
    <a:srgbClr val="006CB7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68111" autoAdjust="0"/>
  </p:normalViewPr>
  <p:slideViewPr>
    <p:cSldViewPr>
      <p:cViewPr varScale="1">
        <p:scale>
          <a:sx n="107" d="100"/>
          <a:sy n="107" d="100"/>
        </p:scale>
        <p:origin x="858" y="10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5EBBC-BB88-48F9-BF18-19D1771F82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A176CDB-BF2B-4436-9C51-C887EE66EA0B}">
      <dgm:prSet phldrT="[Texto]" custT="1"/>
      <dgm:spPr/>
      <dgm:t>
        <a:bodyPr/>
        <a:lstStyle/>
        <a:p>
          <a:r>
            <a:rPr lang="es-CL" sz="2000" dirty="0"/>
            <a:t>Planes de trabajo</a:t>
          </a:r>
        </a:p>
      </dgm:t>
    </dgm:pt>
    <dgm:pt modelId="{8F03A128-6749-458F-B7A8-E817FA3CD16D}" type="parTrans" cxnId="{89F0B268-708F-4037-A9A6-CAAF9FD0D543}">
      <dgm:prSet/>
      <dgm:spPr/>
      <dgm:t>
        <a:bodyPr/>
        <a:lstStyle/>
        <a:p>
          <a:endParaRPr lang="es-CL" sz="2000"/>
        </a:p>
      </dgm:t>
    </dgm:pt>
    <dgm:pt modelId="{54A1F498-38CA-4D88-87F2-14597027D9C7}" type="sibTrans" cxnId="{89F0B268-708F-4037-A9A6-CAAF9FD0D543}">
      <dgm:prSet/>
      <dgm:spPr/>
      <dgm:t>
        <a:bodyPr/>
        <a:lstStyle/>
        <a:p>
          <a:endParaRPr lang="es-CL" sz="2000"/>
        </a:p>
      </dgm:t>
    </dgm:pt>
    <dgm:pt modelId="{E5703148-3B53-4686-B805-0068DB8E9CF0}">
      <dgm:prSet custT="1"/>
      <dgm:spPr/>
      <dgm:t>
        <a:bodyPr/>
        <a:lstStyle/>
        <a:p>
          <a:r>
            <a:rPr lang="es-CL" sz="2000" dirty="0"/>
            <a:t>Sistema de gestión de la información</a:t>
          </a:r>
        </a:p>
      </dgm:t>
    </dgm:pt>
    <dgm:pt modelId="{88896D3C-5346-4877-B052-53A58F13832A}" type="parTrans" cxnId="{10C4D1BF-BED4-4C9F-B20B-F69A64B279DC}">
      <dgm:prSet/>
      <dgm:spPr/>
      <dgm:t>
        <a:bodyPr/>
        <a:lstStyle/>
        <a:p>
          <a:endParaRPr lang="es-CL" sz="2000"/>
        </a:p>
      </dgm:t>
    </dgm:pt>
    <dgm:pt modelId="{7205C2FC-4612-4314-8439-0A87D9B8A546}" type="sibTrans" cxnId="{10C4D1BF-BED4-4C9F-B20B-F69A64B279DC}">
      <dgm:prSet/>
      <dgm:spPr/>
      <dgm:t>
        <a:bodyPr/>
        <a:lstStyle/>
        <a:p>
          <a:endParaRPr lang="es-CL" sz="2000"/>
        </a:p>
      </dgm:t>
    </dgm:pt>
    <dgm:pt modelId="{8995832B-EAA5-4669-811B-F20BA94859A0}">
      <dgm:prSet custT="1"/>
      <dgm:spPr/>
      <dgm:t>
        <a:bodyPr/>
        <a:lstStyle/>
        <a:p>
          <a:r>
            <a:rPr lang="es-CL" sz="2000" dirty="0"/>
            <a:t>Educación, sensibilización y acceso </a:t>
          </a:r>
        </a:p>
      </dgm:t>
    </dgm:pt>
    <dgm:pt modelId="{67A9E83A-1B0D-4839-85F0-C8CFBF18B4D1}" type="parTrans" cxnId="{2F4131FE-CCED-42FD-88CE-DECBD9E55167}">
      <dgm:prSet/>
      <dgm:spPr/>
      <dgm:t>
        <a:bodyPr/>
        <a:lstStyle/>
        <a:p>
          <a:endParaRPr lang="es-CL" sz="2000"/>
        </a:p>
      </dgm:t>
    </dgm:pt>
    <dgm:pt modelId="{652648E5-5A92-40F9-A1BD-2B6EF428730B}" type="sibTrans" cxnId="{2F4131FE-CCED-42FD-88CE-DECBD9E55167}">
      <dgm:prSet/>
      <dgm:spPr/>
      <dgm:t>
        <a:bodyPr/>
        <a:lstStyle/>
        <a:p>
          <a:endParaRPr lang="es-CL" sz="2000"/>
        </a:p>
      </dgm:t>
    </dgm:pt>
    <dgm:pt modelId="{FC0CA3BF-CE29-425A-913C-2275602B171B}">
      <dgm:prSet custT="1"/>
      <dgm:spPr/>
      <dgm:t>
        <a:bodyPr/>
        <a:lstStyle/>
        <a:p>
          <a:r>
            <a:rPr lang="es-CL" sz="2000" dirty="0"/>
            <a:t>Gestión de </a:t>
          </a:r>
          <a:r>
            <a:rPr lang="es-CL" sz="2000" dirty="0" err="1"/>
            <a:t>QA</a:t>
          </a:r>
          <a:r>
            <a:rPr lang="es-CL" sz="2000" dirty="0"/>
            <a:t>/</a:t>
          </a:r>
          <a:r>
            <a:rPr lang="es-CL" sz="2000" dirty="0" err="1"/>
            <a:t>QC</a:t>
          </a:r>
          <a:endParaRPr lang="es-CL" sz="2000" dirty="0"/>
        </a:p>
      </dgm:t>
    </dgm:pt>
    <dgm:pt modelId="{BC440C8D-85BE-43D9-B057-679396781F37}" type="parTrans" cxnId="{90595236-B20A-4277-951F-169658ADDFE6}">
      <dgm:prSet/>
      <dgm:spPr/>
      <dgm:t>
        <a:bodyPr/>
        <a:lstStyle/>
        <a:p>
          <a:endParaRPr lang="es-CL" sz="2000"/>
        </a:p>
      </dgm:t>
    </dgm:pt>
    <dgm:pt modelId="{6DCFF853-2912-4F1E-B6C4-B04FB7764528}" type="sibTrans" cxnId="{90595236-B20A-4277-951F-169658ADDFE6}">
      <dgm:prSet/>
      <dgm:spPr/>
      <dgm:t>
        <a:bodyPr/>
        <a:lstStyle/>
        <a:p>
          <a:endParaRPr lang="es-CL" sz="2000"/>
        </a:p>
      </dgm:t>
    </dgm:pt>
    <dgm:pt modelId="{2A5ECCA9-474B-4FC9-816E-4BF03546A301}">
      <dgm:prSet custT="1"/>
      <dgm:spPr/>
      <dgm:t>
        <a:bodyPr/>
        <a:lstStyle/>
        <a:p>
          <a:r>
            <a:rPr lang="es-CL" sz="2000" dirty="0"/>
            <a:t>Actividades de entrenamiento</a:t>
          </a:r>
        </a:p>
      </dgm:t>
    </dgm:pt>
    <dgm:pt modelId="{3C6AF7DF-A63B-425D-AB19-5E67FCD0C58B}" type="parTrans" cxnId="{E84605BF-B5FF-49F2-95FF-8677A5E261C3}">
      <dgm:prSet/>
      <dgm:spPr/>
      <dgm:t>
        <a:bodyPr/>
        <a:lstStyle/>
        <a:p>
          <a:endParaRPr lang="es-CL" sz="2000"/>
        </a:p>
      </dgm:t>
    </dgm:pt>
    <dgm:pt modelId="{CBAFE6EA-1CD8-4D67-B04D-4F79C43BDF1E}" type="sibTrans" cxnId="{E84605BF-B5FF-49F2-95FF-8677A5E261C3}">
      <dgm:prSet/>
      <dgm:spPr/>
      <dgm:t>
        <a:bodyPr/>
        <a:lstStyle/>
        <a:p>
          <a:endParaRPr lang="es-CL" sz="2000"/>
        </a:p>
      </dgm:t>
    </dgm:pt>
    <dgm:pt modelId="{EB99D2FF-A733-48DD-B2FA-6EF17CDE995F}" type="pres">
      <dgm:prSet presAssocID="{CCC5EBBC-BB88-48F9-BF18-19D1771F82D6}" presName="Name0" presStyleCnt="0">
        <dgm:presLayoutVars>
          <dgm:chMax val="7"/>
          <dgm:chPref val="7"/>
          <dgm:dir/>
        </dgm:presLayoutVars>
      </dgm:prSet>
      <dgm:spPr/>
    </dgm:pt>
    <dgm:pt modelId="{6F8D0EC1-DB8E-4214-AA31-C00110B2E70B}" type="pres">
      <dgm:prSet presAssocID="{CCC5EBBC-BB88-48F9-BF18-19D1771F82D6}" presName="Name1" presStyleCnt="0"/>
      <dgm:spPr/>
    </dgm:pt>
    <dgm:pt modelId="{FA232A25-0140-4908-B4F2-37A255C8C822}" type="pres">
      <dgm:prSet presAssocID="{CCC5EBBC-BB88-48F9-BF18-19D1771F82D6}" presName="cycle" presStyleCnt="0"/>
      <dgm:spPr/>
    </dgm:pt>
    <dgm:pt modelId="{3BEADDBA-C5BE-42C5-8393-10BDF4AE79A2}" type="pres">
      <dgm:prSet presAssocID="{CCC5EBBC-BB88-48F9-BF18-19D1771F82D6}" presName="srcNode" presStyleLbl="node1" presStyleIdx="0" presStyleCnt="5"/>
      <dgm:spPr/>
    </dgm:pt>
    <dgm:pt modelId="{B8860D94-FF96-44C8-83E7-175F4C3CED9C}" type="pres">
      <dgm:prSet presAssocID="{CCC5EBBC-BB88-48F9-BF18-19D1771F82D6}" presName="conn" presStyleLbl="parChTrans1D2" presStyleIdx="0" presStyleCnt="1"/>
      <dgm:spPr/>
    </dgm:pt>
    <dgm:pt modelId="{54833940-0847-466F-9925-8D9CCE70D5D9}" type="pres">
      <dgm:prSet presAssocID="{CCC5EBBC-BB88-48F9-BF18-19D1771F82D6}" presName="extraNode" presStyleLbl="node1" presStyleIdx="0" presStyleCnt="5"/>
      <dgm:spPr/>
    </dgm:pt>
    <dgm:pt modelId="{78EC3969-1282-4E32-8AC2-BCEC1C1D13C3}" type="pres">
      <dgm:prSet presAssocID="{CCC5EBBC-BB88-48F9-BF18-19D1771F82D6}" presName="dstNode" presStyleLbl="node1" presStyleIdx="0" presStyleCnt="5"/>
      <dgm:spPr/>
    </dgm:pt>
    <dgm:pt modelId="{56477239-D5AC-4A84-BF4A-0F477E80A8FE}" type="pres">
      <dgm:prSet presAssocID="{4A176CDB-BF2B-4436-9C51-C887EE66EA0B}" presName="text_1" presStyleLbl="node1" presStyleIdx="0" presStyleCnt="5">
        <dgm:presLayoutVars>
          <dgm:bulletEnabled val="1"/>
        </dgm:presLayoutVars>
      </dgm:prSet>
      <dgm:spPr/>
    </dgm:pt>
    <dgm:pt modelId="{758CBCB3-8C7D-4BB1-AF09-850BE96D9F64}" type="pres">
      <dgm:prSet presAssocID="{4A176CDB-BF2B-4436-9C51-C887EE66EA0B}" presName="accent_1" presStyleCnt="0"/>
      <dgm:spPr/>
    </dgm:pt>
    <dgm:pt modelId="{C9D080C2-9285-4887-955D-EC8EFE0FEF59}" type="pres">
      <dgm:prSet presAssocID="{4A176CDB-BF2B-4436-9C51-C887EE66EA0B}" presName="accentRepeatNode" presStyleLbl="solidFgAcc1" presStyleIdx="0" presStyleCnt="5"/>
      <dgm:spPr/>
    </dgm:pt>
    <dgm:pt modelId="{44AAD6F3-E7F6-4C43-9D27-E639FAE68602}" type="pres">
      <dgm:prSet presAssocID="{E5703148-3B53-4686-B805-0068DB8E9CF0}" presName="text_2" presStyleLbl="node1" presStyleIdx="1" presStyleCnt="5">
        <dgm:presLayoutVars>
          <dgm:bulletEnabled val="1"/>
        </dgm:presLayoutVars>
      </dgm:prSet>
      <dgm:spPr/>
    </dgm:pt>
    <dgm:pt modelId="{C4805986-AD51-4024-92CC-C47EFF0807D6}" type="pres">
      <dgm:prSet presAssocID="{E5703148-3B53-4686-B805-0068DB8E9CF0}" presName="accent_2" presStyleCnt="0"/>
      <dgm:spPr/>
    </dgm:pt>
    <dgm:pt modelId="{811377A6-04F0-4195-90A3-798F648A7157}" type="pres">
      <dgm:prSet presAssocID="{E5703148-3B53-4686-B805-0068DB8E9CF0}" presName="accentRepeatNode" presStyleLbl="solidFgAcc1" presStyleIdx="1" presStyleCnt="5"/>
      <dgm:spPr/>
    </dgm:pt>
    <dgm:pt modelId="{C500B6BF-FA5D-4A89-894E-0F7260E15300}" type="pres">
      <dgm:prSet presAssocID="{FC0CA3BF-CE29-425A-913C-2275602B171B}" presName="text_3" presStyleLbl="node1" presStyleIdx="2" presStyleCnt="5">
        <dgm:presLayoutVars>
          <dgm:bulletEnabled val="1"/>
        </dgm:presLayoutVars>
      </dgm:prSet>
      <dgm:spPr/>
    </dgm:pt>
    <dgm:pt modelId="{DD06672E-6E6F-4B98-BF3E-80608F6A8A52}" type="pres">
      <dgm:prSet presAssocID="{FC0CA3BF-CE29-425A-913C-2275602B171B}" presName="accent_3" presStyleCnt="0"/>
      <dgm:spPr/>
    </dgm:pt>
    <dgm:pt modelId="{668AEC71-5A7E-4869-91E8-7F5B145DAEBD}" type="pres">
      <dgm:prSet presAssocID="{FC0CA3BF-CE29-425A-913C-2275602B171B}" presName="accentRepeatNode" presStyleLbl="solidFgAcc1" presStyleIdx="2" presStyleCnt="5"/>
      <dgm:spPr/>
    </dgm:pt>
    <dgm:pt modelId="{0927B6BD-ED05-49E5-ADEA-5254BD285187}" type="pres">
      <dgm:prSet presAssocID="{2A5ECCA9-474B-4FC9-816E-4BF03546A301}" presName="text_4" presStyleLbl="node1" presStyleIdx="3" presStyleCnt="5">
        <dgm:presLayoutVars>
          <dgm:bulletEnabled val="1"/>
        </dgm:presLayoutVars>
      </dgm:prSet>
      <dgm:spPr/>
    </dgm:pt>
    <dgm:pt modelId="{17CD5BC5-FB8E-4823-B9C6-11125A8F4AB6}" type="pres">
      <dgm:prSet presAssocID="{2A5ECCA9-474B-4FC9-816E-4BF03546A301}" presName="accent_4" presStyleCnt="0"/>
      <dgm:spPr/>
    </dgm:pt>
    <dgm:pt modelId="{250FA53A-D0FA-47A0-A299-D5AA4354A07F}" type="pres">
      <dgm:prSet presAssocID="{2A5ECCA9-474B-4FC9-816E-4BF03546A301}" presName="accentRepeatNode" presStyleLbl="solidFgAcc1" presStyleIdx="3" presStyleCnt="5"/>
      <dgm:spPr/>
    </dgm:pt>
    <dgm:pt modelId="{6A3853E6-B754-4B5A-8287-9488F1F2B903}" type="pres">
      <dgm:prSet presAssocID="{8995832B-EAA5-4669-811B-F20BA94859A0}" presName="text_5" presStyleLbl="node1" presStyleIdx="4" presStyleCnt="5">
        <dgm:presLayoutVars>
          <dgm:bulletEnabled val="1"/>
        </dgm:presLayoutVars>
      </dgm:prSet>
      <dgm:spPr/>
    </dgm:pt>
    <dgm:pt modelId="{A844A87C-43DF-4EA1-8481-08A7BB1F445A}" type="pres">
      <dgm:prSet presAssocID="{8995832B-EAA5-4669-811B-F20BA94859A0}" presName="accent_5" presStyleCnt="0"/>
      <dgm:spPr/>
    </dgm:pt>
    <dgm:pt modelId="{A2EC36D2-1D68-46D9-BA06-72EBD2F767FD}" type="pres">
      <dgm:prSet presAssocID="{8995832B-EAA5-4669-811B-F20BA94859A0}" presName="accentRepeatNode" presStyleLbl="solidFgAcc1" presStyleIdx="4" presStyleCnt="5"/>
      <dgm:spPr/>
    </dgm:pt>
  </dgm:ptLst>
  <dgm:cxnLst>
    <dgm:cxn modelId="{50B13123-EC4E-4601-8B4C-469C178F96A5}" type="presOf" srcId="{8995832B-EAA5-4669-811B-F20BA94859A0}" destId="{6A3853E6-B754-4B5A-8287-9488F1F2B903}" srcOrd="0" destOrd="0" presId="urn:microsoft.com/office/officeart/2008/layout/VerticalCurvedList"/>
    <dgm:cxn modelId="{E9DC2032-5BB3-4DFA-8379-CE5E3395E8C7}" type="presOf" srcId="{54A1F498-38CA-4D88-87F2-14597027D9C7}" destId="{B8860D94-FF96-44C8-83E7-175F4C3CED9C}" srcOrd="0" destOrd="0" presId="urn:microsoft.com/office/officeart/2008/layout/VerticalCurvedList"/>
    <dgm:cxn modelId="{90595236-B20A-4277-951F-169658ADDFE6}" srcId="{CCC5EBBC-BB88-48F9-BF18-19D1771F82D6}" destId="{FC0CA3BF-CE29-425A-913C-2275602B171B}" srcOrd="2" destOrd="0" parTransId="{BC440C8D-85BE-43D9-B057-679396781F37}" sibTransId="{6DCFF853-2912-4F1E-B6C4-B04FB7764528}"/>
    <dgm:cxn modelId="{89F0B268-708F-4037-A9A6-CAAF9FD0D543}" srcId="{CCC5EBBC-BB88-48F9-BF18-19D1771F82D6}" destId="{4A176CDB-BF2B-4436-9C51-C887EE66EA0B}" srcOrd="0" destOrd="0" parTransId="{8F03A128-6749-458F-B7A8-E817FA3CD16D}" sibTransId="{54A1F498-38CA-4D88-87F2-14597027D9C7}"/>
    <dgm:cxn modelId="{434BCC7A-406D-475A-AE55-2C402F3B1625}" type="presOf" srcId="{2A5ECCA9-474B-4FC9-816E-4BF03546A301}" destId="{0927B6BD-ED05-49E5-ADEA-5254BD285187}" srcOrd="0" destOrd="0" presId="urn:microsoft.com/office/officeart/2008/layout/VerticalCurvedList"/>
    <dgm:cxn modelId="{EEBCCF8B-95B4-4C63-B728-7FA3E7B6B17F}" type="presOf" srcId="{4A176CDB-BF2B-4436-9C51-C887EE66EA0B}" destId="{56477239-D5AC-4A84-BF4A-0F477E80A8FE}" srcOrd="0" destOrd="0" presId="urn:microsoft.com/office/officeart/2008/layout/VerticalCurvedList"/>
    <dgm:cxn modelId="{A69760A7-3403-49B0-B38E-806CCDF6237E}" type="presOf" srcId="{FC0CA3BF-CE29-425A-913C-2275602B171B}" destId="{C500B6BF-FA5D-4A89-894E-0F7260E15300}" srcOrd="0" destOrd="0" presId="urn:microsoft.com/office/officeart/2008/layout/VerticalCurvedList"/>
    <dgm:cxn modelId="{E84605BF-B5FF-49F2-95FF-8677A5E261C3}" srcId="{CCC5EBBC-BB88-48F9-BF18-19D1771F82D6}" destId="{2A5ECCA9-474B-4FC9-816E-4BF03546A301}" srcOrd="3" destOrd="0" parTransId="{3C6AF7DF-A63B-425D-AB19-5E67FCD0C58B}" sibTransId="{CBAFE6EA-1CD8-4D67-B04D-4F79C43BDF1E}"/>
    <dgm:cxn modelId="{10C4D1BF-BED4-4C9F-B20B-F69A64B279DC}" srcId="{CCC5EBBC-BB88-48F9-BF18-19D1771F82D6}" destId="{E5703148-3B53-4686-B805-0068DB8E9CF0}" srcOrd="1" destOrd="0" parTransId="{88896D3C-5346-4877-B052-53A58F13832A}" sibTransId="{7205C2FC-4612-4314-8439-0A87D9B8A546}"/>
    <dgm:cxn modelId="{A5C5B6E7-8707-4EED-9FEC-7804CD89185F}" type="presOf" srcId="{CCC5EBBC-BB88-48F9-BF18-19D1771F82D6}" destId="{EB99D2FF-A733-48DD-B2FA-6EF17CDE995F}" srcOrd="0" destOrd="0" presId="urn:microsoft.com/office/officeart/2008/layout/VerticalCurvedList"/>
    <dgm:cxn modelId="{A50027EC-858E-4FE4-9DAB-D641EAE10A5B}" type="presOf" srcId="{E5703148-3B53-4686-B805-0068DB8E9CF0}" destId="{44AAD6F3-E7F6-4C43-9D27-E639FAE68602}" srcOrd="0" destOrd="0" presId="urn:microsoft.com/office/officeart/2008/layout/VerticalCurvedList"/>
    <dgm:cxn modelId="{2F4131FE-CCED-42FD-88CE-DECBD9E55167}" srcId="{CCC5EBBC-BB88-48F9-BF18-19D1771F82D6}" destId="{8995832B-EAA5-4669-811B-F20BA94859A0}" srcOrd="4" destOrd="0" parTransId="{67A9E83A-1B0D-4839-85F0-C8CFBF18B4D1}" sibTransId="{652648E5-5A92-40F9-A1BD-2B6EF428730B}"/>
    <dgm:cxn modelId="{9D394A5B-FFC7-44D7-A4EC-F05FE3F5B892}" type="presParOf" srcId="{EB99D2FF-A733-48DD-B2FA-6EF17CDE995F}" destId="{6F8D0EC1-DB8E-4214-AA31-C00110B2E70B}" srcOrd="0" destOrd="0" presId="urn:microsoft.com/office/officeart/2008/layout/VerticalCurvedList"/>
    <dgm:cxn modelId="{2111FC2E-F52F-4979-A58F-1CD58161F9FE}" type="presParOf" srcId="{6F8D0EC1-DB8E-4214-AA31-C00110B2E70B}" destId="{FA232A25-0140-4908-B4F2-37A255C8C822}" srcOrd="0" destOrd="0" presId="urn:microsoft.com/office/officeart/2008/layout/VerticalCurvedList"/>
    <dgm:cxn modelId="{B2812F45-7632-4AE3-8131-2D8494B48803}" type="presParOf" srcId="{FA232A25-0140-4908-B4F2-37A255C8C822}" destId="{3BEADDBA-C5BE-42C5-8393-10BDF4AE79A2}" srcOrd="0" destOrd="0" presId="urn:microsoft.com/office/officeart/2008/layout/VerticalCurvedList"/>
    <dgm:cxn modelId="{D8FBCF04-DE4A-413C-85F8-C2106DF881BF}" type="presParOf" srcId="{FA232A25-0140-4908-B4F2-37A255C8C822}" destId="{B8860D94-FF96-44C8-83E7-175F4C3CED9C}" srcOrd="1" destOrd="0" presId="urn:microsoft.com/office/officeart/2008/layout/VerticalCurvedList"/>
    <dgm:cxn modelId="{EA81D8B3-3BD1-45C1-B97E-E40EC20E3C7A}" type="presParOf" srcId="{FA232A25-0140-4908-B4F2-37A255C8C822}" destId="{54833940-0847-466F-9925-8D9CCE70D5D9}" srcOrd="2" destOrd="0" presId="urn:microsoft.com/office/officeart/2008/layout/VerticalCurvedList"/>
    <dgm:cxn modelId="{95C4FD2F-947E-485A-8CE7-9E226F701826}" type="presParOf" srcId="{FA232A25-0140-4908-B4F2-37A255C8C822}" destId="{78EC3969-1282-4E32-8AC2-BCEC1C1D13C3}" srcOrd="3" destOrd="0" presId="urn:microsoft.com/office/officeart/2008/layout/VerticalCurvedList"/>
    <dgm:cxn modelId="{2380C04D-EFEE-4FA8-8792-8D2B149E39B1}" type="presParOf" srcId="{6F8D0EC1-DB8E-4214-AA31-C00110B2E70B}" destId="{56477239-D5AC-4A84-BF4A-0F477E80A8FE}" srcOrd="1" destOrd="0" presId="urn:microsoft.com/office/officeart/2008/layout/VerticalCurvedList"/>
    <dgm:cxn modelId="{02120694-D0E4-4AE4-B277-33F6CED5CCFF}" type="presParOf" srcId="{6F8D0EC1-DB8E-4214-AA31-C00110B2E70B}" destId="{758CBCB3-8C7D-4BB1-AF09-850BE96D9F64}" srcOrd="2" destOrd="0" presId="urn:microsoft.com/office/officeart/2008/layout/VerticalCurvedList"/>
    <dgm:cxn modelId="{5A23F667-6C4F-49CA-A520-EB0D097FB381}" type="presParOf" srcId="{758CBCB3-8C7D-4BB1-AF09-850BE96D9F64}" destId="{C9D080C2-9285-4887-955D-EC8EFE0FEF59}" srcOrd="0" destOrd="0" presId="urn:microsoft.com/office/officeart/2008/layout/VerticalCurvedList"/>
    <dgm:cxn modelId="{7EC19263-0DB0-48D5-BF05-DED8C224C532}" type="presParOf" srcId="{6F8D0EC1-DB8E-4214-AA31-C00110B2E70B}" destId="{44AAD6F3-E7F6-4C43-9D27-E639FAE68602}" srcOrd="3" destOrd="0" presId="urn:microsoft.com/office/officeart/2008/layout/VerticalCurvedList"/>
    <dgm:cxn modelId="{50E9E2BE-3297-4685-9116-EA554C652DCF}" type="presParOf" srcId="{6F8D0EC1-DB8E-4214-AA31-C00110B2E70B}" destId="{C4805986-AD51-4024-92CC-C47EFF0807D6}" srcOrd="4" destOrd="0" presId="urn:microsoft.com/office/officeart/2008/layout/VerticalCurvedList"/>
    <dgm:cxn modelId="{4704289A-4751-4F74-9894-44BEA88E656B}" type="presParOf" srcId="{C4805986-AD51-4024-92CC-C47EFF0807D6}" destId="{811377A6-04F0-4195-90A3-798F648A7157}" srcOrd="0" destOrd="0" presId="urn:microsoft.com/office/officeart/2008/layout/VerticalCurvedList"/>
    <dgm:cxn modelId="{AF6135D7-8289-4489-BD7E-CCB7BF7AB672}" type="presParOf" srcId="{6F8D0EC1-DB8E-4214-AA31-C00110B2E70B}" destId="{C500B6BF-FA5D-4A89-894E-0F7260E15300}" srcOrd="5" destOrd="0" presId="urn:microsoft.com/office/officeart/2008/layout/VerticalCurvedList"/>
    <dgm:cxn modelId="{88057199-2F1C-40F5-A5F7-73863F2715D3}" type="presParOf" srcId="{6F8D0EC1-DB8E-4214-AA31-C00110B2E70B}" destId="{DD06672E-6E6F-4B98-BF3E-80608F6A8A52}" srcOrd="6" destOrd="0" presId="urn:microsoft.com/office/officeart/2008/layout/VerticalCurvedList"/>
    <dgm:cxn modelId="{6C4DBBE7-AA81-46D4-8A47-11CB5844572F}" type="presParOf" srcId="{DD06672E-6E6F-4B98-BF3E-80608F6A8A52}" destId="{668AEC71-5A7E-4869-91E8-7F5B145DAEBD}" srcOrd="0" destOrd="0" presId="urn:microsoft.com/office/officeart/2008/layout/VerticalCurvedList"/>
    <dgm:cxn modelId="{998EC5AB-7EE7-464E-AF4C-C2DC4216F4E1}" type="presParOf" srcId="{6F8D0EC1-DB8E-4214-AA31-C00110B2E70B}" destId="{0927B6BD-ED05-49E5-ADEA-5254BD285187}" srcOrd="7" destOrd="0" presId="urn:microsoft.com/office/officeart/2008/layout/VerticalCurvedList"/>
    <dgm:cxn modelId="{876B0322-D994-45BE-BA1E-0F0DB92879F5}" type="presParOf" srcId="{6F8D0EC1-DB8E-4214-AA31-C00110B2E70B}" destId="{17CD5BC5-FB8E-4823-B9C6-11125A8F4AB6}" srcOrd="8" destOrd="0" presId="urn:microsoft.com/office/officeart/2008/layout/VerticalCurvedList"/>
    <dgm:cxn modelId="{55B701CB-2B07-446F-99A3-AE02CCD9B419}" type="presParOf" srcId="{17CD5BC5-FB8E-4823-B9C6-11125A8F4AB6}" destId="{250FA53A-D0FA-47A0-A299-D5AA4354A07F}" srcOrd="0" destOrd="0" presId="urn:microsoft.com/office/officeart/2008/layout/VerticalCurvedList"/>
    <dgm:cxn modelId="{F8C585FC-6EB0-43C7-80F0-17DD613A673D}" type="presParOf" srcId="{6F8D0EC1-DB8E-4214-AA31-C00110B2E70B}" destId="{6A3853E6-B754-4B5A-8287-9488F1F2B903}" srcOrd="9" destOrd="0" presId="urn:microsoft.com/office/officeart/2008/layout/VerticalCurvedList"/>
    <dgm:cxn modelId="{52C3C89B-D4C1-49C5-B53B-18B45D627E5E}" type="presParOf" srcId="{6F8D0EC1-DB8E-4214-AA31-C00110B2E70B}" destId="{A844A87C-43DF-4EA1-8481-08A7BB1F445A}" srcOrd="10" destOrd="0" presId="urn:microsoft.com/office/officeart/2008/layout/VerticalCurvedList"/>
    <dgm:cxn modelId="{662D5AB0-84E3-4B33-B7BD-486025024D2A}" type="presParOf" srcId="{A844A87C-43DF-4EA1-8481-08A7BB1F445A}" destId="{A2EC36D2-1D68-46D9-BA06-72EBD2F767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60D94-FF96-44C8-83E7-175F4C3CED9C}">
      <dsp:nvSpPr>
        <dsp:cNvPr id="0" name=""/>
        <dsp:cNvSpPr/>
      </dsp:nvSpPr>
      <dsp:spPr>
        <a:xfrm>
          <a:off x="-4013190" y="-616058"/>
          <a:ext cx="4782456" cy="4782456"/>
        </a:xfrm>
        <a:prstGeom prst="blockArc">
          <a:avLst>
            <a:gd name="adj1" fmla="val 18900000"/>
            <a:gd name="adj2" fmla="val 2700000"/>
            <a:gd name="adj3" fmla="val 45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77239-D5AC-4A84-BF4A-0F477E80A8FE}">
      <dsp:nvSpPr>
        <dsp:cNvPr id="0" name=""/>
        <dsp:cNvSpPr/>
      </dsp:nvSpPr>
      <dsp:spPr>
        <a:xfrm>
          <a:off x="337072" y="221825"/>
          <a:ext cx="6841482" cy="44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Planes de trabajo</a:t>
          </a:r>
        </a:p>
      </dsp:txBody>
      <dsp:txXfrm>
        <a:off x="337072" y="221825"/>
        <a:ext cx="6841482" cy="443934"/>
      </dsp:txXfrm>
    </dsp:sp>
    <dsp:sp modelId="{C9D080C2-9285-4887-955D-EC8EFE0FEF59}">
      <dsp:nvSpPr>
        <dsp:cNvPr id="0" name=""/>
        <dsp:cNvSpPr/>
      </dsp:nvSpPr>
      <dsp:spPr>
        <a:xfrm>
          <a:off x="59613" y="166333"/>
          <a:ext cx="554918" cy="55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AD6F3-E7F6-4C43-9D27-E639FAE68602}">
      <dsp:nvSpPr>
        <dsp:cNvPr id="0" name=""/>
        <dsp:cNvSpPr/>
      </dsp:nvSpPr>
      <dsp:spPr>
        <a:xfrm>
          <a:off x="655183" y="887513"/>
          <a:ext cx="6523371" cy="44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Sistema de gestión de la información</a:t>
          </a:r>
        </a:p>
      </dsp:txBody>
      <dsp:txXfrm>
        <a:off x="655183" y="887513"/>
        <a:ext cx="6523371" cy="443934"/>
      </dsp:txXfrm>
    </dsp:sp>
    <dsp:sp modelId="{811377A6-04F0-4195-90A3-798F648A7157}">
      <dsp:nvSpPr>
        <dsp:cNvPr id="0" name=""/>
        <dsp:cNvSpPr/>
      </dsp:nvSpPr>
      <dsp:spPr>
        <a:xfrm>
          <a:off x="377724" y="832022"/>
          <a:ext cx="554918" cy="55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0B6BF-FA5D-4A89-894E-0F7260E15300}">
      <dsp:nvSpPr>
        <dsp:cNvPr id="0" name=""/>
        <dsp:cNvSpPr/>
      </dsp:nvSpPr>
      <dsp:spPr>
        <a:xfrm>
          <a:off x="752817" y="1553202"/>
          <a:ext cx="6425737" cy="44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Gestión de </a:t>
          </a:r>
          <a:r>
            <a:rPr lang="es-CL" sz="2000" kern="1200" dirty="0" err="1"/>
            <a:t>QA</a:t>
          </a:r>
          <a:r>
            <a:rPr lang="es-CL" sz="2000" kern="1200" dirty="0"/>
            <a:t>/</a:t>
          </a:r>
          <a:r>
            <a:rPr lang="es-CL" sz="2000" kern="1200" dirty="0" err="1"/>
            <a:t>QC</a:t>
          </a:r>
          <a:endParaRPr lang="es-CL" sz="2000" kern="1200" dirty="0"/>
        </a:p>
      </dsp:txBody>
      <dsp:txXfrm>
        <a:off x="752817" y="1553202"/>
        <a:ext cx="6425737" cy="443934"/>
      </dsp:txXfrm>
    </dsp:sp>
    <dsp:sp modelId="{668AEC71-5A7E-4869-91E8-7F5B145DAEBD}">
      <dsp:nvSpPr>
        <dsp:cNvPr id="0" name=""/>
        <dsp:cNvSpPr/>
      </dsp:nvSpPr>
      <dsp:spPr>
        <a:xfrm>
          <a:off x="475358" y="1497710"/>
          <a:ext cx="554918" cy="55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7B6BD-ED05-49E5-ADEA-5254BD285187}">
      <dsp:nvSpPr>
        <dsp:cNvPr id="0" name=""/>
        <dsp:cNvSpPr/>
      </dsp:nvSpPr>
      <dsp:spPr>
        <a:xfrm>
          <a:off x="655183" y="2218891"/>
          <a:ext cx="6523371" cy="44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Actividades de entrenamiento</a:t>
          </a:r>
        </a:p>
      </dsp:txBody>
      <dsp:txXfrm>
        <a:off x="655183" y="2218891"/>
        <a:ext cx="6523371" cy="443934"/>
      </dsp:txXfrm>
    </dsp:sp>
    <dsp:sp modelId="{250FA53A-D0FA-47A0-A299-D5AA4354A07F}">
      <dsp:nvSpPr>
        <dsp:cNvPr id="0" name=""/>
        <dsp:cNvSpPr/>
      </dsp:nvSpPr>
      <dsp:spPr>
        <a:xfrm>
          <a:off x="377724" y="2163399"/>
          <a:ext cx="554918" cy="55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853E6-B754-4B5A-8287-9488F1F2B903}">
      <dsp:nvSpPr>
        <dsp:cNvPr id="0" name=""/>
        <dsp:cNvSpPr/>
      </dsp:nvSpPr>
      <dsp:spPr>
        <a:xfrm>
          <a:off x="337072" y="2884580"/>
          <a:ext cx="6841482" cy="44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Educación, sensibilización y acceso </a:t>
          </a:r>
        </a:p>
      </dsp:txBody>
      <dsp:txXfrm>
        <a:off x="337072" y="2884580"/>
        <a:ext cx="6841482" cy="443934"/>
      </dsp:txXfrm>
    </dsp:sp>
    <dsp:sp modelId="{A2EC36D2-1D68-46D9-BA06-72EBD2F767FD}">
      <dsp:nvSpPr>
        <dsp:cNvPr id="0" name=""/>
        <dsp:cNvSpPr/>
      </dsp:nvSpPr>
      <dsp:spPr>
        <a:xfrm>
          <a:off x="59613" y="2829088"/>
          <a:ext cx="554918" cy="55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CL"/>
              <a:t>| USACH | PROGOA 2014 | Paulo Cornejo G.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825E-B892-4D95-9BD1-4DF95312608B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CL"/>
              <a:t>| USACH | PROGOA 2014 | Paulo Cornejo G.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699BA-A3CB-419A-93D4-4660B97AE9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1572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CL"/>
              <a:t>| USACH | PROGOA 2014 | Paulo Cornejo G.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9A63-1406-4D16-9320-4CA93E8FA2FC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CL"/>
              <a:t>| USACH | PROGOA 2014 | Paulo Cornejo G.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71CF-AE37-4A98-98B4-0562D6262C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7353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DBCF1-577A-FA09-73ED-CEFB7BE6B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64C2F1-CA7F-C34A-F557-BA4645325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A5D13-A21C-A21B-FD2C-A3C666C7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8FD17-A6FF-3219-1413-4B96F041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05F68-71D7-4945-C9FB-9A4B8106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458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2159B-6CF8-D93C-331D-885C7E95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7C3830-9D41-93C7-B413-527AAF9EC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B0531-27A7-26B2-B69D-ED4027D6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9940C-9FD4-852E-B37C-0DC93738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F9025-C77E-1BE8-38EC-D163E5DC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908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25DC8D-4FE9-74B1-B2C7-AC6B3E353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D4366C-C020-DC32-4519-9E627ADC1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D5457-8151-2C36-3104-2A536181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C468BF-C911-9582-4310-3F8B2A63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CAF877-F771-B87E-D8A8-58895A8F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946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DBCF1-577A-FA09-73ED-CEFB7BE6B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64C2F1-CA7F-C34A-F557-BA4645325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A5D13-A21C-A21B-FD2C-A3C666C7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8FD17-A6FF-3219-1413-4B96F041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05F68-71D7-4945-C9FB-9A4B8106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1875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41CCD-87AA-B1E9-2370-41430D63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6EE41-5026-C17B-9405-0D554EE3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EAC780-D884-53C5-1B49-E5D316D2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B0F65-00C9-D091-B4D6-2247B9E9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CCE0B-CDAA-1099-2D5A-AAED485B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876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F67CC-588F-82A8-4FAE-A5F2C6BA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4B0806-561B-682B-02A3-F5997DFF5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7C6A60-B5D2-326B-138E-5CA5AD69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45D365-2728-5070-2A45-D170336F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2D72D-61A6-CA8E-E358-6E853ACC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166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B3979-508E-C728-0D0F-B648F81D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49882-1B5B-9681-97AB-6138C6594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2A5F85-276B-D7AF-3D9D-E85B3DF8B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F30831-2602-1B64-DCC0-E030697C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45A43C-FADD-E41F-6DA1-CFD65C4E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16C12F-B266-B6A8-B2E1-3AB4CC38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9792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261C8-B86A-0F5C-8705-E73256D6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850A01-A39B-D490-9589-5180F3102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71ED51-2EA5-AB7A-1DB8-89399AE08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DE6157-6523-F6F5-8917-2593CECFC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943AE4-1280-0F59-27E2-27E33F1C0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AF37E0-A8C1-F008-D45C-80C8B6CD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80F497-3B20-357A-3A62-064DC679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A37503-4CDF-3DA7-B600-5012739F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690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7FD9A-245F-4EC0-D244-2A8EB6E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40E598-6B7D-7446-86BC-6B1B0AE0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9980C9-C4F0-74E9-8301-6985DDD0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2CB2ED-AB06-694D-F3F0-BE268B68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7009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4D8FE-91E4-9FD2-CBFE-CFDB7360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BA5672-0403-7180-B618-4A88B423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AC1F1-63CE-FFFA-20C6-921C13BC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2155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22549-A72C-9AC1-065E-1780CA9F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5B3BC2-FCCA-E52F-E463-6E4095230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B478F-E095-26F0-0638-4C1E25E79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25FA69-58EB-9428-7F11-8EC391BF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F7BE12-7207-EF0F-1605-5528E06C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333A3-A679-7649-AF27-4B9A0257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33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41CCD-87AA-B1E9-2370-41430D63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6EE41-5026-C17B-9405-0D554EE3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EAC780-D884-53C5-1B49-E5D316D2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B0F65-00C9-D091-B4D6-2247B9E9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CCE0B-CDAA-1099-2D5A-AAED485B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739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3F6EE-C234-AEF7-9680-9640A7E4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26F93E-37CC-9AD7-6D5C-F2098A726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664396-F4AF-2539-F74C-B7A9F126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B15CF-9C8D-A764-C314-2B414986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4A96D1-EF33-E3AA-8105-3C9D6947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EC79CB-A048-0014-9DBF-6819E020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7011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2159B-6CF8-D93C-331D-885C7E95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7C3830-9D41-93C7-B413-527AAF9EC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B0531-27A7-26B2-B69D-ED4027D6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9940C-9FD4-852E-B37C-0DC93738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F9025-C77E-1BE8-38EC-D163E5DC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129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25DC8D-4FE9-74B1-B2C7-AC6B3E353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D4366C-C020-DC32-4519-9E627ADC1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D5457-8151-2C36-3104-2A536181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C468BF-C911-9582-4310-3F8B2A63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CAF877-F771-B87E-D8A8-58895A8F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86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F67CC-588F-82A8-4FAE-A5F2C6BA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4B0806-561B-682B-02A3-F5997DFF5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7C6A60-B5D2-326B-138E-5CA5AD69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45D365-2728-5070-2A45-D170336F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2D72D-61A6-CA8E-E358-6E853ACC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294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B3979-508E-C728-0D0F-B648F81D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49882-1B5B-9681-97AB-6138C6594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2A5F85-276B-D7AF-3D9D-E85B3DF8B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F30831-2602-1B64-DCC0-E030697C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45A43C-FADD-E41F-6DA1-CFD65C4E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16C12F-B266-B6A8-B2E1-3AB4CC38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35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261C8-B86A-0F5C-8705-E73256D6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850A01-A39B-D490-9589-5180F3102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71ED51-2EA5-AB7A-1DB8-89399AE08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DE6157-6523-F6F5-8917-2593CECFC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943AE4-1280-0F59-27E2-27E33F1C0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AF37E0-A8C1-F008-D45C-80C8B6CD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80F497-3B20-357A-3A62-064DC679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A37503-4CDF-3DA7-B600-5012739F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11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7FD9A-245F-4EC0-D244-2A8EB6E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40E598-6B7D-7446-86BC-6B1B0AE0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9980C9-C4F0-74E9-8301-6985DDD0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2CB2ED-AB06-694D-F3F0-BE268B68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237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4D8FE-91E4-9FD2-CBFE-CFDB7360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BA5672-0403-7180-B618-4A88B423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AC1F1-63CE-FFFA-20C6-921C13BC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00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22549-A72C-9AC1-065E-1780CA9F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5B3BC2-FCCA-E52F-E463-6E4095230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B478F-E095-26F0-0638-4C1E25E79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25FA69-58EB-9428-7F11-8EC391BF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F7BE12-7207-EF0F-1605-5528E06C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333A3-A679-7649-AF27-4B9A0257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439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3F6EE-C234-AEF7-9680-9640A7E4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26F93E-37CC-9AD7-6D5C-F2098A726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664396-F4AF-2539-F74C-B7A9F126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B15CF-9C8D-A764-C314-2B414986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4A96D1-EF33-E3AA-8105-3C9D6947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EC79CB-A048-0014-9DBF-6819E020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054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3608AE-7035-3333-72FB-2E4851A9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44197B-3C1A-6BBE-8B8F-63DA19F38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D36B45-1831-9029-7B11-615AD5689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36205-DA29-DAA6-6E1B-FCAAD1C85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183DE-8C2F-DED2-7B97-2C256B37D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468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3608AE-7035-3333-72FB-2E4851A9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44197B-3C1A-6BBE-8B8F-63DA19F38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D36B45-1831-9029-7B11-615AD5689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7DD2-41FF-4128-8B6E-92FC275B3051}" type="datetimeFigureOut">
              <a:rPr lang="es-CL" smtClean="0"/>
              <a:t>22-07-2024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36205-DA29-DAA6-6E1B-FCAAD1C85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183DE-8C2F-DED2-7B97-2C256B37D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0E7A-6224-47B2-A061-8D67FDA010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60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45419-832D-4824-58A5-434286589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wrap="square" anchor="ctr">
            <a:noAutofit/>
          </a:bodyPr>
          <a:lstStyle/>
          <a:p>
            <a:r>
              <a:rPr lang="es-MX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Entrenamiento para la elaboración y presentación de los NIR en virtud del </a:t>
            </a:r>
            <a:r>
              <a:rPr lang="es-MX" sz="44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ETF</a:t>
            </a:r>
            <a:r>
              <a:rPr lang="es-MX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del Acuerdo de París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4C0F82-2361-3C34-33A4-F43D644B36CA}"/>
              </a:ext>
            </a:extLst>
          </p:cNvPr>
          <p:cNvSpPr txBox="1">
            <a:spLocks/>
          </p:cNvSpPr>
          <p:nvPr/>
        </p:nvSpPr>
        <p:spPr>
          <a:xfrm>
            <a:off x="1676400" y="4805082"/>
            <a:ext cx="9144000" cy="395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Miércoles 10 de julio de 2024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FE75E06-D023-1D0F-D06B-2DDAB7519743}"/>
              </a:ext>
            </a:extLst>
          </p:cNvPr>
          <p:cNvGrpSpPr/>
          <p:nvPr/>
        </p:nvGrpSpPr>
        <p:grpSpPr>
          <a:xfrm>
            <a:off x="498181" y="592487"/>
            <a:ext cx="11195638" cy="684000"/>
            <a:chOff x="498181" y="592487"/>
            <a:chExt cx="11195638" cy="684000"/>
          </a:xfrm>
        </p:grpSpPr>
        <p:pic>
          <p:nvPicPr>
            <p:cNvPr id="1026" name="Imagen 1" descr="Logotipo&#10;&#10;Descripción generada automáticamente">
              <a:extLst>
                <a:ext uri="{FF2B5EF4-FFF2-40B4-BE49-F238E27FC236}">
                  <a16:creationId xmlns:a16="http://schemas.microsoft.com/office/drawing/2014/main" id="{A28671EE-E682-43DA-229C-5E033151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t="11652" r="5518" b="13152"/>
            <a:stretch>
              <a:fillRect/>
            </a:stretch>
          </p:blipFill>
          <p:spPr bwMode="auto">
            <a:xfrm>
              <a:off x="4728728" y="592487"/>
              <a:ext cx="2749961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2" descr="Logotipo&#10;&#10;Descripción generada automáticamente con confianza media">
              <a:extLst>
                <a:ext uri="{FF2B5EF4-FFF2-40B4-BE49-F238E27FC236}">
                  <a16:creationId xmlns:a16="http://schemas.microsoft.com/office/drawing/2014/main" id="{C13CF524-5FB6-834A-9C78-5ED43349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1" y="592487"/>
              <a:ext cx="2596398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01C1274-6B1A-847B-DE8B-D0F2C457A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1" t="25790" r="14091" b="37422"/>
            <a:stretch>
              <a:fillRect/>
            </a:stretch>
          </p:blipFill>
          <p:spPr bwMode="auto">
            <a:xfrm>
              <a:off x="8790314" y="592487"/>
              <a:ext cx="2903505" cy="68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8096AF-01A8-1B46-1DEF-FA316A40FB4D}"/>
              </a:ext>
            </a:extLst>
          </p:cNvPr>
          <p:cNvGrpSpPr/>
          <p:nvPr/>
        </p:nvGrpSpPr>
        <p:grpSpPr>
          <a:xfrm>
            <a:off x="1769249" y="5689513"/>
            <a:ext cx="8653501" cy="576000"/>
            <a:chOff x="2084226" y="5832292"/>
            <a:chExt cx="8653501" cy="576000"/>
          </a:xfrm>
        </p:grpSpPr>
        <p:pic>
          <p:nvPicPr>
            <p:cNvPr id="1031" name="Picture 1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D855EB2B-9D30-302B-C1FF-BFC00CAFD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226" y="5868292"/>
              <a:ext cx="145894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ogotipo&#10;&#10;Descripción generada automáticamente">
              <a:extLst>
                <a:ext uri="{FF2B5EF4-FFF2-40B4-BE49-F238E27FC236}">
                  <a16:creationId xmlns:a16="http://schemas.microsoft.com/office/drawing/2014/main" id="{F895A514-AE13-1861-66B7-982AD38CD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910" y="5832292"/>
              <a:ext cx="424419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Imagen 96701522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5369B724-E7F7-8E5A-B07B-F89553D71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6" b="4149"/>
            <a:stretch>
              <a:fillRect/>
            </a:stretch>
          </p:blipFill>
          <p:spPr bwMode="auto">
            <a:xfrm>
              <a:off x="6131064" y="5868292"/>
              <a:ext cx="742738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Imagen 1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9AA33FA4-5CF2-9E4F-ECD8-0FEECB8D9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" t="11182" r="3497" b="9105"/>
            <a:stretch>
              <a:fillRect/>
            </a:stretch>
          </p:blipFill>
          <p:spPr bwMode="auto">
            <a:xfrm>
              <a:off x="7955538" y="5832292"/>
              <a:ext cx="2782189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Estructuración de los arreglos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53744" cy="435133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diagrama de la estructura del sistema puede ayudar a </a:t>
            </a:r>
            <a:r>
              <a:rPr lang="es-MX" sz="2000" dirty="0">
                <a:solidFill>
                  <a:srgbClr val="0070C0"/>
                </a:solidFill>
              </a:rPr>
              <a:t>comprender y formalizar los roles y responsabilidades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las instituciones involucradas.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diagrama puede proveer una visión general de la estructura que es fácil de comprender por el lector.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descripción general de los roles, responsabilidades y competencias necesarias de las instituciones involucradas debería ser incluida.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rgbClr val="25B199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F2408A-841E-5903-480E-42BCFA866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2" r="1666"/>
          <a:stretch/>
        </p:blipFill>
        <p:spPr>
          <a:xfrm>
            <a:off x="6384032" y="1947951"/>
            <a:ext cx="5397465" cy="41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Estructuras de los sistemas nacionales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3984" cy="435133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general, los sistemas nacionales requieren de una </a:t>
            </a:r>
            <a:r>
              <a:rPr lang="es-MX" sz="2000" dirty="0">
                <a:solidFill>
                  <a:srgbClr val="0070C0"/>
                </a:solidFill>
              </a:rPr>
              <a:t>organización coordinadora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MX" sz="2000" dirty="0">
                <a:solidFill>
                  <a:srgbClr val="0070C0"/>
                </a:solidFill>
              </a:rPr>
              <a:t>organizaciones ejecutoras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sistemas pueden estructurarse de diversas formas: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Centralizados / descentralizados / mixtas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Internalizado / externalizados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Entidad única / múltiples entidades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Integrado / separado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rgbClr val="25B199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D264D70-A442-EA65-4B05-AF118C42C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2184" y="1766969"/>
            <a:ext cx="3893134" cy="4976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Roles y responsabilidades (1/2)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69858"/>
            <a:ext cx="10515600" cy="1883867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Cada interesado involucrado en el sistema podría necesitar de algún tipo de </a:t>
            </a:r>
            <a:r>
              <a:rPr lang="es-MX" sz="2000" dirty="0">
                <a:solidFill>
                  <a:srgbClr val="0070C0"/>
                </a:solidFill>
              </a:rPr>
              <a:t>términos de referencia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facilitar su participación, los cuales deberían especificar los roles y responsabilidades de cada parte en el marco de trabajo del sistema y el cronograma para llevar a cabo su trabajo.</a:t>
            </a:r>
            <a:endParaRPr lang="es-MX" sz="2000" dirty="0">
              <a:solidFill>
                <a:srgbClr val="25B199"/>
              </a:solidFill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6D4C645-C5DE-B174-AD0B-E0DF613B4C36}"/>
              </a:ext>
            </a:extLst>
          </p:cNvPr>
          <p:cNvSpPr txBox="1">
            <a:spLocks/>
          </p:cNvSpPr>
          <p:nvPr/>
        </p:nvSpPr>
        <p:spPr>
          <a:xfrm>
            <a:off x="841441" y="1825625"/>
            <a:ext cx="7054759" cy="43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Hay muchos actores e interesados que tienen relación con los insumos, procesos y resultados del inventario.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algunos países, una sola organización puede desempeñar más de un rol.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Comprender los intereses, las contribuciones y la participación de estos actores e interesados puede </a:t>
            </a:r>
            <a:r>
              <a:rPr lang="es-MX" sz="2000" dirty="0">
                <a:solidFill>
                  <a:srgbClr val="0070C0"/>
                </a:solidFill>
              </a:rPr>
              <a:t>ayudar a establecer un sistema a largo plazo y que funcione adecuadamente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MX" sz="2000" dirty="0">
              <a:solidFill>
                <a:srgbClr val="25B199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9B63853-10A1-AD48-E970-A4DE91F6C115}"/>
              </a:ext>
            </a:extLst>
          </p:cNvPr>
          <p:cNvGrpSpPr/>
          <p:nvPr/>
        </p:nvGrpSpPr>
        <p:grpSpPr>
          <a:xfrm>
            <a:off x="8838485" y="2030319"/>
            <a:ext cx="2370083" cy="2620199"/>
            <a:chOff x="8838485" y="2030319"/>
            <a:chExt cx="2370083" cy="262019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621CC1A-3DEE-6F21-A544-0ADC349EF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38485" y="2030319"/>
              <a:ext cx="2370083" cy="2370083"/>
            </a:xfrm>
            <a:prstGeom prst="rect">
              <a:avLst/>
            </a:prstGeom>
          </p:spPr>
        </p:pic>
        <p:sp>
          <p:nvSpPr>
            <p:cNvPr id="15" name="CuadroTexto 3">
              <a:extLst>
                <a:ext uri="{FF2B5EF4-FFF2-40B4-BE49-F238E27FC236}">
                  <a16:creationId xmlns:a16="http://schemas.microsoft.com/office/drawing/2014/main" id="{B07ABBAA-F934-4D78-1B75-A63602474BA1}"/>
                </a:ext>
              </a:extLst>
            </p:cNvPr>
            <p:cNvSpPr txBox="1"/>
            <p:nvPr/>
          </p:nvSpPr>
          <p:spPr>
            <a:xfrm>
              <a:off x="9220224" y="4419686"/>
              <a:ext cx="19883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L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imagen: Flaticon.com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2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Roles y responsabilidades (2/2)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3984" cy="435133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Debe quedar en claro que, si bien el trabajo es responsabilidad de personas</a:t>
            </a:r>
            <a:r>
              <a:rPr lang="es-MX" sz="2000" dirty="0">
                <a:solidFill>
                  <a:srgbClr val="0070C0"/>
                </a:solidFill>
              </a:rPr>
              <a:t>, son las instituciones/organizaciones las responsables finales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y, por lo tanto, deben garantizar contar con el personal con las capacitaciones adecuadas para garantizar el trabajo permanente.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probable que el proceso de involucrar a actores e interesados varíe entre sectores dentro del país.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desarrollo y mantenimiento de listas de los interesados, sus roles, responsabilidades e intereses son bastante comunes, por lo que sugiere implementar esta información en un formato tabular.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rgbClr val="25B199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22BE23-DB8D-6A46-DD38-A8FCC1348967}"/>
              </a:ext>
            </a:extLst>
          </p:cNvPr>
          <p:cNvGrpSpPr/>
          <p:nvPr/>
        </p:nvGrpSpPr>
        <p:grpSpPr>
          <a:xfrm>
            <a:off x="8184232" y="2276872"/>
            <a:ext cx="3302496" cy="3514297"/>
            <a:chOff x="8184232" y="2276872"/>
            <a:chExt cx="3302496" cy="351429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1ABC736-465F-4A87-C373-0E5B8FA06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4232" y="2276872"/>
              <a:ext cx="3302496" cy="3302496"/>
            </a:xfrm>
            <a:prstGeom prst="rect">
              <a:avLst/>
            </a:prstGeom>
          </p:spPr>
        </p:pic>
        <p:sp>
          <p:nvSpPr>
            <p:cNvPr id="6" name="CuadroTexto 3">
              <a:extLst>
                <a:ext uri="{FF2B5EF4-FFF2-40B4-BE49-F238E27FC236}">
                  <a16:creationId xmlns:a16="http://schemas.microsoft.com/office/drawing/2014/main" id="{245A05F9-3490-9D95-32C3-7B82DCA6B693}"/>
                </a:ext>
              </a:extLst>
            </p:cNvPr>
            <p:cNvSpPr txBox="1"/>
            <p:nvPr/>
          </p:nvSpPr>
          <p:spPr>
            <a:xfrm>
              <a:off x="9048328" y="5560337"/>
              <a:ext cx="19883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L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imagen: Flaticon.com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93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Ejemplo de metadatos para documentar las partes interesadas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B01849-B344-3AFF-1277-4A48BA772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51" y="1746590"/>
            <a:ext cx="10444096" cy="50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2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Entidad única nacional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término se utiliza comúnmente para referirse a la </a:t>
            </a:r>
            <a:r>
              <a:rPr lang="es-MX" sz="2000" dirty="0">
                <a:solidFill>
                  <a:srgbClr val="0070C0"/>
                </a:solidFill>
              </a:rPr>
              <a:t>organización líder con la responsabilidad de presentar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inventario oficial.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menudo está alineado o es la misma organización que el punto focal nacional ante la CMNUCC.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rol de la entidad generalmente es asumido por un ministerio con el mandato de administrar los informes sobre el cambio climático.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papel clave dentro de la entidad es el de </a:t>
            </a:r>
            <a:r>
              <a:rPr lang="es-MX" sz="2000" dirty="0">
                <a:solidFill>
                  <a:srgbClr val="0070C0"/>
                </a:solidFill>
              </a:rPr>
              <a:t>supervisar las actividades del inventario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punto focal designado coordina las actividades necesarias para garantizar que los productos se preparen con la calidad suficiente para cumplir con los compromisos del país.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rol de la entidad a veces es delegado por un ministerio a una agencia de cambio climático, ambiental o estadística con la capacidad técnica para preparar informes nacionales.</a:t>
            </a:r>
          </a:p>
        </p:txBody>
      </p:sp>
    </p:spTree>
    <p:extLst>
      <p:ext uri="{BB962C8B-B14F-4D97-AF65-F5344CB8AC3E}">
        <p14:creationId xmlns:p14="http://schemas.microsoft.com/office/powerpoint/2010/main" val="18605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Comité directivo o grupo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países pueden encontrar útil establecer un grupo de trabajo o comité directivo para participar en el proceso de aprobar los desarrollos y estimaciones del inventario.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Este grupo incluye aquellos actores o interesados dentro del proceso de aprobación del inventario.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grupo puede consistir en actores e interesados que </a:t>
            </a:r>
            <a:r>
              <a:rPr lang="es-MX" sz="2000" dirty="0">
                <a:solidFill>
                  <a:srgbClr val="0070C0"/>
                </a:solidFill>
              </a:rPr>
              <a:t>representa a los tomadores de decisión política y proveedores de datos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establecimiento de un grupo o comité podría proveer a la entidad nacional de un espacio para coordinar y comunicar las actividades del inventario y asegurar una provisión de datos y un análisis independiente.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último, este grupo de interesados también se puede convocar para apoyar la priorización y la implementación de mejoras de inventario.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rgbClr val="25B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Coordinador del inventario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 sección debería incluir una descripción de la entidad coordinadora del inventario, solo si esta entidad es diferente de la entidad nacional.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Algunos tipos de instituciones que podrían servir como coordinadores del inventario incluye 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Ministerios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Institutos o agencias nacionales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Compañías privadas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Otras organizaciones no gubernamentales</a:t>
            </a:r>
            <a:endParaRPr lang="es-MX" sz="2000" dirty="0">
              <a:solidFill>
                <a:srgbClr val="25B199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BDBB13E-2B7C-B8EC-E5EF-90ACC4C35205}"/>
              </a:ext>
            </a:extLst>
          </p:cNvPr>
          <p:cNvGrpSpPr/>
          <p:nvPr/>
        </p:nvGrpSpPr>
        <p:grpSpPr>
          <a:xfrm>
            <a:off x="7896200" y="3583030"/>
            <a:ext cx="2765161" cy="2859414"/>
            <a:chOff x="7896200" y="3583030"/>
            <a:chExt cx="2765161" cy="285941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9ED3B80-F186-460A-DFFF-D1901C203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200" y="3583030"/>
              <a:ext cx="2736304" cy="2736304"/>
            </a:xfrm>
            <a:prstGeom prst="rect">
              <a:avLst/>
            </a:prstGeom>
          </p:spPr>
        </p:pic>
        <p:sp>
          <p:nvSpPr>
            <p:cNvPr id="6" name="CuadroTexto 3">
              <a:extLst>
                <a:ext uri="{FF2B5EF4-FFF2-40B4-BE49-F238E27FC236}">
                  <a16:creationId xmlns:a16="http://schemas.microsoft.com/office/drawing/2014/main" id="{C9C9F179-7FA6-60CF-4C2B-FA533805E341}"/>
                </a:ext>
              </a:extLst>
            </p:cNvPr>
            <p:cNvSpPr txBox="1"/>
            <p:nvPr/>
          </p:nvSpPr>
          <p:spPr>
            <a:xfrm>
              <a:off x="8673017" y="6211612"/>
              <a:ext cx="19883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L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imagen: Flaticon.com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1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Equipos técnicos sectoriales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8040" cy="435133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Son aquellos equipos que </a:t>
            </a:r>
            <a:r>
              <a:rPr lang="es-MX" sz="2000" dirty="0">
                <a:solidFill>
                  <a:srgbClr val="0070C0"/>
                </a:solidFill>
              </a:rPr>
              <a:t>desarrollan sectores o categorías específicas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dentro del inventario.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requiere que estos equipos comprendan los requisitos para la calidad del inventario, los métodos del IPCC, los procesos del inventario y los conjuntos de datos nacionales.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ventajoso que los expertos comprendan claramente los procesos internacionales de presentación de informes ante la CMNUCC y examen que pueden desarrollarse mediante la participación en actividades de revisión por pares.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rgbClr val="0070C0"/>
                </a:solidFill>
              </a:rPr>
              <a:t>Dependiendo de las circunstancias nacionales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los equipos técnicos sectoriales podrían estar en la misma entidad nacional o en otros organizamos, universidades, institutos o agencias.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rgbClr val="25B199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7A40D34-7F59-61C6-6212-FC4D00EA6988}"/>
              </a:ext>
            </a:extLst>
          </p:cNvPr>
          <p:cNvGrpSpPr/>
          <p:nvPr/>
        </p:nvGrpSpPr>
        <p:grpSpPr>
          <a:xfrm>
            <a:off x="8798403" y="2710086"/>
            <a:ext cx="2582416" cy="2813248"/>
            <a:chOff x="8798403" y="2710086"/>
            <a:chExt cx="2582416" cy="2813248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C7F560F-8806-3C72-98C4-E7E6143C0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8403" y="2710086"/>
              <a:ext cx="2582416" cy="2582416"/>
            </a:xfrm>
            <a:prstGeom prst="rect">
              <a:avLst/>
            </a:prstGeom>
          </p:spPr>
        </p:pic>
        <p:sp>
          <p:nvSpPr>
            <p:cNvPr id="8" name="CuadroTexto 3">
              <a:extLst>
                <a:ext uri="{FF2B5EF4-FFF2-40B4-BE49-F238E27FC236}">
                  <a16:creationId xmlns:a16="http://schemas.microsoft.com/office/drawing/2014/main" id="{DDD51D17-8087-F196-9796-9B33445E7251}"/>
                </a:ext>
              </a:extLst>
            </p:cNvPr>
            <p:cNvSpPr txBox="1"/>
            <p:nvPr/>
          </p:nvSpPr>
          <p:spPr>
            <a:xfrm>
              <a:off x="9365456" y="5292502"/>
              <a:ext cx="19883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L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imagen: Flaticon.com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2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Proveedores de datos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784" y="1825625"/>
            <a:ext cx="7202016" cy="435133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proveedores de datos son todas aquellas organizaciones que </a:t>
            </a:r>
            <a:r>
              <a:rPr lang="es-MX" sz="2000" dirty="0">
                <a:solidFill>
                  <a:srgbClr val="0070C0"/>
                </a:solidFill>
              </a:rPr>
              <a:t>generan y proporcionan datos para el inventario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directa o indirectamente.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debe documentar sus roles y responsabilidades.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lo posible se debe establecer acuerdos formales con ellos.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Estas organizaciones no tienen directa participación en la compilación del inventario, pero dada su relevancia, son de importancia para el sistema.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rgbClr val="25B199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F6389F4-7E0E-7454-6ED0-399AE8EA281D}"/>
              </a:ext>
            </a:extLst>
          </p:cNvPr>
          <p:cNvGrpSpPr/>
          <p:nvPr/>
        </p:nvGrpSpPr>
        <p:grpSpPr>
          <a:xfrm>
            <a:off x="838200" y="2065214"/>
            <a:ext cx="2870448" cy="3078354"/>
            <a:chOff x="838200" y="2065214"/>
            <a:chExt cx="2870448" cy="3078354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8931A78-0D4D-03D0-9658-E08CDBE0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065214"/>
              <a:ext cx="2870448" cy="2870448"/>
            </a:xfrm>
            <a:prstGeom prst="rect">
              <a:avLst/>
            </a:prstGeom>
          </p:spPr>
        </p:pic>
        <p:sp>
          <p:nvSpPr>
            <p:cNvPr id="10" name="CuadroTexto 3">
              <a:extLst>
                <a:ext uri="{FF2B5EF4-FFF2-40B4-BE49-F238E27FC236}">
                  <a16:creationId xmlns:a16="http://schemas.microsoft.com/office/drawing/2014/main" id="{43810CC7-C7A3-DC63-8B7D-573D03C808EB}"/>
                </a:ext>
              </a:extLst>
            </p:cNvPr>
            <p:cNvSpPr txBox="1"/>
            <p:nvPr/>
          </p:nvSpPr>
          <p:spPr>
            <a:xfrm>
              <a:off x="1720304" y="4912736"/>
              <a:ext cx="19883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L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imagen: Flaticon.com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86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45419-832D-4824-58A5-434286589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Autofit/>
          </a:bodyPr>
          <a:lstStyle/>
          <a:p>
            <a:r>
              <a:rPr lang="es-MX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Introducción a los arreglos institucionales para los sistemas nacionales de inventarios</a:t>
            </a:r>
            <a:endParaRPr lang="es-CL" sz="4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C223A8-D5C4-651C-F9FD-6F6AC346B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14875"/>
            <a:ext cx="10169820" cy="1655762"/>
          </a:xfrm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Paulo Cornejo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Coordinador Regional CBIT-GSP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UNEP-CCC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paulo.cornejoguajardo@un.org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1DBD415-EC41-2388-1D35-ABD5ADFA31EE}"/>
              </a:ext>
            </a:extLst>
          </p:cNvPr>
          <p:cNvGrpSpPr/>
          <p:nvPr/>
        </p:nvGrpSpPr>
        <p:grpSpPr>
          <a:xfrm>
            <a:off x="498181" y="592487"/>
            <a:ext cx="11195638" cy="684000"/>
            <a:chOff x="498181" y="592487"/>
            <a:chExt cx="11195638" cy="684000"/>
          </a:xfrm>
        </p:grpSpPr>
        <p:pic>
          <p:nvPicPr>
            <p:cNvPr id="5" name="Imagen 1" descr="Logotipo&#10;&#10;Descripción generada automáticamente">
              <a:extLst>
                <a:ext uri="{FF2B5EF4-FFF2-40B4-BE49-F238E27FC236}">
                  <a16:creationId xmlns:a16="http://schemas.microsoft.com/office/drawing/2014/main" id="{912900DA-E205-CC0E-88B1-CF719C8D5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t="11652" r="5518" b="13152"/>
            <a:stretch>
              <a:fillRect/>
            </a:stretch>
          </p:blipFill>
          <p:spPr bwMode="auto">
            <a:xfrm>
              <a:off x="4728728" y="592487"/>
              <a:ext cx="2749961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2" descr="Logotipo&#10;&#10;Descripción generada automáticamente con confianza media">
              <a:extLst>
                <a:ext uri="{FF2B5EF4-FFF2-40B4-BE49-F238E27FC236}">
                  <a16:creationId xmlns:a16="http://schemas.microsoft.com/office/drawing/2014/main" id="{8DC5E4D5-AA4F-781C-FCCD-9BB5E25B0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1" y="592487"/>
              <a:ext cx="2596398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1AD16A6E-5E9D-EA44-FCB7-BBB033343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1" t="25790" r="14091" b="37422"/>
            <a:stretch>
              <a:fillRect/>
            </a:stretch>
          </p:blipFill>
          <p:spPr bwMode="auto">
            <a:xfrm>
              <a:off x="8790314" y="592487"/>
              <a:ext cx="2903505" cy="68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A25B18E-F3F5-EF97-FCFA-900E6EB69840}"/>
              </a:ext>
            </a:extLst>
          </p:cNvPr>
          <p:cNvGrpSpPr/>
          <p:nvPr/>
        </p:nvGrpSpPr>
        <p:grpSpPr>
          <a:xfrm>
            <a:off x="498182" y="5689513"/>
            <a:ext cx="6324525" cy="504000"/>
            <a:chOff x="2084227" y="5832292"/>
            <a:chExt cx="6324525" cy="504000"/>
          </a:xfrm>
        </p:grpSpPr>
        <p:pic>
          <p:nvPicPr>
            <p:cNvPr id="8" name="Picture 1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80E503DA-8C80-D174-C4C5-D17FD0B5D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227" y="5868292"/>
              <a:ext cx="125052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Logotipo&#10;&#10;Descripción generada automáticamente">
              <a:extLst>
                <a:ext uri="{FF2B5EF4-FFF2-40B4-BE49-F238E27FC236}">
                  <a16:creationId xmlns:a16="http://schemas.microsoft.com/office/drawing/2014/main" id="{90AD74B0-6079-1A26-01D8-9E64385CB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615" y="5832292"/>
              <a:ext cx="371367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6701522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FB7CDE4F-E7D1-A22B-A82B-1C328DB29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6" b="4149"/>
            <a:stretch>
              <a:fillRect/>
            </a:stretch>
          </p:blipFill>
          <p:spPr bwMode="auto">
            <a:xfrm>
              <a:off x="4793843" y="5868292"/>
              <a:ext cx="636632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14F50B15-4B1D-5468-DB3E-C27CDB5BB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" t="11182" r="3497" b="9105"/>
            <a:stretch>
              <a:fillRect/>
            </a:stretch>
          </p:blipFill>
          <p:spPr bwMode="auto">
            <a:xfrm>
              <a:off x="5974337" y="5832292"/>
              <a:ext cx="2434415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9221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Introducción a las herramientas de los sistemas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desarrollo de herramientas de gestión para el inventario ayudará a </a:t>
            </a:r>
            <a:r>
              <a:rPr lang="es-MX" sz="2000" dirty="0">
                <a:solidFill>
                  <a:srgbClr val="0070C0"/>
                </a:solidFill>
              </a:rPr>
              <a:t>garantizar la eficiencia y la transparencia en las actividades de compilación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lo largo del ciclo del inventario (planificación, elaboración y gestión).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rgbClr val="25B199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203D9E1-07C0-CC8D-C961-BC3C2962A9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327454"/>
              </p:ext>
            </p:extLst>
          </p:nvPr>
        </p:nvGraphicFramePr>
        <p:xfrm>
          <a:off x="3757662" y="3027199"/>
          <a:ext cx="7225629" cy="355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CDA5DC91-4716-73D7-4AAA-764BE39A2810}"/>
              </a:ext>
            </a:extLst>
          </p:cNvPr>
          <p:cNvSpPr/>
          <p:nvPr/>
        </p:nvSpPr>
        <p:spPr>
          <a:xfrm>
            <a:off x="1215032" y="3323868"/>
            <a:ext cx="2783483" cy="289650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Herramientas para la gestión del inventario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540CC4F-C9BC-9765-D3CC-0D1AF9E9EFE0}"/>
              </a:ext>
            </a:extLst>
          </p:cNvPr>
          <p:cNvGrpSpPr/>
          <p:nvPr/>
        </p:nvGrpSpPr>
        <p:grpSpPr>
          <a:xfrm rot="16200000">
            <a:off x="8638641" y="4558817"/>
            <a:ext cx="3550340" cy="426611"/>
            <a:chOff x="269962" y="176448"/>
            <a:chExt cx="5606827" cy="353123"/>
          </a:xfrm>
          <a:solidFill>
            <a:schemeClr val="accent5"/>
          </a:solidFill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54DE556-20CA-7E77-FAEA-3AF58C0A2EE1}"/>
                </a:ext>
              </a:extLst>
            </p:cNvPr>
            <p:cNvSpPr/>
            <p:nvPr/>
          </p:nvSpPr>
          <p:spPr>
            <a:xfrm>
              <a:off x="269962" y="176448"/>
              <a:ext cx="5606827" cy="353123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sz="240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8CCEE9A-2551-4C23-AFBF-2891B68DB1C1}"/>
                </a:ext>
              </a:extLst>
            </p:cNvPr>
            <p:cNvSpPr txBox="1"/>
            <p:nvPr/>
          </p:nvSpPr>
          <p:spPr>
            <a:xfrm>
              <a:off x="269962" y="176448"/>
              <a:ext cx="5606827" cy="353123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5560" rIns="35560" bIns="3556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dirty="0"/>
                <a:t>Gestión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8242FFC-3F67-1A42-71A3-BC82C4D8AE42}"/>
              </a:ext>
            </a:extLst>
          </p:cNvPr>
          <p:cNvGrpSpPr/>
          <p:nvPr/>
        </p:nvGrpSpPr>
        <p:grpSpPr>
          <a:xfrm rot="16200000">
            <a:off x="7189179" y="4558817"/>
            <a:ext cx="3550340" cy="426611"/>
            <a:chOff x="269962" y="176448"/>
            <a:chExt cx="5606827" cy="353123"/>
          </a:xfrm>
          <a:solidFill>
            <a:schemeClr val="accent5"/>
          </a:solidFill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2296C8C-5255-9CF4-A926-68D8AD7C5656}"/>
                </a:ext>
              </a:extLst>
            </p:cNvPr>
            <p:cNvSpPr/>
            <p:nvPr/>
          </p:nvSpPr>
          <p:spPr>
            <a:xfrm>
              <a:off x="269962" y="176448"/>
              <a:ext cx="5606827" cy="353123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sz="240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D99EE85-ADE2-6E60-9B64-A0B04E17E7E8}"/>
                </a:ext>
              </a:extLst>
            </p:cNvPr>
            <p:cNvSpPr txBox="1"/>
            <p:nvPr/>
          </p:nvSpPr>
          <p:spPr>
            <a:xfrm>
              <a:off x="269962" y="176448"/>
              <a:ext cx="5606827" cy="353123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5560" rIns="35560" bIns="3556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dirty="0"/>
                <a:t>Planificación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AFC98DC-C0ED-7742-7A57-002675E125F6}"/>
              </a:ext>
            </a:extLst>
          </p:cNvPr>
          <p:cNvGrpSpPr/>
          <p:nvPr/>
        </p:nvGrpSpPr>
        <p:grpSpPr>
          <a:xfrm rot="16200000">
            <a:off x="7913910" y="4558817"/>
            <a:ext cx="3550340" cy="426611"/>
            <a:chOff x="269962" y="176448"/>
            <a:chExt cx="5606827" cy="353123"/>
          </a:xfrm>
          <a:solidFill>
            <a:schemeClr val="accent5"/>
          </a:solidFill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90C96D9-A60D-44C4-158F-431B5B3E4245}"/>
                </a:ext>
              </a:extLst>
            </p:cNvPr>
            <p:cNvSpPr/>
            <p:nvPr/>
          </p:nvSpPr>
          <p:spPr>
            <a:xfrm>
              <a:off x="269962" y="176448"/>
              <a:ext cx="5606827" cy="353123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sz="240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5984089-B7BD-4634-C205-976AF5B383CD}"/>
                </a:ext>
              </a:extLst>
            </p:cNvPr>
            <p:cNvSpPr txBox="1"/>
            <p:nvPr/>
          </p:nvSpPr>
          <p:spPr>
            <a:xfrm>
              <a:off x="269962" y="176448"/>
              <a:ext cx="5606827" cy="353123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5560" rIns="35560" bIns="3556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dirty="0"/>
                <a:t>Elaboración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174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60D94-FF96-44C8-83E7-175F4C3CE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8860D94-FF96-44C8-83E7-175F4C3CE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D080C2-9285-4887-955D-EC8EFE0FE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9D080C2-9285-4887-955D-EC8EFE0FE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77239-D5AC-4A84-BF4A-0F477E80A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6477239-D5AC-4A84-BF4A-0F477E80A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377A6-04F0-4195-90A3-798F648A7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11377A6-04F0-4195-90A3-798F648A7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AAD6F3-E7F6-4C43-9D27-E639FAE68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44AAD6F3-E7F6-4C43-9D27-E639FAE68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EC71-5A7E-4869-91E8-7F5B145DA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8AEC71-5A7E-4869-91E8-7F5B145DA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0B6BF-FA5D-4A89-894E-0F7260E15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C500B6BF-FA5D-4A89-894E-0F7260E15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0FA53A-D0FA-47A0-A299-D5AA435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50FA53A-D0FA-47A0-A299-D5AA435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7B6BD-ED05-49E5-ADEA-5254BD285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927B6BD-ED05-49E5-ADEA-5254BD285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EC36D2-1D68-46D9-BA06-72EBD2F76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A2EC36D2-1D68-46D9-BA06-72EBD2F76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3853E6-B754-4B5A-8287-9488F1F2B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6A3853E6-B754-4B5A-8287-9488F1F2B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45419-832D-4824-58A5-434286589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es-C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Muchas gracias por su atención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C223A8-D5C4-651C-F9FD-6F6AC346B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708" y="4622799"/>
            <a:ext cx="9144000" cy="148786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Paulo Cornejo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 paulo.cornejoguajardo@un.org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B362B87-72AB-9445-576B-A40B660638F7}"/>
              </a:ext>
            </a:extLst>
          </p:cNvPr>
          <p:cNvGrpSpPr/>
          <p:nvPr/>
        </p:nvGrpSpPr>
        <p:grpSpPr>
          <a:xfrm>
            <a:off x="498181" y="592487"/>
            <a:ext cx="11195638" cy="684000"/>
            <a:chOff x="498181" y="592487"/>
            <a:chExt cx="11195638" cy="684000"/>
          </a:xfrm>
        </p:grpSpPr>
        <p:pic>
          <p:nvPicPr>
            <p:cNvPr id="5" name="Imagen 1" descr="Logotipo&#10;&#10;Descripción generada automáticamente">
              <a:extLst>
                <a:ext uri="{FF2B5EF4-FFF2-40B4-BE49-F238E27FC236}">
                  <a16:creationId xmlns:a16="http://schemas.microsoft.com/office/drawing/2014/main" id="{588A94BB-1CB9-D058-4F6E-65063A109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t="11652" r="5518" b="13152"/>
            <a:stretch>
              <a:fillRect/>
            </a:stretch>
          </p:blipFill>
          <p:spPr bwMode="auto">
            <a:xfrm>
              <a:off x="4728728" y="592487"/>
              <a:ext cx="2749961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2" descr="Logotipo&#10;&#10;Descripción generada automáticamente con confianza media">
              <a:extLst>
                <a:ext uri="{FF2B5EF4-FFF2-40B4-BE49-F238E27FC236}">
                  <a16:creationId xmlns:a16="http://schemas.microsoft.com/office/drawing/2014/main" id="{51881018-1D66-6116-709A-BD355FAD9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1" y="592487"/>
              <a:ext cx="2596398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76B4E4B-4858-BDAE-17B7-CECA119F8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1" t="25790" r="14091" b="37422"/>
            <a:stretch>
              <a:fillRect/>
            </a:stretch>
          </p:blipFill>
          <p:spPr bwMode="auto">
            <a:xfrm>
              <a:off x="8790314" y="592487"/>
              <a:ext cx="2903505" cy="68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447185C-E2F9-2BDA-9611-5890DBA621B6}"/>
              </a:ext>
            </a:extLst>
          </p:cNvPr>
          <p:cNvGrpSpPr/>
          <p:nvPr/>
        </p:nvGrpSpPr>
        <p:grpSpPr>
          <a:xfrm>
            <a:off x="1769249" y="5689513"/>
            <a:ext cx="8653501" cy="576000"/>
            <a:chOff x="2084226" y="5832292"/>
            <a:chExt cx="8653501" cy="576000"/>
          </a:xfrm>
        </p:grpSpPr>
        <p:pic>
          <p:nvPicPr>
            <p:cNvPr id="14" name="Picture 1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56D800B2-B469-3756-6A65-432853654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226" y="5868292"/>
              <a:ext cx="145894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Logotipo&#10;&#10;Descripción generada automáticamente">
              <a:extLst>
                <a:ext uri="{FF2B5EF4-FFF2-40B4-BE49-F238E27FC236}">
                  <a16:creationId xmlns:a16="http://schemas.microsoft.com/office/drawing/2014/main" id="{8F5F3E89-E2CD-9A20-FE1F-1F3E5B80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910" y="5832292"/>
              <a:ext cx="424419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96701522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FB952928-5F04-75C3-62FA-55A320CAA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6" b="4149"/>
            <a:stretch>
              <a:fillRect/>
            </a:stretch>
          </p:blipFill>
          <p:spPr bwMode="auto">
            <a:xfrm>
              <a:off x="6131064" y="5868292"/>
              <a:ext cx="742738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E7FD2300-A3A2-15E8-FA2D-BDC2A1532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" t="11182" r="3497" b="9105"/>
            <a:stretch>
              <a:fillRect/>
            </a:stretch>
          </p:blipFill>
          <p:spPr bwMode="auto">
            <a:xfrm>
              <a:off x="7955538" y="5832292"/>
              <a:ext cx="2782189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150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Sistemas nacionales en los acuerdos internacionales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s-MX" sz="2000" dirty="0">
                <a:solidFill>
                  <a:srgbClr val="0070C0"/>
                </a:solidFill>
              </a:rPr>
              <a:t>Protocolo de Kioto: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Cada Parte anexo I establecerá, a más tardar un año antes del comienzo del primer período de compromiso, un sistema nacional que permita la estimación de los GEI (párrafo 1, Art. 5).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la implementación de los sistemas nacionales, las Partes anexo I deben aplicar las </a:t>
            </a:r>
            <a:r>
              <a:rPr lang="es-MX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Directrices para los sistemas nacionales previstos en el párrafo 1 del artículo 5 del Protocolo de Kioto.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s-MX" sz="2000" dirty="0">
                <a:solidFill>
                  <a:srgbClr val="0070C0"/>
                </a:solidFill>
              </a:rPr>
              <a:t>Acuerdo de París: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MPD incluyen una sección sobre </a:t>
            </a:r>
            <a:r>
              <a:rPr lang="es-MX" sz="2000" dirty="0">
                <a:solidFill>
                  <a:srgbClr val="0070C0"/>
                </a:solidFill>
              </a:rPr>
              <a:t>circunstancias nacionales y arreglos institucionales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Cada Parte debería establecer y mantener un marco relativo a los inventarios… (18) y deberá presentar información sobre la </a:t>
            </a:r>
            <a:r>
              <a:rPr lang="es-MX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entidad nacional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19a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</a:t>
            </a:r>
            <a:r>
              <a:rPr lang="es-MX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preparación del inventario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19b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</a:t>
            </a:r>
            <a:r>
              <a:rPr lang="es-MX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archivo de la información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19c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y </a:t>
            </a:r>
            <a:r>
              <a:rPr lang="es-MX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procesos seguidos para el examen y la aprobación oficial del inventario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19d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s-MX" sz="2000" dirty="0">
              <a:solidFill>
                <a:srgbClr val="25B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Definiciones de los sistemas nacionales</a:t>
            </a: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29747E96-F1AC-015F-4F86-0BC6DFDCE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45947"/>
              </p:ext>
            </p:extLst>
          </p:nvPr>
        </p:nvGraphicFramePr>
        <p:xfrm>
          <a:off x="873182" y="2204864"/>
          <a:ext cx="4753744" cy="3348000"/>
        </p:xfrm>
        <a:graphic>
          <a:graphicData uri="http://schemas.openxmlformats.org/drawingml/2006/table">
            <a:tbl>
              <a:tblPr firstRow="1" bandRow="1"/>
              <a:tblGrid>
                <a:gridCol w="4753744">
                  <a:extLst>
                    <a:ext uri="{9D8B030D-6E8A-4147-A177-3AD203B41FA5}">
                      <a16:colId xmlns:a16="http://schemas.microsoft.com/office/drawing/2014/main" val="2033169432"/>
                    </a:ext>
                  </a:extLst>
                </a:gridCol>
              </a:tblGrid>
              <a:tr h="485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2000" i="1" dirty="0"/>
                        <a:t>Protocolo de Kioto</a:t>
                      </a:r>
                      <a:endParaRPr lang="es-CL" sz="2000" i="1" dirty="0"/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91964"/>
                  </a:ext>
                </a:extLst>
              </a:tr>
              <a:tr h="2862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Un sistema nacional comprende todas las disposiciones institucionales, jurídicas y de procedimiento para estimar las emisiones antropógenas por las fuentes y la absorción antropógena por los sumideros de todos los GEI no controlados por el Protocolo de Montreal y para presentar y archivar la información de los inventarios</a:t>
                      </a: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878318"/>
                  </a:ext>
                </a:extLst>
              </a:tr>
            </a:tbl>
          </a:graphicData>
        </a:graphic>
      </p:graphicFrame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D8EAFEC7-463A-D2B4-7EC3-83A62CC1F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35081"/>
              </p:ext>
            </p:extLst>
          </p:nvPr>
        </p:nvGraphicFramePr>
        <p:xfrm>
          <a:off x="6600056" y="2204864"/>
          <a:ext cx="4753744" cy="3348000"/>
        </p:xfrm>
        <a:graphic>
          <a:graphicData uri="http://schemas.openxmlformats.org/drawingml/2006/table">
            <a:tbl>
              <a:tblPr firstRow="1" bandRow="1"/>
              <a:tblGrid>
                <a:gridCol w="4753744">
                  <a:extLst>
                    <a:ext uri="{9D8B030D-6E8A-4147-A177-3AD203B41FA5}">
                      <a16:colId xmlns:a16="http://schemas.microsoft.com/office/drawing/2014/main" val="2033169432"/>
                    </a:ext>
                  </a:extLst>
                </a:gridCol>
              </a:tblGrid>
              <a:tr h="484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2000" i="1" dirty="0"/>
                        <a:t>Modalidades, procedimientos y directrices</a:t>
                      </a:r>
                      <a:endParaRPr lang="es-CL" sz="2000" i="1" dirty="0"/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91964"/>
                  </a:ext>
                </a:extLst>
              </a:tr>
              <a:tr h="2863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Cada Parte debería establecer y mantener un marco relativo a los inventarios integrado por arreglos institucionales y un dispositivo jurídico y de procedimiento que permitan una labor constante de estimación, compilación y puntual presentación de informes del inventario de conformidad con las presentes MPD</a:t>
                      </a: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878318"/>
                  </a:ext>
                </a:extLst>
              </a:tr>
            </a:tbl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D5FDF20-A27C-1E62-17BF-6CF929DF083B}"/>
              </a:ext>
            </a:extLst>
          </p:cNvPr>
          <p:cNvCxnSpPr/>
          <p:nvPr/>
        </p:nvCxnSpPr>
        <p:spPr>
          <a:xfrm>
            <a:off x="2494145" y="3500438"/>
            <a:ext cx="151362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36DEF85-916F-B52E-1599-FFCA88E519C7}"/>
              </a:ext>
            </a:extLst>
          </p:cNvPr>
          <p:cNvCxnSpPr/>
          <p:nvPr/>
        </p:nvCxnSpPr>
        <p:spPr>
          <a:xfrm>
            <a:off x="8298823" y="3789040"/>
            <a:ext cx="23218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39C3760-8215-2FEF-7481-17847D1E86DC}"/>
              </a:ext>
            </a:extLst>
          </p:cNvPr>
          <p:cNvCxnSpPr/>
          <p:nvPr/>
        </p:nvCxnSpPr>
        <p:spPr>
          <a:xfrm>
            <a:off x="6742878" y="4112932"/>
            <a:ext cx="194111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0FE13BA-E3AE-41BC-42CA-4AEBBF4C4B11}"/>
              </a:ext>
            </a:extLst>
          </p:cNvPr>
          <p:cNvCxnSpPr/>
          <p:nvPr/>
        </p:nvCxnSpPr>
        <p:spPr>
          <a:xfrm>
            <a:off x="4086780" y="3500438"/>
            <a:ext cx="90220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BB51456-D951-496D-ECA5-5B31F7C5EBF6}"/>
              </a:ext>
            </a:extLst>
          </p:cNvPr>
          <p:cNvCxnSpPr/>
          <p:nvPr/>
        </p:nvCxnSpPr>
        <p:spPr>
          <a:xfrm>
            <a:off x="1092814" y="3806970"/>
            <a:ext cx="149863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C5186DE-6D73-8EC0-C892-0D079C9D0783}"/>
              </a:ext>
            </a:extLst>
          </p:cNvPr>
          <p:cNvCxnSpPr/>
          <p:nvPr/>
        </p:nvCxnSpPr>
        <p:spPr>
          <a:xfrm>
            <a:off x="9237169" y="4109902"/>
            <a:ext cx="149863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Sistemas nacionales en los países en desarrollo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contexto de </a:t>
            </a:r>
            <a:r>
              <a:rPr lang="es-MX" sz="2000" dirty="0">
                <a:solidFill>
                  <a:srgbClr val="0070C0"/>
                </a:solidFill>
              </a:rPr>
              <a:t>aumentar la frecuencia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la que los países en desarrollo presentan información para dar cumplimiento a sus nuevos compromisos, resulta imperativo que el proceso de preparación sustituya el </a:t>
            </a:r>
            <a:r>
              <a:rPr lang="es-MX" sz="2000" dirty="0">
                <a:solidFill>
                  <a:srgbClr val="0070C0"/>
                </a:solidFill>
              </a:rPr>
              <a:t>enfoque basado en proyectos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uno más </a:t>
            </a:r>
            <a:r>
              <a:rPr lang="es-MX" sz="2000" dirty="0">
                <a:solidFill>
                  <a:srgbClr val="0070C0"/>
                </a:solidFill>
              </a:rPr>
              <a:t>internalizado e institucionalizado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lo que contribuirá a que los países presenten la información requerida puntualmente y el uso de los recursos disponibles sea más eficiente.</a:t>
            </a:r>
            <a:endParaRPr lang="es-MX" sz="2000" dirty="0">
              <a:solidFill>
                <a:srgbClr val="25B199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6F26C4F-D8EC-3ED6-42A6-76E2B4D7ED71}"/>
              </a:ext>
            </a:extLst>
          </p:cNvPr>
          <p:cNvSpPr txBox="1">
            <a:spLocks/>
          </p:cNvSpPr>
          <p:nvPr/>
        </p:nvSpPr>
        <p:spPr>
          <a:xfrm>
            <a:off x="838200" y="3645023"/>
            <a:ext cx="6481936" cy="25319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países en desarrollo podrían beneficiarse de la puesta en marcha de un sistema sostenible diseñado específicamente para elaborar inventarios, contemplando todas sus circunstancias y limitaciones nacionales.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sistema nacional debería abordar los elementos principales del proceso de los inventarios, como la </a:t>
            </a:r>
            <a:r>
              <a:rPr lang="es-MX" sz="2000" dirty="0">
                <a:solidFill>
                  <a:srgbClr val="0070C0"/>
                </a:solidFill>
              </a:rPr>
              <a:t>planificación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MX" sz="2000" dirty="0">
                <a:solidFill>
                  <a:srgbClr val="0070C0"/>
                </a:solidFill>
              </a:rPr>
              <a:t>elaboración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MX" sz="2000" dirty="0">
                <a:solidFill>
                  <a:srgbClr val="0070C0"/>
                </a:solidFill>
              </a:rPr>
              <a:t>gestión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(ciclo del inventario).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rgbClr val="25B199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65CB825-9B20-EE7B-0BE8-7C2C58ED559C}"/>
              </a:ext>
            </a:extLst>
          </p:cNvPr>
          <p:cNvGrpSpPr/>
          <p:nvPr/>
        </p:nvGrpSpPr>
        <p:grpSpPr>
          <a:xfrm>
            <a:off x="8256240" y="3695535"/>
            <a:ext cx="2582418" cy="2812728"/>
            <a:chOff x="8328248" y="3645023"/>
            <a:chExt cx="2582418" cy="281272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E46E548-4EC2-BDEC-8606-CFB3C8935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8248" y="3645023"/>
              <a:ext cx="2582418" cy="2582418"/>
            </a:xfrm>
            <a:prstGeom prst="rect">
              <a:avLst/>
            </a:prstGeom>
          </p:spPr>
        </p:pic>
        <p:sp>
          <p:nvSpPr>
            <p:cNvPr id="9" name="CuadroTexto 3">
              <a:extLst>
                <a:ext uri="{FF2B5EF4-FFF2-40B4-BE49-F238E27FC236}">
                  <a16:creationId xmlns:a16="http://schemas.microsoft.com/office/drawing/2014/main" id="{7C590E7E-A859-185B-D529-755D07655B6F}"/>
                </a:ext>
              </a:extLst>
            </p:cNvPr>
            <p:cNvSpPr txBox="1"/>
            <p:nvPr/>
          </p:nvSpPr>
          <p:spPr>
            <a:xfrm>
              <a:off x="8328248" y="6226919"/>
              <a:ext cx="258241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L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imagen: Flaticon.com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33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Principales obstáculos para los sistemas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Aunque existen experiencias exitosas en países en desarrollo, siguen existiendo muchos obstáculos:</a:t>
            </a:r>
            <a:endParaRPr lang="es-MX" sz="2000" dirty="0">
              <a:solidFill>
                <a:srgbClr val="25B199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C723A50-179C-4271-5277-B18C7A14E04F}"/>
              </a:ext>
            </a:extLst>
          </p:cNvPr>
          <p:cNvSpPr txBox="1">
            <a:spLocks/>
          </p:cNvSpPr>
          <p:nvPr/>
        </p:nvSpPr>
        <p:spPr>
          <a:xfrm>
            <a:off x="4439816" y="2420888"/>
            <a:ext cx="6913984" cy="37664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Pequeños grupos con múltiples responsabilidades y recursos limitados;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Datos de actividad incompletos o faltantes;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Falta de factores de emisión específicos del país;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Documentación insuficiente de métodos y fuentes de datos utilizados en inventarios previos; 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Dificultades para retener las capacidades y experiencia desarrolladas durante la elaboración de reportes previos.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rgbClr val="25B199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1F51D6F-E57E-196E-622E-B7D9B8B35BE0}"/>
              </a:ext>
            </a:extLst>
          </p:cNvPr>
          <p:cNvGrpSpPr/>
          <p:nvPr/>
        </p:nvGrpSpPr>
        <p:grpSpPr>
          <a:xfrm>
            <a:off x="911424" y="2724850"/>
            <a:ext cx="3167090" cy="3364943"/>
            <a:chOff x="911424" y="2724850"/>
            <a:chExt cx="3167090" cy="3364943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DF4ED47-FE08-1AD9-68C5-2550CB01D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424" y="2724850"/>
              <a:ext cx="3158480" cy="3158480"/>
            </a:xfrm>
            <a:prstGeom prst="rect">
              <a:avLst/>
            </a:prstGeom>
          </p:spPr>
        </p:pic>
        <p:sp>
          <p:nvSpPr>
            <p:cNvPr id="7" name="CuadroTexto 3">
              <a:extLst>
                <a:ext uri="{FF2B5EF4-FFF2-40B4-BE49-F238E27FC236}">
                  <a16:creationId xmlns:a16="http://schemas.microsoft.com/office/drawing/2014/main" id="{69B5509B-DD66-AE51-5E0F-92C9E91BBECE}"/>
                </a:ext>
              </a:extLst>
            </p:cNvPr>
            <p:cNvSpPr txBox="1"/>
            <p:nvPr/>
          </p:nvSpPr>
          <p:spPr>
            <a:xfrm>
              <a:off x="911424" y="5858961"/>
              <a:ext cx="316709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L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imagen: Flaticon.com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0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Arreglos institucionales para los inventarios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66112" cy="435133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arreglos institucionales incluyen </a:t>
            </a:r>
            <a:r>
              <a:rPr lang="es-MX" sz="2000" dirty="0">
                <a:solidFill>
                  <a:srgbClr val="0070C0"/>
                </a:solidFill>
              </a:rPr>
              <a:t>la interacción entre las organizaciones involucradas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inventario, ya sea proveyendo insumos, elaborando el inventario o los usuarios de los productos del sistema.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arreglos institucionales eficaces son </a:t>
            </a:r>
            <a:r>
              <a:rPr lang="es-MX" sz="2000" dirty="0">
                <a:solidFill>
                  <a:srgbClr val="0070C0"/>
                </a:solidFill>
              </a:rPr>
              <a:t>flexibles y sostenibles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países también pueden considerar </a:t>
            </a:r>
            <a:r>
              <a:rPr lang="es-MX" sz="2000" dirty="0">
                <a:solidFill>
                  <a:srgbClr val="0070C0"/>
                </a:solidFill>
              </a:rPr>
              <a:t>establecer leyes o reglamentos nuevos o modificados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establezcan requisitos para la recopilación de datos, el archivo, la presentación de informes y la gestión de la calidad para formalizar los arreglos para la compilación del inventario en el contexto de los sistemas estadísticos existentes.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fundamental observar que </a:t>
            </a:r>
            <a:r>
              <a:rPr lang="es-MX" sz="2000" dirty="0">
                <a:solidFill>
                  <a:srgbClr val="0070C0"/>
                </a:solidFill>
              </a:rPr>
              <a:t>no existe un modelo único de arreglos institucionales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Los sistemas deberían diseñarse y adaptarse de forma que sean sostenibles de acuerdo con las respectivas circunstancias nacionales.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s-MX" sz="2000" dirty="0">
              <a:solidFill>
                <a:srgbClr val="25B199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319F686-58AE-4AEF-F592-E513AC29D94B}"/>
              </a:ext>
            </a:extLst>
          </p:cNvPr>
          <p:cNvGrpSpPr/>
          <p:nvPr/>
        </p:nvGrpSpPr>
        <p:grpSpPr>
          <a:xfrm>
            <a:off x="8832304" y="2852936"/>
            <a:ext cx="2684361" cy="2869027"/>
            <a:chOff x="8808334" y="2662176"/>
            <a:chExt cx="2684361" cy="286902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1524CF6-3095-E6D4-6412-346180AE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8334" y="2662176"/>
              <a:ext cx="2684361" cy="2684361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7D73022-0370-4A18-1914-AC89481466F3}"/>
                </a:ext>
              </a:extLst>
            </p:cNvPr>
            <p:cNvSpPr txBox="1"/>
            <p:nvPr/>
          </p:nvSpPr>
          <p:spPr>
            <a:xfrm>
              <a:off x="8808334" y="5346537"/>
              <a:ext cx="2545466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CL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imagen: Flaticon.com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5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Objetivos del inventario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2236F-D7FC-2C1F-C56D-D5AC98E4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1825625"/>
            <a:ext cx="7850088" cy="435133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Probablemente, el inventario deberá responder a diferentes objetivos dependiendo de los interesados involucrados.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definición de los objetivos del inventario podría contribuir para identificar qué insumos, capacidades y productos son requeridos por los interesados, así como los roles y responsabilidades, el alcance del trabajo y los plazos del ciclo del inventario. </a:t>
            </a:r>
            <a:endParaRPr lang="es-MX" sz="2000" dirty="0">
              <a:solidFill>
                <a:srgbClr val="25B199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C7573CE-06C0-AB44-2257-7810588E32E9}"/>
              </a:ext>
            </a:extLst>
          </p:cNvPr>
          <p:cNvSpPr txBox="1">
            <a:spLocks/>
          </p:cNvSpPr>
          <p:nvPr/>
        </p:nvSpPr>
        <p:spPr>
          <a:xfrm>
            <a:off x="838200" y="4251812"/>
            <a:ext cx="10515600" cy="19869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objetivo probablemente más claro es el cumplimiento de los compromisos internacionales del país con la CMNUCC con respecto a proveer información de su acción climática y su contribución a evitar aumentar la temperatura. También puede existir objetivos internos para el país.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sugiere </a:t>
            </a:r>
            <a:r>
              <a:rPr lang="es-MX" sz="2000" dirty="0">
                <a:solidFill>
                  <a:srgbClr val="0070C0"/>
                </a:solidFill>
              </a:rPr>
              <a:t>incluir información en un formato tabular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compile información básica de cada objetivo, los interesados, la fecha de entrega, formato del reporte, referencia a actos legales, etc.</a:t>
            </a:r>
            <a:endParaRPr lang="es-MX" sz="2000" dirty="0">
              <a:solidFill>
                <a:srgbClr val="25B199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EC905A0-6BA0-C111-AD61-5F8AFF5D5569}"/>
              </a:ext>
            </a:extLst>
          </p:cNvPr>
          <p:cNvGrpSpPr/>
          <p:nvPr/>
        </p:nvGrpSpPr>
        <p:grpSpPr>
          <a:xfrm>
            <a:off x="1271464" y="1825625"/>
            <a:ext cx="1988344" cy="2216540"/>
            <a:chOff x="1271464" y="1825625"/>
            <a:chExt cx="1988344" cy="221654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3DDA7BF-562B-423A-08F4-B60755071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1464" y="1825625"/>
              <a:ext cx="1988344" cy="1988344"/>
            </a:xfrm>
            <a:prstGeom prst="rect">
              <a:avLst/>
            </a:prstGeom>
          </p:spPr>
        </p:pic>
        <p:sp>
          <p:nvSpPr>
            <p:cNvPr id="9" name="CuadroTexto 3">
              <a:extLst>
                <a:ext uri="{FF2B5EF4-FFF2-40B4-BE49-F238E27FC236}">
                  <a16:creationId xmlns:a16="http://schemas.microsoft.com/office/drawing/2014/main" id="{C67CB424-AE41-C6D2-369C-59BD86958884}"/>
                </a:ext>
              </a:extLst>
            </p:cNvPr>
            <p:cNvSpPr txBox="1"/>
            <p:nvPr/>
          </p:nvSpPr>
          <p:spPr>
            <a:xfrm>
              <a:off x="1271464" y="3811333"/>
              <a:ext cx="19883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L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imagen: Flaticon.com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6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Ejemplo de tabla para los objetivos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B4648B-3F27-766C-8B54-129315D9F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76" y="1775087"/>
            <a:ext cx="10302048" cy="49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60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7146</TotalTime>
  <Words>1742</Words>
  <Application>Microsoft Office PowerPoint</Application>
  <PresentationFormat>Panorámica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Tema de Office</vt:lpstr>
      <vt:lpstr>2_Tema de Office</vt:lpstr>
      <vt:lpstr>Entrenamiento para la elaboración y presentación de los NIR en virtud del ETF del Acuerdo de París</vt:lpstr>
      <vt:lpstr>Introducción a los arreglos institucionales para los sistemas nacionales de inventarios</vt:lpstr>
      <vt:lpstr>Sistemas nacionales en los acuerdos internacionales</vt:lpstr>
      <vt:lpstr>Definiciones de los sistemas nacionales</vt:lpstr>
      <vt:lpstr>Sistemas nacionales en los países en desarrollo</vt:lpstr>
      <vt:lpstr>Principales obstáculos para los sistemas</vt:lpstr>
      <vt:lpstr>Arreglos institucionales para los inventarios</vt:lpstr>
      <vt:lpstr>Objetivos del inventario</vt:lpstr>
      <vt:lpstr>Ejemplo de tabla para los objetivos</vt:lpstr>
      <vt:lpstr>Estructuración de los arreglos</vt:lpstr>
      <vt:lpstr>Estructuras de los sistemas nacionales</vt:lpstr>
      <vt:lpstr>Roles y responsabilidades (1/2) </vt:lpstr>
      <vt:lpstr>Roles y responsabilidades (2/2) </vt:lpstr>
      <vt:lpstr>Ejemplo de metadatos para documentar las partes interesadas</vt:lpstr>
      <vt:lpstr>Entidad única nacional</vt:lpstr>
      <vt:lpstr>Comité directivo o grupo de trabajo</vt:lpstr>
      <vt:lpstr>Coordinador del inventario</vt:lpstr>
      <vt:lpstr>Equipos técnicos sectoriales</vt:lpstr>
      <vt:lpstr>Proveedores de datos</vt:lpstr>
      <vt:lpstr>Introducción a las herramientas de los sistemas</vt:lpstr>
      <vt:lpstr>Muchas 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Gases de efecto invernadero (ISO 14064)</dc:title>
  <dc:creator>Paulo</dc:creator>
  <cp:lastModifiedBy>Paulo CORNEJO</cp:lastModifiedBy>
  <cp:revision>700</cp:revision>
  <dcterms:created xsi:type="dcterms:W3CDTF">2012-06-03T13:49:20Z</dcterms:created>
  <dcterms:modified xsi:type="dcterms:W3CDTF">2024-07-23T03:52:01Z</dcterms:modified>
</cp:coreProperties>
</file>