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6" r:id="rId3"/>
    <p:sldId id="289" r:id="rId4"/>
    <p:sldId id="280" r:id="rId5"/>
    <p:sldId id="291" r:id="rId6"/>
    <p:sldId id="281" r:id="rId7"/>
    <p:sldId id="282" r:id="rId8"/>
    <p:sldId id="290" r:id="rId9"/>
    <p:sldId id="264" r:id="rId10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B199"/>
    <a:srgbClr val="00ADEF"/>
    <a:srgbClr val="FFFFFF"/>
    <a:srgbClr val="4F91CD"/>
    <a:srgbClr val="22B198"/>
    <a:srgbClr val="F15B2A"/>
    <a:srgbClr val="009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67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8DBCF1-577A-FA09-73ED-CEFB7BE6B2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D64C2F1-CA7F-C34A-F557-BA46453252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0A5D13-A21C-A21B-FD2C-A3C666C7E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24-07-2024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B8FD17-A6FF-3219-1413-4B96F0417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505F68-71D7-4945-C9FB-9A4B8106F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14741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B2159B-6CF8-D93C-331D-885C7E95B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27C3830-9D41-93C7-B413-527AAF9EC0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4B0531-27A7-26B2-B69D-ED4027D67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24-07-2024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09940C-9FD4-852E-B37C-0DC93738F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BF9025-C77E-1BE8-38EC-D163E5DC2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5182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025DC8D-4FE9-74B1-B2C7-AC6B3E3537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CD4366C-C020-DC32-4519-9E627ADC15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8D5457-8151-2C36-3104-2A5361812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24-07-2024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C468BF-C911-9582-4310-3F8B2A636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CAF877-F771-B87E-D8A8-58895A8F2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0514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D41CCD-87AA-B1E9-2370-41430D638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46EE41-5026-C17B-9405-0D554EE30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EAC780-D884-53C5-1B49-E5D316D29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24-07-2024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DB0F65-00C9-D091-B4D6-2247B9E9C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6CCE0B-CDAA-1099-2D5A-AAED485B7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557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AF67CC-588F-82A8-4FAE-A5F2C6BAF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B4B0806-561B-682B-02A3-F5997DFF5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7C6A60-B5D2-326B-138E-5CA5AD697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24-07-2024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45D365-2728-5070-2A45-D170336F8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B2D72D-61A6-CA8E-E358-6E853ACCC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3744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4B3979-508E-C728-0D0F-B648F81DF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F49882-1B5B-9681-97AB-6138C65941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02A5F85-276B-D7AF-3D9D-E85B3DF8B9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4F30831-2602-1B64-DCC0-E030697C0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24-07-2024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45A43C-FADD-E41F-6DA1-CFD65C4EC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16C12F-B266-B6A8-B2E1-3AB4CC389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3543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2261C8-B86A-0F5C-8705-E73256D6B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850A01-A39B-D490-9589-5180F3102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271ED51-2EA5-AB7A-1DB8-89399AE084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DDE6157-6523-F6F5-8917-2593CECFC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C943AE4-1280-0F59-27E2-27E33F1C0C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EAF37E0-A8C1-F008-D45C-80C8B6CDD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24-07-2024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C80F497-3B20-357A-3A62-064DC6797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9A37503-4CDF-3DA7-B600-5012739FF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3574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97FD9A-245F-4EC0-D244-2A8EB6E75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440E598-6B7D-7446-86BC-6B1B0AE05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24-07-2024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79980C9-C4F0-74E9-8301-6985DDD09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B2CB2ED-AB06-694D-F3F0-BE268B68F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9292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E04D8FE-91E4-9FD2-CBFE-CFDB73605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24-07-2024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9BA5672-0403-7180-B618-4A88B423F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C5AC1F1-63CE-FFFA-20C6-921C13BC6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41579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722549-A72C-9AC1-065E-1780CA9FE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5B3BC2-FCCA-E52F-E463-6E4095230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78B478F-E095-26F0-0638-4C1E25E79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B25FA69-58EB-9428-7F11-8EC391BF6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24-07-2024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DF7BE12-7207-EF0F-1605-5528E06CB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3333A3-A679-7649-AF27-4B9A0257F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33101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F3F6EE-C234-AEF7-9680-9640A7E4F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626F93E-37CC-9AD7-6D5C-F2098A726D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8664396-F4AF-2539-F74C-B7A9F126D7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BB15CF-9C8D-A764-C314-2B4149869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7DD2-41FF-4128-8B6E-92FC275B3051}" type="datetimeFigureOut">
              <a:rPr lang="es-CL" smtClean="0"/>
              <a:t>24-07-2024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4A96D1-EF33-E3AA-8105-3C9D69478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EC79CB-A048-0014-9DBF-6819E0205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7863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83608AE-7035-3333-72FB-2E4851A94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B44197B-3C1A-6BBE-8B8F-63DA19F38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D36B45-1831-9029-7B11-615AD56897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D7DD2-41FF-4128-8B6E-92FC275B3051}" type="datetimeFigureOut">
              <a:rPr lang="es-CL" smtClean="0"/>
              <a:t>24-07-2024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336205-DA29-DAA6-6E1B-FCAAD1C85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1183DE-8C2F-DED2-7B97-2C256B37D3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00E7A-6224-47B2-A061-8D67FDA010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1638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D45419-832D-4824-58A5-434286589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wrap="square" anchor="ctr">
            <a:noAutofit/>
          </a:bodyPr>
          <a:lstStyle/>
          <a:p>
            <a:r>
              <a:rPr lang="es-MX" sz="44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Entrenamiento para la elaboración y presentación de los NIR en virtud del </a:t>
            </a:r>
            <a:r>
              <a:rPr lang="es-MX" sz="4400" b="1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ETF</a:t>
            </a:r>
            <a:r>
              <a:rPr lang="es-MX" sz="44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del Acuerdo de París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174C0F82-2361-3C34-33A4-F43D644B36CA}"/>
              </a:ext>
            </a:extLst>
          </p:cNvPr>
          <p:cNvSpPr txBox="1">
            <a:spLocks/>
          </p:cNvSpPr>
          <p:nvPr/>
        </p:nvSpPr>
        <p:spPr>
          <a:xfrm>
            <a:off x="1676400" y="4805082"/>
            <a:ext cx="9144000" cy="3953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23 </a:t>
            </a:r>
            <a:r>
              <a:rPr lang="es-MX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al 25 de </a:t>
            </a:r>
            <a:r>
              <a:rPr lang="es-MX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julio de 2024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4FE75E06-D023-1D0F-D06B-2DDAB7519743}"/>
              </a:ext>
            </a:extLst>
          </p:cNvPr>
          <p:cNvGrpSpPr/>
          <p:nvPr/>
        </p:nvGrpSpPr>
        <p:grpSpPr>
          <a:xfrm>
            <a:off x="498181" y="592487"/>
            <a:ext cx="11195638" cy="684000"/>
            <a:chOff x="498181" y="592487"/>
            <a:chExt cx="11195638" cy="684000"/>
          </a:xfrm>
        </p:grpSpPr>
        <p:pic>
          <p:nvPicPr>
            <p:cNvPr id="1026" name="Imagen 1" descr="Logotipo&#10;&#10;Descripción generada automáticamente">
              <a:extLst>
                <a:ext uri="{FF2B5EF4-FFF2-40B4-BE49-F238E27FC236}">
                  <a16:creationId xmlns:a16="http://schemas.microsoft.com/office/drawing/2014/main" id="{A28671EE-E682-43DA-229C-5E0331515C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34" t="11652" r="5518" b="13152"/>
            <a:stretch>
              <a:fillRect/>
            </a:stretch>
          </p:blipFill>
          <p:spPr bwMode="auto">
            <a:xfrm>
              <a:off x="4728728" y="592487"/>
              <a:ext cx="2749961" cy="68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Imagen 2" descr="Logotipo&#10;&#10;Descripción generada automáticamente con confianza media">
              <a:extLst>
                <a:ext uri="{FF2B5EF4-FFF2-40B4-BE49-F238E27FC236}">
                  <a16:creationId xmlns:a16="http://schemas.microsoft.com/office/drawing/2014/main" id="{C13CF524-5FB6-834A-9C78-5ED43349C6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181" y="592487"/>
              <a:ext cx="2596398" cy="68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Picture 1" descr="A picture containing graphical user interface&#10;&#10;Description automatically generated">
              <a:extLst>
                <a:ext uri="{FF2B5EF4-FFF2-40B4-BE49-F238E27FC236}">
                  <a16:creationId xmlns:a16="http://schemas.microsoft.com/office/drawing/2014/main" id="{401C1274-6B1A-847B-DE8B-D0F2C457A3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001" t="25790" r="14091" b="37422"/>
            <a:stretch>
              <a:fillRect/>
            </a:stretch>
          </p:blipFill>
          <p:spPr bwMode="auto">
            <a:xfrm>
              <a:off x="8790314" y="592487"/>
              <a:ext cx="2903505" cy="6840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1A8096AF-01A8-1B46-1DEF-FA316A40FB4D}"/>
              </a:ext>
            </a:extLst>
          </p:cNvPr>
          <p:cNvGrpSpPr/>
          <p:nvPr/>
        </p:nvGrpSpPr>
        <p:grpSpPr>
          <a:xfrm>
            <a:off x="1769249" y="5689513"/>
            <a:ext cx="8653501" cy="576000"/>
            <a:chOff x="2084226" y="5832292"/>
            <a:chExt cx="8653501" cy="576000"/>
          </a:xfrm>
        </p:grpSpPr>
        <p:pic>
          <p:nvPicPr>
            <p:cNvPr id="1031" name="Picture 1" descr="A picture containing application&#10;&#10;Description automatically generated">
              <a:extLst>
                <a:ext uri="{FF2B5EF4-FFF2-40B4-BE49-F238E27FC236}">
                  <a16:creationId xmlns:a16="http://schemas.microsoft.com/office/drawing/2014/main" id="{D855EB2B-9D30-302B-C1FF-BFC00CAFDA9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84226" y="5868292"/>
              <a:ext cx="1458949" cy="50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Logotipo&#10;&#10;Descripción generada automáticamente">
              <a:extLst>
                <a:ext uri="{FF2B5EF4-FFF2-40B4-BE49-F238E27FC236}">
                  <a16:creationId xmlns:a16="http://schemas.microsoft.com/office/drawing/2014/main" id="{F895A514-AE13-1861-66B7-982AD38CDA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4910" y="5832292"/>
              <a:ext cx="424419" cy="57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Imagen 967015226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5369B724-E7F7-8E5A-B07B-F89553D717C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306" b="4149"/>
            <a:stretch>
              <a:fillRect/>
            </a:stretch>
          </p:blipFill>
          <p:spPr bwMode="auto">
            <a:xfrm>
              <a:off x="6131064" y="5868292"/>
              <a:ext cx="742738" cy="50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Imagen 1" descr="Logotipo&#10;&#10;Descripción generada automáticamente con confianza baja">
              <a:extLst>
                <a:ext uri="{FF2B5EF4-FFF2-40B4-BE49-F238E27FC236}">
                  <a16:creationId xmlns:a16="http://schemas.microsoft.com/office/drawing/2014/main" id="{9AA33FA4-5CF2-9E4F-ECD8-0FEECB8D99F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24" t="11182" r="3497" b="9105"/>
            <a:stretch>
              <a:fillRect/>
            </a:stretch>
          </p:blipFill>
          <p:spPr bwMode="auto">
            <a:xfrm>
              <a:off x="7955538" y="5832292"/>
              <a:ext cx="2782189" cy="57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994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D45419-832D-4824-58A5-434286589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>
            <a:noAutofit/>
          </a:bodyPr>
          <a:lstStyle/>
          <a:p>
            <a:r>
              <a:rPr lang="es-MX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Orientaciones para el reporte: Introducción al documento del inventario nacional y aplicación de la plantilla de CBIT-GSP para el NID</a:t>
            </a:r>
            <a:endParaRPr lang="es-CL" sz="4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C223A8-D5C4-651C-F9FD-6F6AC346B9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714875"/>
            <a:ext cx="10169820" cy="1655762"/>
          </a:xfrm>
        </p:spPr>
        <p:txBody>
          <a:bodyPr anchor="b">
            <a:norm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s-CL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Paulo Cornejo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Coordinador Regional CBIT-GSP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UNEP-CCC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paulo.cornejoguajardo@un.org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D1DBD415-EC41-2388-1D35-ABD5ADFA31EE}"/>
              </a:ext>
            </a:extLst>
          </p:cNvPr>
          <p:cNvGrpSpPr/>
          <p:nvPr/>
        </p:nvGrpSpPr>
        <p:grpSpPr>
          <a:xfrm>
            <a:off x="498181" y="592487"/>
            <a:ext cx="11195638" cy="684000"/>
            <a:chOff x="498181" y="592487"/>
            <a:chExt cx="11195638" cy="684000"/>
          </a:xfrm>
        </p:grpSpPr>
        <p:pic>
          <p:nvPicPr>
            <p:cNvPr id="5" name="Imagen 1" descr="Logotipo&#10;&#10;Descripción generada automáticamente">
              <a:extLst>
                <a:ext uri="{FF2B5EF4-FFF2-40B4-BE49-F238E27FC236}">
                  <a16:creationId xmlns:a16="http://schemas.microsoft.com/office/drawing/2014/main" id="{912900DA-E205-CC0E-88B1-CF719C8D5A2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34" t="11652" r="5518" b="13152"/>
            <a:stretch>
              <a:fillRect/>
            </a:stretch>
          </p:blipFill>
          <p:spPr bwMode="auto">
            <a:xfrm>
              <a:off x="4728728" y="592487"/>
              <a:ext cx="2749961" cy="68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Imagen 2" descr="Logotipo&#10;&#10;Descripción generada automáticamente con confianza media">
              <a:extLst>
                <a:ext uri="{FF2B5EF4-FFF2-40B4-BE49-F238E27FC236}">
                  <a16:creationId xmlns:a16="http://schemas.microsoft.com/office/drawing/2014/main" id="{8DC5E4D5-AA4F-781C-FCCD-9BB5E25B0A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181" y="592487"/>
              <a:ext cx="2596398" cy="68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" name="Picture 1" descr="A picture containing graphical user interface&#10;&#10;Description automatically generated">
              <a:extLst>
                <a:ext uri="{FF2B5EF4-FFF2-40B4-BE49-F238E27FC236}">
                  <a16:creationId xmlns:a16="http://schemas.microsoft.com/office/drawing/2014/main" id="{1AD16A6E-5E9D-EA44-FCB7-BBB0333438D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001" t="25790" r="14091" b="37422"/>
            <a:stretch>
              <a:fillRect/>
            </a:stretch>
          </p:blipFill>
          <p:spPr bwMode="auto">
            <a:xfrm>
              <a:off x="8790314" y="592487"/>
              <a:ext cx="2903505" cy="6840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9A25B18E-F3F5-EF97-FCFA-900E6EB69840}"/>
              </a:ext>
            </a:extLst>
          </p:cNvPr>
          <p:cNvGrpSpPr/>
          <p:nvPr/>
        </p:nvGrpSpPr>
        <p:grpSpPr>
          <a:xfrm>
            <a:off x="498182" y="5689513"/>
            <a:ext cx="6324525" cy="504000"/>
            <a:chOff x="2084227" y="5832292"/>
            <a:chExt cx="6324525" cy="504000"/>
          </a:xfrm>
        </p:grpSpPr>
        <p:pic>
          <p:nvPicPr>
            <p:cNvPr id="8" name="Picture 1" descr="A picture containing application&#10;&#10;Description automatically generated">
              <a:extLst>
                <a:ext uri="{FF2B5EF4-FFF2-40B4-BE49-F238E27FC236}">
                  <a16:creationId xmlns:a16="http://schemas.microsoft.com/office/drawing/2014/main" id="{80E503DA-8C80-D174-C4C5-D17FD0B5D7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84227" y="5868292"/>
              <a:ext cx="1250527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6" descr="Logotipo&#10;&#10;Descripción generada automáticamente">
              <a:extLst>
                <a:ext uri="{FF2B5EF4-FFF2-40B4-BE49-F238E27FC236}">
                  <a16:creationId xmlns:a16="http://schemas.microsoft.com/office/drawing/2014/main" id="{90AD74B0-6079-1A26-01D8-9E64385CB2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8615" y="5832292"/>
              <a:ext cx="371367" cy="50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Imagen 967015226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FB7CDE4F-E7D1-A22B-A82B-1C328DB293B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306" b="4149"/>
            <a:stretch>
              <a:fillRect/>
            </a:stretch>
          </p:blipFill>
          <p:spPr bwMode="auto">
            <a:xfrm>
              <a:off x="4793843" y="5868292"/>
              <a:ext cx="636632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Imagen 1" descr="Logotipo&#10;&#10;Descripción generada automáticamente con confianza baja">
              <a:extLst>
                <a:ext uri="{FF2B5EF4-FFF2-40B4-BE49-F238E27FC236}">
                  <a16:creationId xmlns:a16="http://schemas.microsoft.com/office/drawing/2014/main" id="{14F50B15-4B1D-5468-DB3E-C27CDB5BBD1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24" t="11182" r="3497" b="9105"/>
            <a:stretch>
              <a:fillRect/>
            </a:stretch>
          </p:blipFill>
          <p:spPr bwMode="auto">
            <a:xfrm>
              <a:off x="5974337" y="5832292"/>
              <a:ext cx="2434415" cy="50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49221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AE037-5B6B-F4D1-DA4A-36D4153C469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Autofit/>
          </a:bodyPr>
          <a:lstStyle/>
          <a:p>
            <a:r>
              <a:rPr lang="es-CL" sz="36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Introducción al documento del inventario nacional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D98D358-2E1C-F588-1E82-6DDF7E8A5FAE}"/>
              </a:ext>
            </a:extLst>
          </p:cNvPr>
          <p:cNvSpPr/>
          <p:nvPr/>
        </p:nvSpPr>
        <p:spPr>
          <a:xfrm>
            <a:off x="838200" y="1825625"/>
            <a:ext cx="6751906" cy="2053039"/>
          </a:xfrm>
          <a:prstGeom prst="rect">
            <a:avLst/>
          </a:prstGeom>
          <a:noFill/>
          <a:ln w="38100">
            <a:solidFill>
              <a:srgbClr val="25B199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ctr"/>
          <a:lstStyle/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s-MX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Decisión 18/</a:t>
            </a:r>
            <a:r>
              <a:rPr lang="es-MX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CMA.1</a:t>
            </a:r>
            <a:endParaRPr lang="es-MX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s-MX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38. De conformidad con el artículo 13, párrafo 7 a), del Acuerdo de París, cada Parte deberá presentar un informe del inventario nacional. Este informe constará de un </a:t>
            </a:r>
            <a:r>
              <a:rPr lang="es-MX" b="1" dirty="0">
                <a:solidFill>
                  <a:srgbClr val="25B199"/>
                </a:solidFill>
              </a:rPr>
              <a:t>documento del inventario nacional (NID) </a:t>
            </a:r>
            <a:r>
              <a:rPr lang="es-MX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 de </a:t>
            </a:r>
            <a:r>
              <a:rPr lang="es-MX" b="1" dirty="0">
                <a:solidFill>
                  <a:srgbClr val="25B199"/>
                </a:solidFill>
              </a:rPr>
              <a:t>cuadros comunes para la presentación de información (CRT) </a:t>
            </a:r>
            <a:r>
              <a:rPr lang="es-MX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[…]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9B4C87E-7D28-8A3C-61E5-5108C2503267}"/>
              </a:ext>
            </a:extLst>
          </p:cNvPr>
          <p:cNvSpPr/>
          <p:nvPr/>
        </p:nvSpPr>
        <p:spPr>
          <a:xfrm>
            <a:off x="838199" y="4249737"/>
            <a:ext cx="6751906" cy="190521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ctr"/>
          <a:lstStyle/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s-MX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Decisión 5/</a:t>
            </a:r>
            <a:r>
              <a:rPr lang="es-MX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CMA.3</a:t>
            </a:r>
            <a:endParaRPr lang="es-MX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s-MX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 Aprueba: d) Los esbozos del informe bienal de transparencia, del </a:t>
            </a:r>
            <a:r>
              <a:rPr lang="es-MX" b="1" dirty="0">
                <a:solidFill>
                  <a:srgbClr val="25B199"/>
                </a:solidFill>
              </a:rPr>
              <a:t>documento del inventario nacional </a:t>
            </a:r>
            <a:r>
              <a:rPr lang="es-MX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 del examen técnico por expertos, conformes con lo dispuesto en el anexo de la decisión 18/</a:t>
            </a:r>
            <a:r>
              <a:rPr lang="es-MX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CMA.1</a:t>
            </a:r>
            <a:r>
              <a:rPr lang="es-MX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[…]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5A979F56-82AA-CFDC-F6D6-EB056B14BA42}"/>
              </a:ext>
            </a:extLst>
          </p:cNvPr>
          <p:cNvGrpSpPr/>
          <p:nvPr/>
        </p:nvGrpSpPr>
        <p:grpSpPr>
          <a:xfrm>
            <a:off x="10211352" y="2290630"/>
            <a:ext cx="1352818" cy="1325563"/>
            <a:chOff x="8752602" y="3348813"/>
            <a:chExt cx="1352818" cy="1325563"/>
          </a:xfrm>
        </p:grpSpPr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3C53CF03-DEFB-1F80-20CF-08682492699A}"/>
                </a:ext>
              </a:extLst>
            </p:cNvPr>
            <p:cNvSpPr/>
            <p:nvPr/>
          </p:nvSpPr>
          <p:spPr>
            <a:xfrm>
              <a:off x="8752602" y="3348813"/>
              <a:ext cx="1352818" cy="1325563"/>
            </a:xfrm>
            <a:prstGeom prst="rect">
              <a:avLst/>
            </a:prstGeom>
            <a:solidFill>
              <a:srgbClr val="207245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noAutofit/>
            </a:bodyPr>
            <a:lstStyle/>
            <a:p>
              <a:pPr algn="ctr"/>
              <a:r>
                <a:rPr lang="es-CL" sz="1200" b="1" dirty="0"/>
                <a:t>CRT: </a:t>
              </a:r>
              <a:r>
                <a:rPr lang="es-CL" sz="1200" dirty="0"/>
                <a:t>información cuantitativa sobre los GEI</a:t>
              </a:r>
              <a:endParaRPr lang="en-GB" sz="1200" dirty="0"/>
            </a:p>
          </p:txBody>
        </p:sp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C94FEF61-135F-2D0C-E7AE-BE2C345703D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134525" y="3435594"/>
              <a:ext cx="588972" cy="576000"/>
            </a:xfrm>
            <a:prstGeom prst="rect">
              <a:avLst/>
            </a:prstGeom>
            <a:ln w="28575">
              <a:solidFill>
                <a:srgbClr val="FFFFFF"/>
              </a:solidFill>
            </a:ln>
          </p:spPr>
        </p:pic>
      </p:grp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97DF7A7B-458C-2207-480B-940091275650}"/>
              </a:ext>
            </a:extLst>
          </p:cNvPr>
          <p:cNvSpPr/>
          <p:nvPr/>
        </p:nvSpPr>
        <p:spPr>
          <a:xfrm>
            <a:off x="8751052" y="4801018"/>
            <a:ext cx="2034096" cy="1121790"/>
          </a:xfrm>
          <a:prstGeom prst="roundRect">
            <a:avLst>
              <a:gd name="adj" fmla="val 42929"/>
            </a:avLst>
          </a:prstGeom>
          <a:solidFill>
            <a:srgbClr val="22B19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Informe del inventario nacional (NIR)</a:t>
            </a:r>
            <a:endParaRPr lang="en-GB" dirty="0"/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FFCDE7DD-AB59-4F44-849D-997EDD3376B1}"/>
              </a:ext>
            </a:extLst>
          </p:cNvPr>
          <p:cNvGrpSpPr/>
          <p:nvPr/>
        </p:nvGrpSpPr>
        <p:grpSpPr>
          <a:xfrm>
            <a:off x="7972029" y="2291792"/>
            <a:ext cx="1352819" cy="1324401"/>
            <a:chOff x="10345619" y="3349975"/>
            <a:chExt cx="1352819" cy="1324401"/>
          </a:xfrm>
        </p:grpSpPr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4F32B430-D7CF-179F-11F4-7AAA2D6BC985}"/>
                </a:ext>
              </a:extLst>
            </p:cNvPr>
            <p:cNvSpPr/>
            <p:nvPr/>
          </p:nvSpPr>
          <p:spPr>
            <a:xfrm>
              <a:off x="10345619" y="3349975"/>
              <a:ext cx="1352819" cy="1324401"/>
            </a:xfrm>
            <a:prstGeom prst="rect">
              <a:avLst/>
            </a:prstGeom>
            <a:solidFill>
              <a:srgbClr val="2A569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noAutofit/>
            </a:bodyPr>
            <a:lstStyle/>
            <a:p>
              <a:pPr algn="ctr"/>
              <a:r>
                <a:rPr lang="es-CL" sz="1200" b="1" dirty="0"/>
                <a:t>NID: </a:t>
              </a:r>
              <a:r>
                <a:rPr lang="es-CL" sz="1200" dirty="0"/>
                <a:t>descripción de la información sobre los GEI</a:t>
              </a:r>
              <a:endParaRPr lang="en-GB" sz="1200" dirty="0"/>
            </a:p>
          </p:txBody>
        </p:sp>
        <p:pic>
          <p:nvPicPr>
            <p:cNvPr id="12" name="Imagen 11">
              <a:extLst>
                <a:ext uri="{FF2B5EF4-FFF2-40B4-BE49-F238E27FC236}">
                  <a16:creationId xmlns:a16="http://schemas.microsoft.com/office/drawing/2014/main" id="{9200D492-6ADA-4622-C571-6129E72CE3D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729436" y="3428999"/>
              <a:ext cx="588973" cy="576000"/>
            </a:xfrm>
            <a:prstGeom prst="rect">
              <a:avLst/>
            </a:prstGeom>
            <a:ln w="28575">
              <a:solidFill>
                <a:schemeClr val="bg1"/>
              </a:solidFill>
            </a:ln>
          </p:spPr>
        </p:pic>
      </p:grpSp>
      <p:sp>
        <p:nvSpPr>
          <p:cNvPr id="13" name="Signo más 12">
            <a:extLst>
              <a:ext uri="{FF2B5EF4-FFF2-40B4-BE49-F238E27FC236}">
                <a16:creationId xmlns:a16="http://schemas.microsoft.com/office/drawing/2014/main" id="{65F5EA0F-E644-3E6C-1A01-74CFE4B6D2CB}"/>
              </a:ext>
            </a:extLst>
          </p:cNvPr>
          <p:cNvSpPr/>
          <p:nvPr/>
        </p:nvSpPr>
        <p:spPr>
          <a:xfrm>
            <a:off x="9408100" y="2593411"/>
            <a:ext cx="720000" cy="720000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Conector: angular 13">
            <a:extLst>
              <a:ext uri="{FF2B5EF4-FFF2-40B4-BE49-F238E27FC236}">
                <a16:creationId xmlns:a16="http://schemas.microsoft.com/office/drawing/2014/main" id="{531243F3-44D2-6E19-0CC9-86AD1EE45D77}"/>
              </a:ext>
            </a:extLst>
          </p:cNvPr>
          <p:cNvCxnSpPr>
            <a:cxnSpLocks/>
            <a:stCxn id="11" idx="2"/>
            <a:endCxn id="9" idx="0"/>
          </p:cNvCxnSpPr>
          <p:nvPr/>
        </p:nvCxnSpPr>
        <p:spPr>
          <a:xfrm rot="16200000" flipH="1">
            <a:off x="8615857" y="3648774"/>
            <a:ext cx="1184825" cy="1119661"/>
          </a:xfrm>
          <a:prstGeom prst="bentConnector3">
            <a:avLst/>
          </a:prstGeom>
          <a:ln w="76200">
            <a:solidFill>
              <a:srgbClr val="2A56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: angular 14">
            <a:extLst>
              <a:ext uri="{FF2B5EF4-FFF2-40B4-BE49-F238E27FC236}">
                <a16:creationId xmlns:a16="http://schemas.microsoft.com/office/drawing/2014/main" id="{50110101-30CD-0328-D227-0097F65DE85F}"/>
              </a:ext>
            </a:extLst>
          </p:cNvPr>
          <p:cNvCxnSpPr>
            <a:cxnSpLocks/>
            <a:stCxn id="4" idx="2"/>
            <a:endCxn id="9" idx="0"/>
          </p:cNvCxnSpPr>
          <p:nvPr/>
        </p:nvCxnSpPr>
        <p:spPr>
          <a:xfrm rot="5400000">
            <a:off x="9735519" y="3648775"/>
            <a:ext cx="1184825" cy="1119661"/>
          </a:xfrm>
          <a:prstGeom prst="bentConnector3">
            <a:avLst>
              <a:gd name="adj1" fmla="val 50000"/>
            </a:avLst>
          </a:prstGeom>
          <a:ln w="76200">
            <a:solidFill>
              <a:srgbClr val="20724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18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AE037-5B6B-F4D1-DA4A-36D4153C469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Autofit/>
          </a:bodyPr>
          <a:lstStyle/>
          <a:p>
            <a:r>
              <a:rPr lang="es-CL" sz="36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Introducción a la plantilla CBIT-GSP para el NID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A2236F-D7FC-2C1F-C56D-D5AC98E43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82553" cy="4351338"/>
          </a:xfrm>
          <a:ln>
            <a:noFill/>
          </a:ln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El documento, preparado por CBIT-GSP con base en la experiencia de la RedINGEI, proporciona una </a:t>
            </a:r>
            <a:r>
              <a:rPr lang="es-MX" sz="2000" dirty="0">
                <a:solidFill>
                  <a:srgbClr val="0070C0"/>
                </a:solidFill>
              </a:rPr>
              <a:t>plantilla editable para el NID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 para el capítulo sobre el inventario para las </a:t>
            </a:r>
            <a:r>
              <a:rPr lang="es-MX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Natcom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o los BTR.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La propuesta incluye una </a:t>
            </a:r>
            <a:r>
              <a:rPr lang="es-MX" sz="2000" dirty="0">
                <a:solidFill>
                  <a:srgbClr val="0070C0"/>
                </a:solidFill>
              </a:rPr>
              <a:t>estructura general para el NID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 una </a:t>
            </a:r>
            <a:r>
              <a:rPr lang="es-MX" sz="2000" dirty="0">
                <a:solidFill>
                  <a:srgbClr val="0070C0"/>
                </a:solidFill>
              </a:rPr>
              <a:t>descripción de los contenidos mínimos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que debería abordar cada sección (entre corchetes []), incluyendo tablas y figuras.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Cada sección (cuando corresponda) incluye un número </a:t>
            </a:r>
            <a:r>
              <a:rPr lang="es-MX" sz="20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00FFFF"/>
                </a:highlight>
              </a:rPr>
              <a:t>remarcado en turquesa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que hace referencia a la disposición de las MPG que está dando cumplimiento y, si es pertinente, la flexibilidad.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633BEA8-9564-A4F5-C4A9-743246EC02D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6621"/>
          <a:stretch/>
        </p:blipFill>
        <p:spPr>
          <a:xfrm>
            <a:off x="7018974" y="1825625"/>
            <a:ext cx="4877191" cy="5032375"/>
          </a:xfrm>
          <a:prstGeom prst="rect">
            <a:avLst/>
          </a:prstGeom>
          <a:ln>
            <a:solidFill>
              <a:srgbClr val="25B199"/>
            </a:solidFill>
          </a:ln>
        </p:spPr>
      </p:pic>
    </p:spTree>
    <p:extLst>
      <p:ext uri="{BB962C8B-B14F-4D97-AF65-F5344CB8AC3E}">
        <p14:creationId xmlns:p14="http://schemas.microsoft.com/office/powerpoint/2010/main" val="1428609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AE037-5B6B-F4D1-DA4A-36D4153C469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Autofit/>
          </a:bodyPr>
          <a:lstStyle/>
          <a:p>
            <a:r>
              <a:rPr lang="es-CL" sz="36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Introducción a la plantilla CBIT-GSP para el NID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A2236F-D7FC-2C1F-C56D-D5AC98E43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512859" cy="4351338"/>
          </a:xfrm>
          <a:ln>
            <a:noFill/>
          </a:ln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Las orientaciones proporcionadas </a:t>
            </a:r>
            <a:r>
              <a:rPr lang="es-MX" sz="2000" dirty="0">
                <a:solidFill>
                  <a:srgbClr val="0070C0"/>
                </a:solidFill>
              </a:rPr>
              <a:t>no deben considerarse obligatorias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ya que en última instancia los países deben presentar información de conformidad con las MPG.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La plantilla solo sugiere posibles enfoques y ejemplos de acuerdo con las </a:t>
            </a:r>
            <a:r>
              <a:rPr lang="es-MX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buenas prácticas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que han demostrado ser útiles para los países.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Cada tabla y figura incluida </a:t>
            </a:r>
            <a:r>
              <a:rPr lang="es-MX" sz="2000" dirty="0">
                <a:solidFill>
                  <a:srgbClr val="0070C0"/>
                </a:solidFill>
              </a:rPr>
              <a:t>deberá adaptarse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las circunstancias nacionales de cada país.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La plantilla es extensa (más de 300 páginas), porque intenta </a:t>
            </a:r>
            <a:r>
              <a:rPr lang="es-MX" sz="2000" dirty="0">
                <a:solidFill>
                  <a:srgbClr val="0070C0"/>
                </a:solidFill>
              </a:rPr>
              <a:t>ser lo más exhaustiva posible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cada país podrá editarla para extraer lo que no sea pertinente a sus circunstancias nacionales.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2B56064-5C6B-2746-5CF0-0DEB06BC4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2272" y="1825625"/>
            <a:ext cx="3930977" cy="252373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5343595-F468-A3B7-465D-762C5D06AE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8098" y="4879131"/>
            <a:ext cx="4719322" cy="1514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560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AE037-5B6B-F4D1-DA4A-36D4153C469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Autofit/>
          </a:bodyPr>
          <a:lstStyle/>
          <a:p>
            <a:r>
              <a:rPr lang="es-CL" sz="36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Insumos para el desarrollo de la plantilla para el NID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A2236F-D7FC-2C1F-C56D-D5AC98E43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503894" cy="4351338"/>
          </a:xfrm>
          <a:ln>
            <a:noFill/>
          </a:ln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Esbozo del documento del inventario nacional, con arreglo a las MPG para el marco de transparencia;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Modalidades, procedimientos y directrices (MPG);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Cuadros comunes para presentar la información (CRT) que debe figurar en los NIR;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Directrices del IPCC de 2006;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Suplemento de 2013: humedales;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Refinamiento de 2019 a las Directrices del IPCC de 2006. 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296BE04B-3ABB-3B8F-D00C-7FE010CCE332}"/>
              </a:ext>
            </a:extLst>
          </p:cNvPr>
          <p:cNvGrpSpPr/>
          <p:nvPr/>
        </p:nvGrpSpPr>
        <p:grpSpPr>
          <a:xfrm>
            <a:off x="8184449" y="2281669"/>
            <a:ext cx="3061728" cy="3246393"/>
            <a:chOff x="8184449" y="2281669"/>
            <a:chExt cx="3061728" cy="3246393"/>
          </a:xfrm>
        </p:grpSpPr>
        <p:pic>
          <p:nvPicPr>
            <p:cNvPr id="4" name="Picture 2" descr="Checklist - Free interface icons">
              <a:extLst>
                <a:ext uri="{FF2B5EF4-FFF2-40B4-BE49-F238E27FC236}">
                  <a16:creationId xmlns:a16="http://schemas.microsoft.com/office/drawing/2014/main" id="{385CE61C-7B77-8A25-DBAE-8F310006F0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84449" y="2281669"/>
              <a:ext cx="3061728" cy="30617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90D170C6-2F23-DE2D-2D36-55C09EB08040}"/>
                </a:ext>
              </a:extLst>
            </p:cNvPr>
            <p:cNvSpPr txBox="1"/>
            <p:nvPr/>
          </p:nvSpPr>
          <p:spPr>
            <a:xfrm>
              <a:off x="8184449" y="5343396"/>
              <a:ext cx="3061728" cy="18466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s-CL" sz="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imagen: Flaticon.com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54264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AE037-5B6B-F4D1-DA4A-36D4153C469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Autofit/>
          </a:bodyPr>
          <a:lstStyle/>
          <a:p>
            <a:r>
              <a:rPr lang="es-CL" sz="36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Estructura general de la plantilla del NID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A2236F-D7FC-2C1F-C56D-D5AC98E430ED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Mensajes Clave del NID 2024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Resumen ejecutivo del NID 2024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Capítulo 1. Circunstancias nacionales, arreglos institucionales e información transversal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Capítulo 2. Tendencia de las emisiones y absorciones de GEI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Capítulos 3 a 7. Energía; IPPU; Agricultura; UTCUTS; Residuos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Capítulo 8. Otro sector (CRT 6)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Capítulo 9. Emisiones indirectas de CO</a:t>
            </a:r>
            <a:r>
              <a:rPr lang="es-MX" sz="2000" baseline="-25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y N</a:t>
            </a:r>
            <a:r>
              <a:rPr lang="es-MX" sz="2000" baseline="-25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Capítulo 10. Nuevos cálculos y mejoras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Anexos al NID</a:t>
            </a:r>
          </a:p>
        </p:txBody>
      </p:sp>
    </p:spTree>
    <p:extLst>
      <p:ext uri="{BB962C8B-B14F-4D97-AF65-F5344CB8AC3E}">
        <p14:creationId xmlns:p14="http://schemas.microsoft.com/office/powerpoint/2010/main" val="402633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AE037-5B6B-F4D1-DA4A-36D4153C469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Autofit/>
          </a:bodyPr>
          <a:lstStyle/>
          <a:p>
            <a:r>
              <a:rPr lang="es-CL" sz="36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Revisión, pilotaje, publicación y aplicación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A2236F-D7FC-2C1F-C56D-D5AC98E43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7050741" cy="4351338"/>
          </a:xfrm>
          <a:ln>
            <a:noFill/>
          </a:ln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El borrador de plantilla fue sometido a un </a:t>
            </a:r>
            <a:r>
              <a:rPr lang="es-MX" sz="2000" dirty="0">
                <a:solidFill>
                  <a:srgbClr val="0070C0"/>
                </a:solidFill>
              </a:rPr>
              <a:t>proceso de revisión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por la UNFCCC, </a:t>
            </a:r>
            <a:r>
              <a:rPr lang="es-MX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GHGMI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US EPA, entre otros.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 está </a:t>
            </a:r>
            <a:r>
              <a:rPr lang="es-MX" sz="2000" dirty="0">
                <a:solidFill>
                  <a:srgbClr val="0070C0"/>
                </a:solidFill>
              </a:rPr>
              <a:t>realizando pilotajes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 la plantilla con países de la Red de Transparencia Climática para América Latina y el Caribe Hispanohablante.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Actualmente, se está en proceso de </a:t>
            </a:r>
            <a:r>
              <a:rPr lang="es-MX" sz="2000" dirty="0">
                <a:solidFill>
                  <a:srgbClr val="0070C0"/>
                </a:solidFill>
              </a:rPr>
              <a:t>inclusión de comentarios, sugerencias y lecciones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 los procesos de pilotaje.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 espera publicar la versión 1 durante </a:t>
            </a:r>
            <a:r>
              <a:rPr lang="es-MX" sz="2000" dirty="0">
                <a:solidFill>
                  <a:srgbClr val="0070C0"/>
                </a:solidFill>
              </a:rPr>
              <a:t>agosto de 2024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Una vez publicada, CBIT-GSP realizará actividades de apoyo para la </a:t>
            </a:r>
            <a:r>
              <a:rPr lang="es-MX" sz="2000" dirty="0">
                <a:solidFill>
                  <a:srgbClr val="0070C0"/>
                </a:solidFill>
              </a:rPr>
              <a:t>aplicación de la plantilla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 la finalidad apoyar a los países en el desarrollo y </a:t>
            </a:r>
            <a:r>
              <a:rPr lang="es-MX" sz="2000" dirty="0">
                <a:solidFill>
                  <a:srgbClr val="0070C0"/>
                </a:solidFill>
              </a:rPr>
              <a:t>presentación oportuna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 su NIR.   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3A04E934-66B6-3B51-095A-9730194C1CFE}"/>
              </a:ext>
            </a:extLst>
          </p:cNvPr>
          <p:cNvGrpSpPr>
            <a:grpSpLocks noChangeAspect="1"/>
          </p:cNvGrpSpPr>
          <p:nvPr/>
        </p:nvGrpSpPr>
        <p:grpSpPr>
          <a:xfrm>
            <a:off x="8019908" y="2124101"/>
            <a:ext cx="3766563" cy="4065223"/>
            <a:chOff x="8572048" y="1877337"/>
            <a:chExt cx="3227733" cy="3483667"/>
          </a:xfrm>
        </p:grpSpPr>
        <p:pic>
          <p:nvPicPr>
            <p:cNvPr id="8" name="Picture 2" descr="7. RECAPITULACIÓN Y CONCLUSIONES | Asociación Española de Fundaciones -  Atributos fundamentales (2008-2019), Cuarto Informe">
              <a:extLst>
                <a:ext uri="{FF2B5EF4-FFF2-40B4-BE49-F238E27FC236}">
                  <a16:creationId xmlns:a16="http://schemas.microsoft.com/office/drawing/2014/main" id="{32AD2FF4-585E-CA53-560D-C1AFB50B496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335" r="21235"/>
            <a:stretch/>
          </p:blipFill>
          <p:spPr bwMode="auto">
            <a:xfrm>
              <a:off x="8572048" y="1877337"/>
              <a:ext cx="3227733" cy="33913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8D3A0396-D997-BE6A-8CA4-68FFBD5EBB54}"/>
                </a:ext>
              </a:extLst>
            </p:cNvPr>
            <p:cNvSpPr txBox="1"/>
            <p:nvPr/>
          </p:nvSpPr>
          <p:spPr>
            <a:xfrm>
              <a:off x="8572048" y="5176338"/>
              <a:ext cx="3227733" cy="18466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s-CL" sz="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imagen: Flaticon.com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288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D45419-832D-4824-58A5-434286589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s-CL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Muchas gracias por su atención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C223A8-D5C4-651C-F9FD-6F6AC346B9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1708" y="4622799"/>
            <a:ext cx="9144000" cy="1487861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CL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Paulo Cornejo</a:t>
            </a:r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| paulo.cornejoguajardo@un.org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EB362B87-72AB-9445-576B-A40B660638F7}"/>
              </a:ext>
            </a:extLst>
          </p:cNvPr>
          <p:cNvGrpSpPr/>
          <p:nvPr/>
        </p:nvGrpSpPr>
        <p:grpSpPr>
          <a:xfrm>
            <a:off x="498181" y="592487"/>
            <a:ext cx="11195638" cy="684000"/>
            <a:chOff x="498181" y="592487"/>
            <a:chExt cx="11195638" cy="684000"/>
          </a:xfrm>
        </p:grpSpPr>
        <p:pic>
          <p:nvPicPr>
            <p:cNvPr id="5" name="Imagen 1" descr="Logotipo&#10;&#10;Descripción generada automáticamente">
              <a:extLst>
                <a:ext uri="{FF2B5EF4-FFF2-40B4-BE49-F238E27FC236}">
                  <a16:creationId xmlns:a16="http://schemas.microsoft.com/office/drawing/2014/main" id="{588A94BB-1CB9-D058-4F6E-65063A1093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34" t="11652" r="5518" b="13152"/>
            <a:stretch>
              <a:fillRect/>
            </a:stretch>
          </p:blipFill>
          <p:spPr bwMode="auto">
            <a:xfrm>
              <a:off x="4728728" y="592487"/>
              <a:ext cx="2749961" cy="68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Imagen 2" descr="Logotipo&#10;&#10;Descripción generada automáticamente con confianza media">
              <a:extLst>
                <a:ext uri="{FF2B5EF4-FFF2-40B4-BE49-F238E27FC236}">
                  <a16:creationId xmlns:a16="http://schemas.microsoft.com/office/drawing/2014/main" id="{51881018-1D66-6116-709A-BD355FAD90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181" y="592487"/>
              <a:ext cx="2596398" cy="68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Picture 1" descr="A picture containing graphical user interface&#10;&#10;Description automatically generated">
              <a:extLst>
                <a:ext uri="{FF2B5EF4-FFF2-40B4-BE49-F238E27FC236}">
                  <a16:creationId xmlns:a16="http://schemas.microsoft.com/office/drawing/2014/main" id="{576B4E4B-4858-BDAE-17B7-CECA119F80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001" t="25790" r="14091" b="37422"/>
            <a:stretch>
              <a:fillRect/>
            </a:stretch>
          </p:blipFill>
          <p:spPr bwMode="auto">
            <a:xfrm>
              <a:off x="8790314" y="592487"/>
              <a:ext cx="2903505" cy="6840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C447185C-E2F9-2BDA-9611-5890DBA621B6}"/>
              </a:ext>
            </a:extLst>
          </p:cNvPr>
          <p:cNvGrpSpPr/>
          <p:nvPr/>
        </p:nvGrpSpPr>
        <p:grpSpPr>
          <a:xfrm>
            <a:off x="1769249" y="5689513"/>
            <a:ext cx="8653501" cy="576000"/>
            <a:chOff x="2084226" y="5832292"/>
            <a:chExt cx="8653501" cy="576000"/>
          </a:xfrm>
        </p:grpSpPr>
        <p:pic>
          <p:nvPicPr>
            <p:cNvPr id="14" name="Picture 1" descr="A picture containing application&#10;&#10;Description automatically generated">
              <a:extLst>
                <a:ext uri="{FF2B5EF4-FFF2-40B4-BE49-F238E27FC236}">
                  <a16:creationId xmlns:a16="http://schemas.microsoft.com/office/drawing/2014/main" id="{56D800B2-B469-3756-6A65-4328536545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84226" y="5868292"/>
              <a:ext cx="1458949" cy="50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6" descr="Logotipo&#10;&#10;Descripción generada automáticamente">
              <a:extLst>
                <a:ext uri="{FF2B5EF4-FFF2-40B4-BE49-F238E27FC236}">
                  <a16:creationId xmlns:a16="http://schemas.microsoft.com/office/drawing/2014/main" id="{8F5F3E89-E2CD-9A20-FE1F-1F3E5B80AC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4910" y="5832292"/>
              <a:ext cx="424419" cy="57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Imagen 967015226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FB952928-5F04-75C3-62FA-55A320CAA7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306" b="4149"/>
            <a:stretch>
              <a:fillRect/>
            </a:stretch>
          </p:blipFill>
          <p:spPr bwMode="auto">
            <a:xfrm>
              <a:off x="6131064" y="5868292"/>
              <a:ext cx="742738" cy="50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Imagen 1" descr="Logotipo&#10;&#10;Descripción generada automáticamente con confianza baja">
              <a:extLst>
                <a:ext uri="{FF2B5EF4-FFF2-40B4-BE49-F238E27FC236}">
                  <a16:creationId xmlns:a16="http://schemas.microsoft.com/office/drawing/2014/main" id="{E7FD2300-A3A2-15E8-FA2D-BDC2A1532D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24" t="11182" r="3497" b="9105"/>
            <a:stretch>
              <a:fillRect/>
            </a:stretch>
          </p:blipFill>
          <p:spPr bwMode="auto">
            <a:xfrm>
              <a:off x="7955538" y="5832292"/>
              <a:ext cx="2782189" cy="57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715060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703</Words>
  <Application>Microsoft Office PowerPoint</Application>
  <PresentationFormat>Panorámica</PresentationFormat>
  <Paragraphs>51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Entrenamiento para la elaboración y presentación de los NIR en virtud del ETF del Acuerdo de París</vt:lpstr>
      <vt:lpstr>Orientaciones para el reporte: Introducción al documento del inventario nacional y aplicación de la plantilla de CBIT-GSP para el NID</vt:lpstr>
      <vt:lpstr>Introducción al documento del inventario nacional</vt:lpstr>
      <vt:lpstr>Introducción a la plantilla CBIT-GSP para el NID</vt:lpstr>
      <vt:lpstr>Introducción a la plantilla CBIT-GSP para el NID</vt:lpstr>
      <vt:lpstr>Insumos para el desarrollo de la plantilla para el NID</vt:lpstr>
      <vt:lpstr>Estructura general de la plantilla del NID</vt:lpstr>
      <vt:lpstr>Revisión, pilotaje, publicación y aplicación</vt:lpstr>
      <vt:lpstr>Muchas gracias por su atención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Paulo CORNEJO</dc:creator>
  <cp:lastModifiedBy>Paulo CORNEJO</cp:lastModifiedBy>
  <cp:revision>43</cp:revision>
  <dcterms:created xsi:type="dcterms:W3CDTF">2023-03-03T12:57:39Z</dcterms:created>
  <dcterms:modified xsi:type="dcterms:W3CDTF">2024-07-24T13:29:33Z</dcterms:modified>
</cp:coreProperties>
</file>