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01" r:id="rId4"/>
    <p:sldMasterId id="2147483745" r:id="rId5"/>
    <p:sldMasterId id="2147483751" r:id="rId6"/>
    <p:sldMasterId id="2147483763" r:id="rId7"/>
    <p:sldMasterId id="2147483775" r:id="rId8"/>
    <p:sldMasterId id="2147483788" r:id="rId9"/>
    <p:sldMasterId id="2147483801" r:id="rId10"/>
  </p:sldMasterIdLst>
  <p:notesMasterIdLst>
    <p:notesMasterId r:id="rId63"/>
  </p:notesMasterIdLst>
  <p:handoutMasterIdLst>
    <p:handoutMasterId r:id="rId64"/>
  </p:handoutMasterIdLst>
  <p:sldIdLst>
    <p:sldId id="256" r:id="rId11"/>
    <p:sldId id="758" r:id="rId12"/>
    <p:sldId id="258" r:id="rId13"/>
    <p:sldId id="259" r:id="rId14"/>
    <p:sldId id="757" r:id="rId15"/>
    <p:sldId id="744" r:id="rId16"/>
    <p:sldId id="746" r:id="rId17"/>
    <p:sldId id="741" r:id="rId18"/>
    <p:sldId id="747" r:id="rId19"/>
    <p:sldId id="759" r:id="rId20"/>
    <p:sldId id="1476" r:id="rId21"/>
    <p:sldId id="1487" r:id="rId22"/>
    <p:sldId id="265" r:id="rId23"/>
    <p:sldId id="261" r:id="rId24"/>
    <p:sldId id="263" r:id="rId25"/>
    <p:sldId id="1488" r:id="rId26"/>
    <p:sldId id="748" r:id="rId27"/>
    <p:sldId id="257" r:id="rId28"/>
    <p:sldId id="1489" r:id="rId29"/>
    <p:sldId id="283" r:id="rId30"/>
    <p:sldId id="279" r:id="rId31"/>
    <p:sldId id="281" r:id="rId32"/>
    <p:sldId id="284" r:id="rId33"/>
    <p:sldId id="297" r:id="rId34"/>
    <p:sldId id="298" r:id="rId35"/>
    <p:sldId id="264" r:id="rId36"/>
    <p:sldId id="267" r:id="rId37"/>
    <p:sldId id="288" r:id="rId38"/>
    <p:sldId id="266" r:id="rId39"/>
    <p:sldId id="292" r:id="rId40"/>
    <p:sldId id="269" r:id="rId41"/>
    <p:sldId id="293" r:id="rId42"/>
    <p:sldId id="294" r:id="rId43"/>
    <p:sldId id="270" r:id="rId44"/>
    <p:sldId id="285" r:id="rId45"/>
    <p:sldId id="296" r:id="rId46"/>
    <p:sldId id="272" r:id="rId47"/>
    <p:sldId id="276" r:id="rId48"/>
    <p:sldId id="756" r:id="rId49"/>
    <p:sldId id="754" r:id="rId50"/>
    <p:sldId id="1497" r:id="rId51"/>
    <p:sldId id="286" r:id="rId52"/>
    <p:sldId id="1498" r:id="rId53"/>
    <p:sldId id="1490" r:id="rId54"/>
    <p:sldId id="1491" r:id="rId55"/>
    <p:sldId id="1492" r:id="rId56"/>
    <p:sldId id="260" r:id="rId57"/>
    <p:sldId id="749" r:id="rId58"/>
    <p:sldId id="753" r:id="rId59"/>
    <p:sldId id="752" r:id="rId60"/>
    <p:sldId id="729" r:id="rId61"/>
    <p:sldId id="1496" r:id="rId62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5" userDrawn="1">
          <p15:clr>
            <a:srgbClr val="A4A3A4"/>
          </p15:clr>
        </p15:guide>
        <p15:guide id="2" pos="288" userDrawn="1">
          <p15:clr>
            <a:srgbClr val="A4A3A4"/>
          </p15:clr>
        </p15:guide>
        <p15:guide id="3" pos="726" userDrawn="1">
          <p15:clr>
            <a:srgbClr val="A4A3A4"/>
          </p15:clr>
        </p15:guide>
        <p15:guide id="4" pos="5029" userDrawn="1">
          <p15:clr>
            <a:srgbClr val="A4A3A4"/>
          </p15:clr>
        </p15:guide>
        <p15:guide id="5" pos="43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erenkoether, Mijako GIZ" initials="NMG" lastIdx="5" clrIdx="0">
    <p:extLst>
      <p:ext uri="{19B8F6BF-5375-455C-9EA6-DF929625EA0E}">
        <p15:presenceInfo xmlns:p15="http://schemas.microsoft.com/office/powerpoint/2012/main" userId="S::mijako.nierenkoether@giz.de::5476434a-659d-480b-afae-ebab66754945" providerId="AD"/>
      </p:ext>
    </p:extLst>
  </p:cmAuthor>
  <p:cmAuthor id="2" name="Catarina" initials="C" lastIdx="24" clrIdx="1">
    <p:extLst>
      <p:ext uri="{19B8F6BF-5375-455C-9EA6-DF929625EA0E}">
        <p15:presenceInfo xmlns:p15="http://schemas.microsoft.com/office/powerpoint/2012/main" userId="S::catarina.tarpo@giz.de::26901f66-bdbc-485e-b571-f6f58b825df9" providerId="AD"/>
      </p:ext>
    </p:extLst>
  </p:cmAuthor>
  <p:cmAuthor id="3" name="Bening, Aaron GIZ" initials="BAG" lastIdx="8" clrIdx="2">
    <p:extLst>
      <p:ext uri="{19B8F6BF-5375-455C-9EA6-DF929625EA0E}">
        <p15:presenceInfo xmlns:p15="http://schemas.microsoft.com/office/powerpoint/2012/main" userId="S::aaron.bening@giz.de::ddd028a8-a437-4f99-9fc0-74af96be44b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30707"/>
    <a:srgbClr val="050505"/>
    <a:srgbClr val="000000"/>
    <a:srgbClr val="C80F0F"/>
    <a:srgbClr val="E5DBA1"/>
    <a:srgbClr val="BABA93"/>
    <a:srgbClr val="BABB93"/>
    <a:srgbClr val="DEDEAF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E9DDA2-6157-CB50-164C-FAE1FC9BF22E}" v="73" dt="2022-03-03T12:16:33.597"/>
    <p1510:client id="{57E014A8-FB57-42E9-B705-435ABE3E5B4A}" v="11" dt="2022-03-02T20:48:14.226"/>
    <p1510:client id="{DBBDAEC0-1DF3-4887-A208-91F5C8871343}" v="2" dt="2022-03-03T07:49:31.7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357" autoAdjust="0"/>
  </p:normalViewPr>
  <p:slideViewPr>
    <p:cSldViewPr snapToGrid="0">
      <p:cViewPr>
        <p:scale>
          <a:sx n="80" d="100"/>
          <a:sy n="80" d="100"/>
        </p:scale>
        <p:origin x="108" y="426"/>
      </p:cViewPr>
      <p:guideLst>
        <p:guide orient="horz" pos="3935"/>
        <p:guide pos="288"/>
        <p:guide pos="726"/>
        <p:guide pos="5029"/>
        <p:guide pos="431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viewProps" Target="view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ing, Aaron GIZ" userId="S::aaron.bening@giz.de::ddd028a8-a437-4f99-9fc0-74af96be44bc" providerId="AD" clId="Web-{18E9DDA2-6157-CB50-164C-FAE1FC9BF22E}"/>
    <pc:docChg chg="modSld">
      <pc:chgData name="Bening, Aaron GIZ" userId="S::aaron.bening@giz.de::ddd028a8-a437-4f99-9fc0-74af96be44bc" providerId="AD" clId="Web-{18E9DDA2-6157-CB50-164C-FAE1FC9BF22E}" dt="2022-03-03T12:16:33.597" v="51" actId="1076"/>
      <pc:docMkLst>
        <pc:docMk/>
      </pc:docMkLst>
      <pc:sldChg chg="addSp delSp modSp">
        <pc:chgData name="Bening, Aaron GIZ" userId="S::aaron.bening@giz.de::ddd028a8-a437-4f99-9fc0-74af96be44bc" providerId="AD" clId="Web-{18E9DDA2-6157-CB50-164C-FAE1FC9BF22E}" dt="2022-03-03T12:15:01.548" v="28" actId="1076"/>
        <pc:sldMkLst>
          <pc:docMk/>
          <pc:sldMk cId="941651852" sldId="257"/>
        </pc:sldMkLst>
        <pc:spChg chg="add mod">
          <ac:chgData name="Bening, Aaron GIZ" userId="S::aaron.bening@giz.de::ddd028a8-a437-4f99-9fc0-74af96be44bc" providerId="AD" clId="Web-{18E9DDA2-6157-CB50-164C-FAE1FC9BF22E}" dt="2022-03-03T12:15:01.548" v="28" actId="1076"/>
          <ac:spMkLst>
            <pc:docMk/>
            <pc:sldMk cId="941651852" sldId="257"/>
            <ac:spMk id="2" creationId="{36A79A68-1E61-4246-97DE-971D257DBBE0}"/>
          </ac:spMkLst>
        </pc:spChg>
        <pc:spChg chg="add del">
          <ac:chgData name="Bening, Aaron GIZ" userId="S::aaron.bening@giz.de::ddd028a8-a437-4f99-9fc0-74af96be44bc" providerId="AD" clId="Web-{18E9DDA2-6157-CB50-164C-FAE1FC9BF22E}" dt="2022-03-03T12:12:58.623" v="4"/>
          <ac:spMkLst>
            <pc:docMk/>
            <pc:sldMk cId="941651852" sldId="257"/>
            <ac:spMk id="5" creationId="{27CC212F-7900-4E9C-9697-7E4E36DB04DA}"/>
          </ac:spMkLst>
        </pc:spChg>
        <pc:spChg chg="mod">
          <ac:chgData name="Bening, Aaron GIZ" userId="S::aaron.bening@giz.de::ddd028a8-a437-4f99-9fc0-74af96be44bc" providerId="AD" clId="Web-{18E9DDA2-6157-CB50-164C-FAE1FC9BF22E}" dt="2022-03-03T12:12:46.279" v="1" actId="20577"/>
          <ac:spMkLst>
            <pc:docMk/>
            <pc:sldMk cId="941651852" sldId="257"/>
            <ac:spMk id="384" creationId="{00000000-0000-0000-0000-000000000000}"/>
          </ac:spMkLst>
        </pc:spChg>
      </pc:sldChg>
      <pc:sldChg chg="addSp delSp modSp">
        <pc:chgData name="Bening, Aaron GIZ" userId="S::aaron.bening@giz.de::ddd028a8-a437-4f99-9fc0-74af96be44bc" providerId="AD" clId="Web-{18E9DDA2-6157-CB50-164C-FAE1FC9BF22E}" dt="2022-03-03T12:16:33.597" v="51" actId="1076"/>
        <pc:sldMkLst>
          <pc:docMk/>
          <pc:sldMk cId="3943584981" sldId="276"/>
        </pc:sldMkLst>
        <pc:spChg chg="add del mod">
          <ac:chgData name="Bening, Aaron GIZ" userId="S::aaron.bening@giz.de::ddd028a8-a437-4f99-9fc0-74af96be44bc" providerId="AD" clId="Web-{18E9DDA2-6157-CB50-164C-FAE1FC9BF22E}" dt="2022-03-03T12:15:22.299" v="32"/>
          <ac:spMkLst>
            <pc:docMk/>
            <pc:sldMk cId="3943584981" sldId="276"/>
            <ac:spMk id="2" creationId="{D49C9467-5D3B-4CDD-B2C6-2D24DE3600D9}"/>
          </ac:spMkLst>
        </pc:spChg>
        <pc:spChg chg="add mod">
          <ac:chgData name="Bening, Aaron GIZ" userId="S::aaron.bening@giz.de::ddd028a8-a437-4f99-9fc0-74af96be44bc" providerId="AD" clId="Web-{18E9DDA2-6157-CB50-164C-FAE1FC9BF22E}" dt="2022-03-03T12:16:33.597" v="51" actId="1076"/>
          <ac:spMkLst>
            <pc:docMk/>
            <pc:sldMk cId="3943584981" sldId="276"/>
            <ac:spMk id="4" creationId="{1CDF5D91-EFD1-4F57-99F2-52513DED12F5}"/>
          </ac:spMkLst>
        </pc:spChg>
      </pc:sldChg>
    </pc:docChg>
  </pc:docChgLst>
  <pc:docChgLst>
    <pc:chgData name="Tarpo, Catarina GIZ" userId="26901f66-bdbc-485e-b571-f6f58b825df9" providerId="ADAL" clId="{57E014A8-FB57-42E9-B705-435ABE3E5B4A}"/>
    <pc:docChg chg="undo custSel addSld delSld modSld sldOrd">
      <pc:chgData name="Tarpo, Catarina GIZ" userId="26901f66-bdbc-485e-b571-f6f58b825df9" providerId="ADAL" clId="{57E014A8-FB57-42E9-B705-435ABE3E5B4A}" dt="2022-03-02T20:48:14.225" v="59"/>
      <pc:docMkLst>
        <pc:docMk/>
      </pc:docMkLst>
      <pc:sldChg chg="modSp mod">
        <pc:chgData name="Tarpo, Catarina GIZ" userId="26901f66-bdbc-485e-b571-f6f58b825df9" providerId="ADAL" clId="{57E014A8-FB57-42E9-B705-435ABE3E5B4A}" dt="2022-03-02T20:31:46.760" v="8" actId="20577"/>
        <pc:sldMkLst>
          <pc:docMk/>
          <pc:sldMk cId="0" sldId="256"/>
        </pc:sldMkLst>
        <pc:spChg chg="mod">
          <ac:chgData name="Tarpo, Catarina GIZ" userId="26901f66-bdbc-485e-b571-f6f58b825df9" providerId="ADAL" clId="{57E014A8-FB57-42E9-B705-435ABE3E5B4A}" dt="2022-03-02T20:31:46.760" v="8" actId="20577"/>
          <ac:spMkLst>
            <pc:docMk/>
            <pc:sldMk cId="0" sldId="256"/>
            <ac:spMk id="2" creationId="{12C13BDE-4EDF-44EF-AEDC-1260F59D4137}"/>
          </ac:spMkLst>
        </pc:spChg>
      </pc:sldChg>
      <pc:sldChg chg="modSp add del mod">
        <pc:chgData name="Tarpo, Catarina GIZ" userId="26901f66-bdbc-485e-b571-f6f58b825df9" providerId="ADAL" clId="{57E014A8-FB57-42E9-B705-435ABE3E5B4A}" dt="2022-03-02T20:43:07.733" v="48"/>
        <pc:sldMkLst>
          <pc:docMk/>
          <pc:sldMk cId="3103795276" sldId="286"/>
        </pc:sldMkLst>
        <pc:spChg chg="mod">
          <ac:chgData name="Tarpo, Catarina GIZ" userId="26901f66-bdbc-485e-b571-f6f58b825df9" providerId="ADAL" clId="{57E014A8-FB57-42E9-B705-435ABE3E5B4A}" dt="2022-03-02T20:43:07.715" v="47"/>
          <ac:spMkLst>
            <pc:docMk/>
            <pc:sldMk cId="3103795276" sldId="286"/>
            <ac:spMk id="6" creationId="{00000000-0000-0000-0000-000000000000}"/>
          </ac:spMkLst>
        </pc:spChg>
      </pc:sldChg>
      <pc:sldChg chg="del">
        <pc:chgData name="Tarpo, Catarina GIZ" userId="26901f66-bdbc-485e-b571-f6f58b825df9" providerId="ADAL" clId="{57E014A8-FB57-42E9-B705-435ABE3E5B4A}" dt="2022-03-02T20:42:31.779" v="43" actId="47"/>
        <pc:sldMkLst>
          <pc:docMk/>
          <pc:sldMk cId="858945271" sldId="287"/>
        </pc:sldMkLst>
      </pc:sldChg>
      <pc:sldChg chg="addSp modSp mod">
        <pc:chgData name="Tarpo, Catarina GIZ" userId="26901f66-bdbc-485e-b571-f6f58b825df9" providerId="ADAL" clId="{57E014A8-FB57-42E9-B705-435ABE3E5B4A}" dt="2022-03-02T20:38:39.882" v="42" actId="1038"/>
        <pc:sldMkLst>
          <pc:docMk/>
          <pc:sldMk cId="2266719831" sldId="756"/>
        </pc:sldMkLst>
        <pc:spChg chg="add mod">
          <ac:chgData name="Tarpo, Catarina GIZ" userId="26901f66-bdbc-485e-b571-f6f58b825df9" providerId="ADAL" clId="{57E014A8-FB57-42E9-B705-435ABE3E5B4A}" dt="2022-03-02T20:38:39.882" v="42" actId="1038"/>
          <ac:spMkLst>
            <pc:docMk/>
            <pc:sldMk cId="2266719831" sldId="756"/>
            <ac:spMk id="5" creationId="{FDE37B0B-838B-4399-8C78-AD93FE1C3791}"/>
          </ac:spMkLst>
        </pc:spChg>
      </pc:sldChg>
      <pc:sldChg chg="addSp modSp mod">
        <pc:chgData name="Tarpo, Catarina GIZ" userId="26901f66-bdbc-485e-b571-f6f58b825df9" providerId="ADAL" clId="{57E014A8-FB57-42E9-B705-435ABE3E5B4A}" dt="2022-03-02T20:34:16.179" v="20" actId="1076"/>
        <pc:sldMkLst>
          <pc:docMk/>
          <pc:sldMk cId="22714694" sldId="757"/>
        </pc:sldMkLst>
        <pc:spChg chg="add mod">
          <ac:chgData name="Tarpo, Catarina GIZ" userId="26901f66-bdbc-485e-b571-f6f58b825df9" providerId="ADAL" clId="{57E014A8-FB57-42E9-B705-435ABE3E5B4A}" dt="2022-03-02T20:34:16.179" v="20" actId="1076"/>
          <ac:spMkLst>
            <pc:docMk/>
            <pc:sldMk cId="22714694" sldId="757"/>
            <ac:spMk id="2" creationId="{7E764811-F94B-426A-977C-C6DD96C42B39}"/>
          </ac:spMkLst>
        </pc:spChg>
      </pc:sldChg>
      <pc:sldChg chg="del">
        <pc:chgData name="Tarpo, Catarina GIZ" userId="26901f66-bdbc-485e-b571-f6f58b825df9" providerId="ADAL" clId="{57E014A8-FB57-42E9-B705-435ABE3E5B4A}" dt="2022-03-02T20:47:30.422" v="49" actId="47"/>
        <pc:sldMkLst>
          <pc:docMk/>
          <pc:sldMk cId="3930126535" sldId="1493"/>
        </pc:sldMkLst>
      </pc:sldChg>
      <pc:sldChg chg="del">
        <pc:chgData name="Tarpo, Catarina GIZ" userId="26901f66-bdbc-485e-b571-f6f58b825df9" providerId="ADAL" clId="{57E014A8-FB57-42E9-B705-435ABE3E5B4A}" dt="2022-03-02T20:42:31.779" v="43" actId="47"/>
        <pc:sldMkLst>
          <pc:docMk/>
          <pc:sldMk cId="1305211074" sldId="1494"/>
        </pc:sldMkLst>
      </pc:sldChg>
      <pc:sldChg chg="del">
        <pc:chgData name="Tarpo, Catarina GIZ" userId="26901f66-bdbc-485e-b571-f6f58b825df9" providerId="ADAL" clId="{57E014A8-FB57-42E9-B705-435ABE3E5B4A}" dt="2022-03-02T20:47:45.414" v="53" actId="47"/>
        <pc:sldMkLst>
          <pc:docMk/>
          <pc:sldMk cId="2448262992" sldId="1495"/>
        </pc:sldMkLst>
      </pc:sldChg>
      <pc:sldChg chg="add del ord">
        <pc:chgData name="Tarpo, Catarina GIZ" userId="26901f66-bdbc-485e-b571-f6f58b825df9" providerId="ADAL" clId="{57E014A8-FB57-42E9-B705-435ABE3E5B4A}" dt="2022-03-02T20:48:08.750" v="58"/>
        <pc:sldMkLst>
          <pc:docMk/>
          <pc:sldMk cId="3002876165" sldId="1495"/>
        </pc:sldMkLst>
      </pc:sldChg>
      <pc:sldChg chg="add ord setBg">
        <pc:chgData name="Tarpo, Catarina GIZ" userId="26901f66-bdbc-485e-b571-f6f58b825df9" providerId="ADAL" clId="{57E014A8-FB57-42E9-B705-435ABE3E5B4A}" dt="2022-03-02T20:47:34.279" v="52"/>
        <pc:sldMkLst>
          <pc:docMk/>
          <pc:sldMk cId="3930126535" sldId="1497"/>
        </pc:sldMkLst>
      </pc:sldChg>
      <pc:sldChg chg="add">
        <pc:chgData name="Tarpo, Catarina GIZ" userId="26901f66-bdbc-485e-b571-f6f58b825df9" providerId="ADAL" clId="{57E014A8-FB57-42E9-B705-435ABE3E5B4A}" dt="2022-03-02T20:48:14.225" v="59"/>
        <pc:sldMkLst>
          <pc:docMk/>
          <pc:sldMk cId="2448262992" sldId="1498"/>
        </pc:sldMkLst>
      </pc:sldChg>
      <pc:sldMasterChg chg="delSldLayout">
        <pc:chgData name="Tarpo, Catarina GIZ" userId="26901f66-bdbc-485e-b571-f6f58b825df9" providerId="ADAL" clId="{57E014A8-FB57-42E9-B705-435ABE3E5B4A}" dt="2022-03-02T20:47:45.414" v="53" actId="47"/>
        <pc:sldMasterMkLst>
          <pc:docMk/>
          <pc:sldMasterMk cId="942266960" sldId="2147483745"/>
        </pc:sldMasterMkLst>
        <pc:sldLayoutChg chg="del">
          <pc:chgData name="Tarpo, Catarina GIZ" userId="26901f66-bdbc-485e-b571-f6f58b825df9" providerId="ADAL" clId="{57E014A8-FB57-42E9-B705-435ABE3E5B4A}" dt="2022-03-02T20:47:45.414" v="53" actId="47"/>
          <pc:sldLayoutMkLst>
            <pc:docMk/>
            <pc:sldMasterMk cId="942266960" sldId="2147483745"/>
            <pc:sldLayoutMk cId="688614839" sldId="2147483800"/>
          </pc:sldLayoutMkLst>
        </pc:sldLayoutChg>
      </pc:sldMasterChg>
    </pc:docChg>
  </pc:docChgLst>
  <pc:docChgLst>
    <pc:chgData name="Bening, Aaron GIZ" userId="ddd028a8-a437-4f99-9fc0-74af96be44bc" providerId="ADAL" clId="{DBBDAEC0-1DF3-4887-A208-91F5C8871343}"/>
    <pc:docChg chg="custSel modSld">
      <pc:chgData name="Bening, Aaron GIZ" userId="ddd028a8-a437-4f99-9fc0-74af96be44bc" providerId="ADAL" clId="{DBBDAEC0-1DF3-4887-A208-91F5C8871343}" dt="2022-03-03T07:52:47.933" v="60" actId="1076"/>
      <pc:docMkLst>
        <pc:docMk/>
      </pc:docMkLst>
      <pc:sldChg chg="addSp modSp mod">
        <pc:chgData name="Bening, Aaron GIZ" userId="ddd028a8-a437-4f99-9fc0-74af96be44bc" providerId="ADAL" clId="{DBBDAEC0-1DF3-4887-A208-91F5C8871343}" dt="2022-03-03T07:49:31.856" v="59" actId="27636"/>
        <pc:sldMkLst>
          <pc:docMk/>
          <pc:sldMk cId="3103795276" sldId="286"/>
        </pc:sldMkLst>
        <pc:spChg chg="mod">
          <ac:chgData name="Bening, Aaron GIZ" userId="ddd028a8-a437-4f99-9fc0-74af96be44bc" providerId="ADAL" clId="{DBBDAEC0-1DF3-4887-A208-91F5C8871343}" dt="2022-03-03T07:49:31.856" v="59" actId="27636"/>
          <ac:spMkLst>
            <pc:docMk/>
            <pc:sldMk cId="3103795276" sldId="286"/>
            <ac:spMk id="6" creationId="{00000000-0000-0000-0000-000000000000}"/>
          </ac:spMkLst>
        </pc:spChg>
        <pc:picChg chg="add mod ord">
          <ac:chgData name="Bening, Aaron GIZ" userId="ddd028a8-a437-4f99-9fc0-74af96be44bc" providerId="ADAL" clId="{DBBDAEC0-1DF3-4887-A208-91F5C8871343}" dt="2022-03-02T14:51:17.545" v="52" actId="167"/>
          <ac:picMkLst>
            <pc:docMk/>
            <pc:sldMk cId="3103795276" sldId="286"/>
            <ac:picMk id="3" creationId="{0DC85AF1-3DF6-4BAB-955B-3D75CB450A15}"/>
          </ac:picMkLst>
        </pc:picChg>
      </pc:sldChg>
      <pc:sldChg chg="addSp modSp mod">
        <pc:chgData name="Bening, Aaron GIZ" userId="ddd028a8-a437-4f99-9fc0-74af96be44bc" providerId="ADAL" clId="{DBBDAEC0-1DF3-4887-A208-91F5C8871343}" dt="2022-03-02T14:51:51.312" v="56" actId="14100"/>
        <pc:sldMkLst>
          <pc:docMk/>
          <pc:sldMk cId="858945271" sldId="287"/>
        </pc:sldMkLst>
        <pc:spChg chg="mod">
          <ac:chgData name="Bening, Aaron GIZ" userId="ddd028a8-a437-4f99-9fc0-74af96be44bc" providerId="ADAL" clId="{DBBDAEC0-1DF3-4887-A208-91F5C8871343}" dt="2022-03-02T14:51:51.312" v="56" actId="14100"/>
          <ac:spMkLst>
            <pc:docMk/>
            <pc:sldMk cId="858945271" sldId="287"/>
            <ac:spMk id="6" creationId="{00000000-0000-0000-0000-000000000000}"/>
          </ac:spMkLst>
        </pc:spChg>
        <pc:picChg chg="add mod ord">
          <ac:chgData name="Bening, Aaron GIZ" userId="ddd028a8-a437-4f99-9fc0-74af96be44bc" providerId="ADAL" clId="{DBBDAEC0-1DF3-4887-A208-91F5C8871343}" dt="2022-03-02T14:51:31.598" v="54" actId="171"/>
          <ac:picMkLst>
            <pc:docMk/>
            <pc:sldMk cId="858945271" sldId="287"/>
            <ac:picMk id="3" creationId="{3805BEFA-76AD-44F6-8DA6-10FCB090B81A}"/>
          </ac:picMkLst>
        </pc:picChg>
      </pc:sldChg>
      <pc:sldChg chg="modSp mod">
        <pc:chgData name="Bening, Aaron GIZ" userId="ddd028a8-a437-4f99-9fc0-74af96be44bc" providerId="ADAL" clId="{DBBDAEC0-1DF3-4887-A208-91F5C8871343}" dt="2022-03-01T14:57:26.818" v="2" actId="1076"/>
        <pc:sldMkLst>
          <pc:docMk/>
          <pc:sldMk cId="566066221" sldId="747"/>
        </pc:sldMkLst>
        <pc:spChg chg="mod ord">
          <ac:chgData name="Bening, Aaron GIZ" userId="ddd028a8-a437-4f99-9fc0-74af96be44bc" providerId="ADAL" clId="{DBBDAEC0-1DF3-4887-A208-91F5C8871343}" dt="2022-03-01T14:57:26.818" v="2" actId="1076"/>
          <ac:spMkLst>
            <pc:docMk/>
            <pc:sldMk cId="566066221" sldId="747"/>
            <ac:spMk id="12" creationId="{7E8C2C84-709D-4C09-B774-9D5790893D13}"/>
          </ac:spMkLst>
        </pc:spChg>
      </pc:sldChg>
      <pc:sldChg chg="addSp delSp modSp mod">
        <pc:chgData name="Bening, Aaron GIZ" userId="ddd028a8-a437-4f99-9fc0-74af96be44bc" providerId="ADAL" clId="{DBBDAEC0-1DF3-4887-A208-91F5C8871343}" dt="2022-03-01T15:13:10.407" v="21" actId="1076"/>
        <pc:sldMkLst>
          <pc:docMk/>
          <pc:sldMk cId="1762780242" sldId="748"/>
        </pc:sldMkLst>
        <pc:picChg chg="add mod ord">
          <ac:chgData name="Bening, Aaron GIZ" userId="ddd028a8-a437-4f99-9fc0-74af96be44bc" providerId="ADAL" clId="{DBBDAEC0-1DF3-4887-A208-91F5C8871343}" dt="2022-03-01T15:13:10.407" v="21" actId="1076"/>
          <ac:picMkLst>
            <pc:docMk/>
            <pc:sldMk cId="1762780242" sldId="748"/>
            <ac:picMk id="3" creationId="{2E58BD41-D6B0-463A-A71E-C6A8FC86C9ED}"/>
          </ac:picMkLst>
        </pc:picChg>
        <pc:picChg chg="del">
          <ac:chgData name="Bening, Aaron GIZ" userId="ddd028a8-a437-4f99-9fc0-74af96be44bc" providerId="ADAL" clId="{DBBDAEC0-1DF3-4887-A208-91F5C8871343}" dt="2022-03-01T15:12:40.622" v="3" actId="478"/>
          <ac:picMkLst>
            <pc:docMk/>
            <pc:sldMk cId="1762780242" sldId="748"/>
            <ac:picMk id="7" creationId="{F18DDD7C-C842-41CB-86DB-8D53BB446405}"/>
          </ac:picMkLst>
        </pc:picChg>
      </pc:sldChg>
      <pc:sldChg chg="addSp delSp modSp mod">
        <pc:chgData name="Bening, Aaron GIZ" userId="ddd028a8-a437-4f99-9fc0-74af96be44bc" providerId="ADAL" clId="{DBBDAEC0-1DF3-4887-A208-91F5C8871343}" dt="2022-03-03T07:52:47.933" v="60" actId="1076"/>
        <pc:sldMkLst>
          <pc:docMk/>
          <pc:sldMk cId="2266719831" sldId="756"/>
        </pc:sldMkLst>
        <pc:picChg chg="del">
          <ac:chgData name="Bening, Aaron GIZ" userId="ddd028a8-a437-4f99-9fc0-74af96be44bc" providerId="ADAL" clId="{DBBDAEC0-1DF3-4887-A208-91F5C8871343}" dt="2022-03-02T14:49:08.046" v="41" actId="478"/>
          <ac:picMkLst>
            <pc:docMk/>
            <pc:sldMk cId="2266719831" sldId="756"/>
            <ac:picMk id="4" creationId="{46CF0D1D-993B-4AB2-95B3-485F2A9643E8}"/>
          </ac:picMkLst>
        </pc:picChg>
        <pc:picChg chg="add mod">
          <ac:chgData name="Bening, Aaron GIZ" userId="ddd028a8-a437-4f99-9fc0-74af96be44bc" providerId="ADAL" clId="{DBBDAEC0-1DF3-4887-A208-91F5C8871343}" dt="2022-03-03T07:52:47.933" v="60" actId="1076"/>
          <ac:picMkLst>
            <pc:docMk/>
            <pc:sldMk cId="2266719831" sldId="756"/>
            <ac:picMk id="6" creationId="{E02CF191-3501-4AA8-9145-AB43AD4F853B}"/>
          </ac:picMkLst>
        </pc:picChg>
      </pc:sldChg>
      <pc:sldChg chg="modSp mod">
        <pc:chgData name="Bening, Aaron GIZ" userId="ddd028a8-a437-4f99-9fc0-74af96be44bc" providerId="ADAL" clId="{DBBDAEC0-1DF3-4887-A208-91F5C8871343}" dt="2022-03-01T15:32:43.294" v="40" actId="20577"/>
        <pc:sldMkLst>
          <pc:docMk/>
          <pc:sldMk cId="1291195463" sldId="1491"/>
        </pc:sldMkLst>
        <pc:spChg chg="mod">
          <ac:chgData name="Bening, Aaron GIZ" userId="ddd028a8-a437-4f99-9fc0-74af96be44bc" providerId="ADAL" clId="{DBBDAEC0-1DF3-4887-A208-91F5C8871343}" dt="2022-03-01T15:32:43.294" v="40" actId="20577"/>
          <ac:spMkLst>
            <pc:docMk/>
            <pc:sldMk cId="1291195463" sldId="1491"/>
            <ac:spMk id="2" creationId="{55590181-2F17-4072-81DC-40DB82E5D877}"/>
          </ac:spMkLst>
        </pc:spChg>
      </pc:sldChg>
      <pc:sldChg chg="addSp modSp mod">
        <pc:chgData name="Bening, Aaron GIZ" userId="ddd028a8-a437-4f99-9fc0-74af96be44bc" providerId="ADAL" clId="{DBBDAEC0-1DF3-4887-A208-91F5C8871343}" dt="2022-03-02T14:51:59.320" v="58" actId="171"/>
        <pc:sldMkLst>
          <pc:docMk/>
          <pc:sldMk cId="1305211074" sldId="1494"/>
        </pc:sldMkLst>
        <pc:spChg chg="mod">
          <ac:chgData name="Bening, Aaron GIZ" userId="ddd028a8-a437-4f99-9fc0-74af96be44bc" providerId="ADAL" clId="{DBBDAEC0-1DF3-4887-A208-91F5C8871343}" dt="2022-03-01T15:30:55.742" v="38" actId="20577"/>
          <ac:spMkLst>
            <pc:docMk/>
            <pc:sldMk cId="1305211074" sldId="1494"/>
            <ac:spMk id="6" creationId="{00000000-0000-0000-0000-000000000000}"/>
          </ac:spMkLst>
        </pc:spChg>
        <pc:picChg chg="add mod ord">
          <ac:chgData name="Bening, Aaron GIZ" userId="ddd028a8-a437-4f99-9fc0-74af96be44bc" providerId="ADAL" clId="{DBBDAEC0-1DF3-4887-A208-91F5C8871343}" dt="2022-03-02T14:51:59.320" v="58" actId="171"/>
          <ac:picMkLst>
            <pc:docMk/>
            <pc:sldMk cId="1305211074" sldId="1494"/>
            <ac:picMk id="3" creationId="{8D8B0D4A-EE7B-4144-AFC2-DA8AE4311933}"/>
          </ac:picMkLst>
        </pc:picChg>
      </pc:sldChg>
    </pc:docChg>
  </pc:docChgLst>
  <pc:docChgLst>
    <pc:chgData name="Tarpo, Catarina GIZ" userId="S::catarina.tarpo@giz.de::26901f66-bdbc-485e-b571-f6f58b825df9" providerId="AD" clId="Web-{3F30E955-EAB7-454C-AFE0-6244A5D6282E}"/>
    <pc:docChg chg="modSld">
      <pc:chgData name="Tarpo, Catarina GIZ" userId="S::catarina.tarpo@giz.de::26901f66-bdbc-485e-b571-f6f58b825df9" providerId="AD" clId="Web-{3F30E955-EAB7-454C-AFE0-6244A5D6282E}" dt="2022-02-28T13:24:51.804" v="2" actId="20577"/>
      <pc:docMkLst>
        <pc:docMk/>
      </pc:docMkLst>
      <pc:sldChg chg="modSp">
        <pc:chgData name="Tarpo, Catarina GIZ" userId="S::catarina.tarpo@giz.de::26901f66-bdbc-485e-b571-f6f58b825df9" providerId="AD" clId="Web-{3F30E955-EAB7-454C-AFE0-6244A5D6282E}" dt="2022-02-28T13:24:51.804" v="2" actId="20577"/>
        <pc:sldMkLst>
          <pc:docMk/>
          <pc:sldMk cId="0" sldId="759"/>
        </pc:sldMkLst>
        <pc:spChg chg="mod">
          <ac:chgData name="Tarpo, Catarina GIZ" userId="S::catarina.tarpo@giz.de::26901f66-bdbc-485e-b571-f6f58b825df9" providerId="AD" clId="Web-{3F30E955-EAB7-454C-AFE0-6244A5D6282E}" dt="2022-02-28T13:24:51.804" v="2" actId="20577"/>
          <ac:spMkLst>
            <pc:docMk/>
            <pc:sldMk cId="0" sldId="759"/>
            <ac:spMk id="161794" creationId="{00000000-0000-0000-0000-000000000000}"/>
          </ac:spMkLst>
        </pc:spChg>
      </pc:sldChg>
    </pc:docChg>
  </pc:docChgLst>
  <pc:docChgLst>
    <pc:chgData name="Bening, Aaron GIZ" userId="S::aaron.bening@giz.de::ddd028a8-a437-4f99-9fc0-74af96be44bc" providerId="AD" clId="Web-{0F2171E1-8287-518A-1777-1787664D12E0}"/>
    <pc:docChg chg="modSld">
      <pc:chgData name="Bening, Aaron GIZ" userId="S::aaron.bening@giz.de::ddd028a8-a437-4f99-9fc0-74af96be44bc" providerId="AD" clId="Web-{0F2171E1-8287-518A-1777-1787664D12E0}" dt="2022-03-01T14:56:52.323" v="3" actId="1076"/>
      <pc:docMkLst>
        <pc:docMk/>
      </pc:docMkLst>
      <pc:sldChg chg="modSp">
        <pc:chgData name="Bening, Aaron GIZ" userId="S::aaron.bening@giz.de::ddd028a8-a437-4f99-9fc0-74af96be44bc" providerId="AD" clId="Web-{0F2171E1-8287-518A-1777-1787664D12E0}" dt="2022-03-01T14:56:52.323" v="3" actId="1076"/>
        <pc:sldMkLst>
          <pc:docMk/>
          <pc:sldMk cId="566066221" sldId="747"/>
        </pc:sldMkLst>
        <pc:spChg chg="mod">
          <ac:chgData name="Bening, Aaron GIZ" userId="S::aaron.bening@giz.de::ddd028a8-a437-4f99-9fc0-74af96be44bc" providerId="AD" clId="Web-{0F2171E1-8287-518A-1777-1787664D12E0}" dt="2022-03-01T14:56:52.323" v="3" actId="1076"/>
          <ac:spMkLst>
            <pc:docMk/>
            <pc:sldMk cId="566066221" sldId="747"/>
            <ac:spMk id="12" creationId="{7E8C2C84-709D-4C09-B774-9D5790893D13}"/>
          </ac:spMkLst>
        </pc:spChg>
        <pc:picChg chg="mod">
          <ac:chgData name="Bening, Aaron GIZ" userId="S::aaron.bening@giz.de::ddd028a8-a437-4f99-9fc0-74af96be44bc" providerId="AD" clId="Web-{0F2171E1-8287-518A-1777-1787664D12E0}" dt="2022-03-01T14:56:49.760" v="2" actId="1076"/>
          <ac:picMkLst>
            <pc:docMk/>
            <pc:sldMk cId="566066221" sldId="747"/>
            <ac:picMk id="11" creationId="{06AF3682-2245-4FDE-84A7-E807E89036F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0495AB-A195-4EE4-9286-DAAB6AB4A5FE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B3C0522-E5E4-443B-AF1C-77E0BDB7B3B4}">
      <dgm:prSet phldrT="[Text]"/>
      <dgm:spPr/>
      <dgm:t>
        <a:bodyPr/>
        <a:lstStyle/>
        <a:p>
          <a:r>
            <a:rPr lang="de-DE">
              <a:solidFill>
                <a:srgbClr val="002060"/>
              </a:solidFill>
            </a:rPr>
            <a:t>Day 1</a:t>
          </a:r>
        </a:p>
      </dgm:t>
    </dgm:pt>
    <dgm:pt modelId="{9C8FC48D-A99E-48AB-9174-3C21D8C3F55D}" type="parTrans" cxnId="{69A9C92B-2B2A-4A56-A20F-06DB12D911CE}">
      <dgm:prSet/>
      <dgm:spPr/>
      <dgm:t>
        <a:bodyPr/>
        <a:lstStyle/>
        <a:p>
          <a:endParaRPr lang="de-DE"/>
        </a:p>
      </dgm:t>
    </dgm:pt>
    <dgm:pt modelId="{E34AA530-9822-42BE-B702-01F604FC76E2}" type="sibTrans" cxnId="{69A9C92B-2B2A-4A56-A20F-06DB12D911CE}">
      <dgm:prSet/>
      <dgm:spPr/>
      <dgm:t>
        <a:bodyPr/>
        <a:lstStyle/>
        <a:p>
          <a:endParaRPr lang="de-DE"/>
        </a:p>
      </dgm:t>
    </dgm:pt>
    <dgm:pt modelId="{2AC8768D-4345-49CA-BF48-5BDFCDD997D5}">
      <dgm:prSet phldrT="[Text]" custT="1"/>
      <dgm:spPr/>
      <dgm:t>
        <a:bodyPr/>
        <a:lstStyle/>
        <a:p>
          <a:r>
            <a:rPr lang="en-GB" sz="2000" dirty="0"/>
            <a:t>- Overview of the iterative adaptation process </a:t>
          </a:r>
        </a:p>
        <a:p>
          <a:r>
            <a:rPr lang="en-GB" sz="2000" dirty="0"/>
            <a:t>- Questions and exchange about countries’ journey along this process </a:t>
          </a:r>
          <a:endParaRPr lang="de-DE" sz="2000" dirty="0"/>
        </a:p>
      </dgm:t>
    </dgm:pt>
    <dgm:pt modelId="{435BD11E-291C-455F-A0A3-261C8280F921}" type="parTrans" cxnId="{F9E373C5-B295-45ED-8D33-BAC3D6A2B876}">
      <dgm:prSet/>
      <dgm:spPr/>
      <dgm:t>
        <a:bodyPr/>
        <a:lstStyle/>
        <a:p>
          <a:endParaRPr lang="de-DE"/>
        </a:p>
      </dgm:t>
    </dgm:pt>
    <dgm:pt modelId="{42AEF861-B4F7-4AA0-ACD9-B7CC38FD2E19}" type="sibTrans" cxnId="{F9E373C5-B295-45ED-8D33-BAC3D6A2B876}">
      <dgm:prSet/>
      <dgm:spPr/>
      <dgm:t>
        <a:bodyPr/>
        <a:lstStyle/>
        <a:p>
          <a:endParaRPr lang="de-DE"/>
        </a:p>
      </dgm:t>
    </dgm:pt>
    <dgm:pt modelId="{DFA9887D-C5A2-4889-989F-21A232048DE8}">
      <dgm:prSet phldrT="[Text]" custT="1"/>
      <dgm:spPr/>
      <dgm:t>
        <a:bodyPr/>
        <a:lstStyle/>
        <a:p>
          <a:r>
            <a:rPr lang="en-GB" sz="2000" dirty="0"/>
            <a:t>- Overview of planning instruments which feed into the BTR</a:t>
          </a:r>
        </a:p>
        <a:p>
          <a:r>
            <a:rPr lang="en-GB" sz="2000" dirty="0"/>
            <a:t>- How to collect the information to develop them, and barriers faced</a:t>
          </a:r>
          <a:endParaRPr lang="de-DE" sz="2000" dirty="0"/>
        </a:p>
      </dgm:t>
    </dgm:pt>
    <dgm:pt modelId="{F87D6C1B-8D03-4139-9750-B0DB375FDB02}" type="parTrans" cxnId="{4222247D-9E72-4871-9B16-92EFA2F6E409}">
      <dgm:prSet/>
      <dgm:spPr/>
      <dgm:t>
        <a:bodyPr/>
        <a:lstStyle/>
        <a:p>
          <a:endParaRPr lang="de-DE"/>
        </a:p>
      </dgm:t>
    </dgm:pt>
    <dgm:pt modelId="{9FEC3450-A3DF-4D09-AAE5-10568E3EABBB}" type="sibTrans" cxnId="{4222247D-9E72-4871-9B16-92EFA2F6E409}">
      <dgm:prSet/>
      <dgm:spPr/>
      <dgm:t>
        <a:bodyPr/>
        <a:lstStyle/>
        <a:p>
          <a:endParaRPr lang="de-DE"/>
        </a:p>
      </dgm:t>
    </dgm:pt>
    <dgm:pt modelId="{61253001-93FA-41BB-B5FF-10B7988879B6}">
      <dgm:prSet phldrT="[Text]" custT="1"/>
      <dgm:spPr/>
      <dgm:t>
        <a:bodyPr/>
        <a:lstStyle/>
        <a:p>
          <a:r>
            <a:rPr lang="en-GB" sz="2000" dirty="0"/>
            <a:t>- Overview of the report-orientated instruments which feed into the BTR</a:t>
          </a:r>
        </a:p>
        <a:p>
          <a:r>
            <a:rPr lang="en-GB" sz="2000" dirty="0"/>
            <a:t>- How to monitor and evaluate progress on planning </a:t>
          </a:r>
        </a:p>
        <a:p>
          <a:r>
            <a:rPr lang="en-GB" sz="2000" dirty="0"/>
            <a:t>- Countries’ options for monitoring </a:t>
          </a:r>
          <a:endParaRPr lang="de-DE" sz="2000" dirty="0"/>
        </a:p>
      </dgm:t>
    </dgm:pt>
    <dgm:pt modelId="{96293051-6FAF-4BE3-AA52-FED39FDB85DA}" type="sibTrans" cxnId="{E63A394F-1E08-4597-98D8-12134F16A6D5}">
      <dgm:prSet/>
      <dgm:spPr/>
      <dgm:t>
        <a:bodyPr/>
        <a:lstStyle/>
        <a:p>
          <a:endParaRPr lang="de-DE"/>
        </a:p>
      </dgm:t>
    </dgm:pt>
    <dgm:pt modelId="{BAFCFD87-E804-48C3-B7B1-E74A552117BD}" type="parTrans" cxnId="{E63A394F-1E08-4597-98D8-12134F16A6D5}">
      <dgm:prSet/>
      <dgm:spPr/>
      <dgm:t>
        <a:bodyPr/>
        <a:lstStyle/>
        <a:p>
          <a:endParaRPr lang="de-DE"/>
        </a:p>
      </dgm:t>
    </dgm:pt>
    <dgm:pt modelId="{6EC32944-AB64-42FC-84C9-7C762C7F86E6}">
      <dgm:prSet custT="1"/>
      <dgm:spPr/>
      <dgm:t>
        <a:bodyPr/>
        <a:lstStyle/>
        <a:p>
          <a:r>
            <a:rPr lang="en-GB" sz="2000" dirty="0"/>
            <a:t>- Country experiences</a:t>
          </a:r>
          <a:endParaRPr lang="de-DE" sz="2400" dirty="0"/>
        </a:p>
      </dgm:t>
    </dgm:pt>
    <dgm:pt modelId="{7FD86EBE-93C7-432B-90FC-945838FC9512}" type="parTrans" cxnId="{12E86202-8060-409F-8DB3-0710B4240880}">
      <dgm:prSet/>
      <dgm:spPr/>
      <dgm:t>
        <a:bodyPr/>
        <a:lstStyle/>
        <a:p>
          <a:endParaRPr lang="de-DE"/>
        </a:p>
      </dgm:t>
    </dgm:pt>
    <dgm:pt modelId="{7624C3B1-D0E6-4B89-A91C-DCA2C8F82969}" type="sibTrans" cxnId="{12E86202-8060-409F-8DB3-0710B4240880}">
      <dgm:prSet/>
      <dgm:spPr/>
      <dgm:t>
        <a:bodyPr/>
        <a:lstStyle/>
        <a:p>
          <a:endParaRPr lang="de-DE"/>
        </a:p>
      </dgm:t>
    </dgm:pt>
    <dgm:pt modelId="{9C9EA6DA-B507-4B19-8EDC-7A7F156E092A}">
      <dgm:prSet custT="1"/>
      <dgm:spPr/>
      <dgm:t>
        <a:bodyPr/>
        <a:lstStyle/>
        <a:p>
          <a:r>
            <a:rPr lang="en-GB" sz="2000" dirty="0"/>
            <a:t>- Country experiences</a:t>
          </a:r>
          <a:endParaRPr lang="de-DE" sz="2000" dirty="0"/>
        </a:p>
      </dgm:t>
    </dgm:pt>
    <dgm:pt modelId="{24BB4C18-3384-4031-9EE4-1819D011C88B}" type="parTrans" cxnId="{D1E2017F-0CC8-4B27-B85D-BDE522BFC35F}">
      <dgm:prSet/>
      <dgm:spPr/>
      <dgm:t>
        <a:bodyPr/>
        <a:lstStyle/>
        <a:p>
          <a:endParaRPr lang="de-DE"/>
        </a:p>
      </dgm:t>
    </dgm:pt>
    <dgm:pt modelId="{C4767282-697C-43A7-9EC6-76F7961C9A3F}" type="sibTrans" cxnId="{D1E2017F-0CC8-4B27-B85D-BDE522BFC35F}">
      <dgm:prSet/>
      <dgm:spPr/>
      <dgm:t>
        <a:bodyPr/>
        <a:lstStyle/>
        <a:p>
          <a:endParaRPr lang="de-DE"/>
        </a:p>
      </dgm:t>
    </dgm:pt>
    <dgm:pt modelId="{DE39C440-E4AA-4F20-AD10-6FE728EA80F6}">
      <dgm:prSet phldrT="[Text]"/>
      <dgm:spPr/>
      <dgm:t>
        <a:bodyPr/>
        <a:lstStyle/>
        <a:p>
          <a:r>
            <a:rPr lang="de-DE">
              <a:solidFill>
                <a:srgbClr val="002060"/>
              </a:solidFill>
            </a:rPr>
            <a:t>Day 2</a:t>
          </a:r>
        </a:p>
      </dgm:t>
    </dgm:pt>
    <dgm:pt modelId="{66B7764B-DAC5-4E64-B260-0F8C8FD35E3B}" type="sibTrans" cxnId="{F329D68F-4288-4F25-81A5-853DFA122A42}">
      <dgm:prSet/>
      <dgm:spPr/>
      <dgm:t>
        <a:bodyPr/>
        <a:lstStyle/>
        <a:p>
          <a:endParaRPr lang="de-DE"/>
        </a:p>
      </dgm:t>
    </dgm:pt>
    <dgm:pt modelId="{DD210C1D-B2E1-4984-9307-2CBC7988555D}" type="parTrans" cxnId="{F329D68F-4288-4F25-81A5-853DFA122A42}">
      <dgm:prSet/>
      <dgm:spPr/>
      <dgm:t>
        <a:bodyPr/>
        <a:lstStyle/>
        <a:p>
          <a:endParaRPr lang="de-DE"/>
        </a:p>
      </dgm:t>
    </dgm:pt>
    <dgm:pt modelId="{767056AA-6883-49AA-AD58-55BEDC06D6DC}">
      <dgm:prSet phldrT="[Text]"/>
      <dgm:spPr/>
      <dgm:t>
        <a:bodyPr/>
        <a:lstStyle/>
        <a:p>
          <a:r>
            <a:rPr lang="de-DE">
              <a:solidFill>
                <a:srgbClr val="002060"/>
              </a:solidFill>
            </a:rPr>
            <a:t>Day 3</a:t>
          </a:r>
        </a:p>
      </dgm:t>
    </dgm:pt>
    <dgm:pt modelId="{44061711-4139-4C53-B13D-CA7DBA226A04}" type="sibTrans" cxnId="{B675AD2D-1C02-42F4-B189-5B6431FC8937}">
      <dgm:prSet/>
      <dgm:spPr/>
      <dgm:t>
        <a:bodyPr/>
        <a:lstStyle/>
        <a:p>
          <a:endParaRPr lang="de-DE"/>
        </a:p>
      </dgm:t>
    </dgm:pt>
    <dgm:pt modelId="{481D4910-631A-4BD5-8510-CE99AE7C6ACC}" type="parTrans" cxnId="{B675AD2D-1C02-42F4-B189-5B6431FC8937}">
      <dgm:prSet/>
      <dgm:spPr/>
      <dgm:t>
        <a:bodyPr/>
        <a:lstStyle/>
        <a:p>
          <a:endParaRPr lang="de-DE"/>
        </a:p>
      </dgm:t>
    </dgm:pt>
    <dgm:pt modelId="{D9D42A45-666E-42B3-95AE-70F3520C5A7A}" type="pres">
      <dgm:prSet presAssocID="{EC0495AB-A195-4EE4-9286-DAAB6AB4A5FE}" presName="Name0" presStyleCnt="0">
        <dgm:presLayoutVars>
          <dgm:dir/>
          <dgm:animLvl val="lvl"/>
          <dgm:resizeHandles val="exact"/>
        </dgm:presLayoutVars>
      </dgm:prSet>
      <dgm:spPr/>
    </dgm:pt>
    <dgm:pt modelId="{812F6B4C-98EA-40C7-9381-0B9CFC2C3754}" type="pres">
      <dgm:prSet presAssocID="{DB3C0522-E5E4-443B-AF1C-77E0BDB7B3B4}" presName="compositeNode" presStyleCnt="0">
        <dgm:presLayoutVars>
          <dgm:bulletEnabled val="1"/>
        </dgm:presLayoutVars>
      </dgm:prSet>
      <dgm:spPr/>
    </dgm:pt>
    <dgm:pt modelId="{7247CA85-67B9-4643-BEA6-E3204E84ACD8}" type="pres">
      <dgm:prSet presAssocID="{DB3C0522-E5E4-443B-AF1C-77E0BDB7B3B4}" presName="bgRect" presStyleLbl="node1" presStyleIdx="0" presStyleCnt="3" custScaleY="132082" custLinFactNeighborX="-23" custLinFactNeighborY="2077"/>
      <dgm:spPr/>
    </dgm:pt>
    <dgm:pt modelId="{35379A39-F07D-44F7-8090-168FFEC143EF}" type="pres">
      <dgm:prSet presAssocID="{DB3C0522-E5E4-443B-AF1C-77E0BDB7B3B4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F0816229-2E0E-4C33-9B5E-C20AD686BA88}" type="pres">
      <dgm:prSet presAssocID="{DB3C0522-E5E4-443B-AF1C-77E0BDB7B3B4}" presName="childNode" presStyleLbl="node1" presStyleIdx="0" presStyleCnt="3">
        <dgm:presLayoutVars>
          <dgm:bulletEnabled val="1"/>
        </dgm:presLayoutVars>
      </dgm:prSet>
      <dgm:spPr/>
    </dgm:pt>
    <dgm:pt modelId="{D70C2136-CA8C-4BCE-9F89-09FD8250380E}" type="pres">
      <dgm:prSet presAssocID="{E34AA530-9822-42BE-B702-01F604FC76E2}" presName="hSp" presStyleCnt="0"/>
      <dgm:spPr/>
    </dgm:pt>
    <dgm:pt modelId="{2C79862A-BEE7-40B7-9043-F44056EC8522}" type="pres">
      <dgm:prSet presAssocID="{E34AA530-9822-42BE-B702-01F604FC76E2}" presName="vProcSp" presStyleCnt="0"/>
      <dgm:spPr/>
    </dgm:pt>
    <dgm:pt modelId="{22AF404F-92B2-4E92-B828-190DE18A8A6D}" type="pres">
      <dgm:prSet presAssocID="{E34AA530-9822-42BE-B702-01F604FC76E2}" presName="vSp1" presStyleCnt="0"/>
      <dgm:spPr/>
    </dgm:pt>
    <dgm:pt modelId="{8F7F1C97-EEE7-4D26-8AAC-D9E9456C8917}" type="pres">
      <dgm:prSet presAssocID="{E34AA530-9822-42BE-B702-01F604FC76E2}" presName="simulatedConn" presStyleLbl="solidFgAcc1" presStyleIdx="0" presStyleCnt="2"/>
      <dgm:spPr>
        <a:solidFill>
          <a:srgbClr val="C00000"/>
        </a:solidFill>
      </dgm:spPr>
    </dgm:pt>
    <dgm:pt modelId="{F70E50FC-16C9-4F3B-AB73-B5115722E63B}" type="pres">
      <dgm:prSet presAssocID="{E34AA530-9822-42BE-B702-01F604FC76E2}" presName="vSp2" presStyleCnt="0"/>
      <dgm:spPr/>
    </dgm:pt>
    <dgm:pt modelId="{D18AD6AC-FD40-4A5C-BBCF-4F546FCA1037}" type="pres">
      <dgm:prSet presAssocID="{E34AA530-9822-42BE-B702-01F604FC76E2}" presName="sibTrans" presStyleCnt="0"/>
      <dgm:spPr/>
    </dgm:pt>
    <dgm:pt modelId="{D9D5BFB7-F195-4991-B76C-D5B39A684478}" type="pres">
      <dgm:prSet presAssocID="{DE39C440-E4AA-4F20-AD10-6FE728EA80F6}" presName="compositeNode" presStyleCnt="0">
        <dgm:presLayoutVars>
          <dgm:bulletEnabled val="1"/>
        </dgm:presLayoutVars>
      </dgm:prSet>
      <dgm:spPr/>
    </dgm:pt>
    <dgm:pt modelId="{506A9D06-4893-4894-82D5-5F2C6C6EDE3C}" type="pres">
      <dgm:prSet presAssocID="{DE39C440-E4AA-4F20-AD10-6FE728EA80F6}" presName="bgRect" presStyleLbl="node1" presStyleIdx="1" presStyleCnt="3" custScaleY="132082" custLinFactNeighborX="-237" custLinFactNeighborY="102"/>
      <dgm:spPr/>
    </dgm:pt>
    <dgm:pt modelId="{FE0CD90C-6FFF-4E40-A50A-43C9DE959141}" type="pres">
      <dgm:prSet presAssocID="{DE39C440-E4AA-4F20-AD10-6FE728EA80F6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341C98F8-1697-4C18-8238-385E9690AF9A}" type="pres">
      <dgm:prSet presAssocID="{DE39C440-E4AA-4F20-AD10-6FE728EA80F6}" presName="childNode" presStyleLbl="node1" presStyleIdx="1" presStyleCnt="3">
        <dgm:presLayoutVars>
          <dgm:bulletEnabled val="1"/>
        </dgm:presLayoutVars>
      </dgm:prSet>
      <dgm:spPr/>
    </dgm:pt>
    <dgm:pt modelId="{E4E1BE0E-BBDF-4560-9441-55B5B7C59D20}" type="pres">
      <dgm:prSet presAssocID="{66B7764B-DAC5-4E64-B260-0F8C8FD35E3B}" presName="hSp" presStyleCnt="0"/>
      <dgm:spPr/>
    </dgm:pt>
    <dgm:pt modelId="{9A063419-EB65-47DA-93E5-16BA0107706B}" type="pres">
      <dgm:prSet presAssocID="{66B7764B-DAC5-4E64-B260-0F8C8FD35E3B}" presName="vProcSp" presStyleCnt="0"/>
      <dgm:spPr/>
    </dgm:pt>
    <dgm:pt modelId="{4302A53E-0570-47A8-9C02-6B97705441AA}" type="pres">
      <dgm:prSet presAssocID="{66B7764B-DAC5-4E64-B260-0F8C8FD35E3B}" presName="vSp1" presStyleCnt="0"/>
      <dgm:spPr/>
    </dgm:pt>
    <dgm:pt modelId="{DFCB194B-E5C4-43CF-8E1F-1FF58EEC4F1C}" type="pres">
      <dgm:prSet presAssocID="{66B7764B-DAC5-4E64-B260-0F8C8FD35E3B}" presName="simulatedConn" presStyleLbl="solidFgAcc1" presStyleIdx="1" presStyleCnt="2"/>
      <dgm:spPr>
        <a:solidFill>
          <a:srgbClr val="C00000"/>
        </a:solidFill>
      </dgm:spPr>
    </dgm:pt>
    <dgm:pt modelId="{BAA6448F-143B-4398-98D4-F982A9342EB8}" type="pres">
      <dgm:prSet presAssocID="{66B7764B-DAC5-4E64-B260-0F8C8FD35E3B}" presName="vSp2" presStyleCnt="0"/>
      <dgm:spPr/>
    </dgm:pt>
    <dgm:pt modelId="{0800DBB0-4830-41EA-A5C6-1B20E51DAF3E}" type="pres">
      <dgm:prSet presAssocID="{66B7764B-DAC5-4E64-B260-0F8C8FD35E3B}" presName="sibTrans" presStyleCnt="0"/>
      <dgm:spPr/>
    </dgm:pt>
    <dgm:pt modelId="{8FB3B430-60E4-4A80-B7A2-7167FBEC3780}" type="pres">
      <dgm:prSet presAssocID="{767056AA-6883-49AA-AD58-55BEDC06D6DC}" presName="compositeNode" presStyleCnt="0">
        <dgm:presLayoutVars>
          <dgm:bulletEnabled val="1"/>
        </dgm:presLayoutVars>
      </dgm:prSet>
      <dgm:spPr/>
    </dgm:pt>
    <dgm:pt modelId="{8A78BEBC-E1D8-4413-8ECC-BE30EA9B3945}" type="pres">
      <dgm:prSet presAssocID="{767056AA-6883-49AA-AD58-55BEDC06D6DC}" presName="bgRect" presStyleLbl="node1" presStyleIdx="2" presStyleCnt="3" custScaleY="132082" custLinFactNeighborY="287"/>
      <dgm:spPr/>
    </dgm:pt>
    <dgm:pt modelId="{14212DA0-DF35-4D0B-BDDE-20F8A50E7AB1}" type="pres">
      <dgm:prSet presAssocID="{767056AA-6883-49AA-AD58-55BEDC06D6DC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FAAA7410-4649-408B-A285-BD8A480D78D6}" type="pres">
      <dgm:prSet presAssocID="{767056AA-6883-49AA-AD58-55BEDC06D6DC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12E86202-8060-409F-8DB3-0710B4240880}" srcId="{DE39C440-E4AA-4F20-AD10-6FE728EA80F6}" destId="{6EC32944-AB64-42FC-84C9-7C762C7F86E6}" srcOrd="1" destOrd="0" parTransId="{7FD86EBE-93C7-432B-90FC-945838FC9512}" sibTransId="{7624C3B1-D0E6-4B89-A91C-DCA2C8F82969}"/>
    <dgm:cxn modelId="{143EC009-F8FC-403E-A286-C5B4280CC56B}" type="presOf" srcId="{61253001-93FA-41BB-B5FF-10B7988879B6}" destId="{FAAA7410-4649-408B-A285-BD8A480D78D6}" srcOrd="0" destOrd="0" presId="urn:microsoft.com/office/officeart/2005/8/layout/hProcess7"/>
    <dgm:cxn modelId="{25220E17-8E19-4DD6-9440-88BE5620CFD3}" type="presOf" srcId="{DFA9887D-C5A2-4889-989F-21A232048DE8}" destId="{341C98F8-1697-4C18-8238-385E9690AF9A}" srcOrd="0" destOrd="0" presId="urn:microsoft.com/office/officeart/2005/8/layout/hProcess7"/>
    <dgm:cxn modelId="{69A9C92B-2B2A-4A56-A20F-06DB12D911CE}" srcId="{EC0495AB-A195-4EE4-9286-DAAB6AB4A5FE}" destId="{DB3C0522-E5E4-443B-AF1C-77E0BDB7B3B4}" srcOrd="0" destOrd="0" parTransId="{9C8FC48D-A99E-48AB-9174-3C21D8C3F55D}" sibTransId="{E34AA530-9822-42BE-B702-01F604FC76E2}"/>
    <dgm:cxn modelId="{B675AD2D-1C02-42F4-B189-5B6431FC8937}" srcId="{EC0495AB-A195-4EE4-9286-DAAB6AB4A5FE}" destId="{767056AA-6883-49AA-AD58-55BEDC06D6DC}" srcOrd="2" destOrd="0" parTransId="{481D4910-631A-4BD5-8510-CE99AE7C6ACC}" sibTransId="{44061711-4139-4C53-B13D-CA7DBA226A04}"/>
    <dgm:cxn modelId="{7892AF2D-9CBA-4AB8-A767-D9DF5C706C1D}" type="presOf" srcId="{EC0495AB-A195-4EE4-9286-DAAB6AB4A5FE}" destId="{D9D42A45-666E-42B3-95AE-70F3520C5A7A}" srcOrd="0" destOrd="0" presId="urn:microsoft.com/office/officeart/2005/8/layout/hProcess7"/>
    <dgm:cxn modelId="{D62D5735-364E-4965-9539-421565B9CDA0}" type="presOf" srcId="{767056AA-6883-49AA-AD58-55BEDC06D6DC}" destId="{14212DA0-DF35-4D0B-BDDE-20F8A50E7AB1}" srcOrd="1" destOrd="0" presId="urn:microsoft.com/office/officeart/2005/8/layout/hProcess7"/>
    <dgm:cxn modelId="{DF254442-5E7C-41EC-9F4B-72494F57EE33}" type="presOf" srcId="{767056AA-6883-49AA-AD58-55BEDC06D6DC}" destId="{8A78BEBC-E1D8-4413-8ECC-BE30EA9B3945}" srcOrd="0" destOrd="0" presId="urn:microsoft.com/office/officeart/2005/8/layout/hProcess7"/>
    <dgm:cxn modelId="{B5C58363-6B8D-4CCE-B291-1CEFC23D9E76}" type="presOf" srcId="{DB3C0522-E5E4-443B-AF1C-77E0BDB7B3B4}" destId="{7247CA85-67B9-4643-BEA6-E3204E84ACD8}" srcOrd="0" destOrd="0" presId="urn:microsoft.com/office/officeart/2005/8/layout/hProcess7"/>
    <dgm:cxn modelId="{3E35C44A-F2A2-4FB6-8EC4-3DB6DB5C9D62}" type="presOf" srcId="{DB3C0522-E5E4-443B-AF1C-77E0BDB7B3B4}" destId="{35379A39-F07D-44F7-8090-168FFEC143EF}" srcOrd="1" destOrd="0" presId="urn:microsoft.com/office/officeart/2005/8/layout/hProcess7"/>
    <dgm:cxn modelId="{E63A394F-1E08-4597-98D8-12134F16A6D5}" srcId="{767056AA-6883-49AA-AD58-55BEDC06D6DC}" destId="{61253001-93FA-41BB-B5FF-10B7988879B6}" srcOrd="0" destOrd="0" parTransId="{BAFCFD87-E804-48C3-B7B1-E74A552117BD}" sibTransId="{96293051-6FAF-4BE3-AA52-FED39FDB85DA}"/>
    <dgm:cxn modelId="{4222247D-9E72-4871-9B16-92EFA2F6E409}" srcId="{DE39C440-E4AA-4F20-AD10-6FE728EA80F6}" destId="{DFA9887D-C5A2-4889-989F-21A232048DE8}" srcOrd="0" destOrd="0" parTransId="{F87D6C1B-8D03-4139-9750-B0DB375FDB02}" sibTransId="{9FEC3450-A3DF-4D09-AAE5-10568E3EABBB}"/>
    <dgm:cxn modelId="{D1E2017F-0CC8-4B27-B85D-BDE522BFC35F}" srcId="{767056AA-6883-49AA-AD58-55BEDC06D6DC}" destId="{9C9EA6DA-B507-4B19-8EDC-7A7F156E092A}" srcOrd="1" destOrd="0" parTransId="{24BB4C18-3384-4031-9EE4-1819D011C88B}" sibTransId="{C4767282-697C-43A7-9EC6-76F7961C9A3F}"/>
    <dgm:cxn modelId="{F329D68F-4288-4F25-81A5-853DFA122A42}" srcId="{EC0495AB-A195-4EE4-9286-DAAB6AB4A5FE}" destId="{DE39C440-E4AA-4F20-AD10-6FE728EA80F6}" srcOrd="1" destOrd="0" parTransId="{DD210C1D-B2E1-4984-9307-2CBC7988555D}" sibTransId="{66B7764B-DAC5-4E64-B260-0F8C8FD35E3B}"/>
    <dgm:cxn modelId="{35312D98-E3A9-4C12-9504-161266D5ED85}" type="presOf" srcId="{DE39C440-E4AA-4F20-AD10-6FE728EA80F6}" destId="{FE0CD90C-6FFF-4E40-A50A-43C9DE959141}" srcOrd="1" destOrd="0" presId="urn:microsoft.com/office/officeart/2005/8/layout/hProcess7"/>
    <dgm:cxn modelId="{6D2D14AB-BCD3-4EFC-8C04-A7DEE506F19C}" type="presOf" srcId="{2AC8768D-4345-49CA-BF48-5BDFCDD997D5}" destId="{F0816229-2E0E-4C33-9B5E-C20AD686BA88}" srcOrd="0" destOrd="0" presId="urn:microsoft.com/office/officeart/2005/8/layout/hProcess7"/>
    <dgm:cxn modelId="{F9E373C5-B295-45ED-8D33-BAC3D6A2B876}" srcId="{DB3C0522-E5E4-443B-AF1C-77E0BDB7B3B4}" destId="{2AC8768D-4345-49CA-BF48-5BDFCDD997D5}" srcOrd="0" destOrd="0" parTransId="{435BD11E-291C-455F-A0A3-261C8280F921}" sibTransId="{42AEF861-B4F7-4AA0-ACD9-B7CC38FD2E19}"/>
    <dgm:cxn modelId="{0335D3DE-476F-460E-9F27-E86498B1FFE2}" type="presOf" srcId="{9C9EA6DA-B507-4B19-8EDC-7A7F156E092A}" destId="{FAAA7410-4649-408B-A285-BD8A480D78D6}" srcOrd="0" destOrd="1" presId="urn:microsoft.com/office/officeart/2005/8/layout/hProcess7"/>
    <dgm:cxn modelId="{46641CE5-E036-4CF6-8899-04C0FAEED27A}" type="presOf" srcId="{6EC32944-AB64-42FC-84C9-7C762C7F86E6}" destId="{341C98F8-1697-4C18-8238-385E9690AF9A}" srcOrd="0" destOrd="1" presId="urn:microsoft.com/office/officeart/2005/8/layout/hProcess7"/>
    <dgm:cxn modelId="{3C9F48FE-A54E-4DF2-9C70-8CB784DD2B35}" type="presOf" srcId="{DE39C440-E4AA-4F20-AD10-6FE728EA80F6}" destId="{506A9D06-4893-4894-82D5-5F2C6C6EDE3C}" srcOrd="0" destOrd="0" presId="urn:microsoft.com/office/officeart/2005/8/layout/hProcess7"/>
    <dgm:cxn modelId="{FB8EF3D2-D52D-477C-AF7A-8E8A3874A1E5}" type="presParOf" srcId="{D9D42A45-666E-42B3-95AE-70F3520C5A7A}" destId="{812F6B4C-98EA-40C7-9381-0B9CFC2C3754}" srcOrd="0" destOrd="0" presId="urn:microsoft.com/office/officeart/2005/8/layout/hProcess7"/>
    <dgm:cxn modelId="{126EA168-C3F4-4273-9C18-C6D8DE9D48E8}" type="presParOf" srcId="{812F6B4C-98EA-40C7-9381-0B9CFC2C3754}" destId="{7247CA85-67B9-4643-BEA6-E3204E84ACD8}" srcOrd="0" destOrd="0" presId="urn:microsoft.com/office/officeart/2005/8/layout/hProcess7"/>
    <dgm:cxn modelId="{52911873-95AD-485A-B77E-8A961CDAA61E}" type="presParOf" srcId="{812F6B4C-98EA-40C7-9381-0B9CFC2C3754}" destId="{35379A39-F07D-44F7-8090-168FFEC143EF}" srcOrd="1" destOrd="0" presId="urn:microsoft.com/office/officeart/2005/8/layout/hProcess7"/>
    <dgm:cxn modelId="{A197163B-3C88-4CE2-89B4-C5FD907CD1D2}" type="presParOf" srcId="{812F6B4C-98EA-40C7-9381-0B9CFC2C3754}" destId="{F0816229-2E0E-4C33-9B5E-C20AD686BA88}" srcOrd="2" destOrd="0" presId="urn:microsoft.com/office/officeart/2005/8/layout/hProcess7"/>
    <dgm:cxn modelId="{288FD0D2-9AC9-4149-BDE7-45DFBB45D1AA}" type="presParOf" srcId="{D9D42A45-666E-42B3-95AE-70F3520C5A7A}" destId="{D70C2136-CA8C-4BCE-9F89-09FD8250380E}" srcOrd="1" destOrd="0" presId="urn:microsoft.com/office/officeart/2005/8/layout/hProcess7"/>
    <dgm:cxn modelId="{F72F4F2F-D4A6-4247-B1F0-71DEEB114A68}" type="presParOf" srcId="{D9D42A45-666E-42B3-95AE-70F3520C5A7A}" destId="{2C79862A-BEE7-40B7-9043-F44056EC8522}" srcOrd="2" destOrd="0" presId="urn:microsoft.com/office/officeart/2005/8/layout/hProcess7"/>
    <dgm:cxn modelId="{EEFB2395-A199-4D12-81F8-1432FFC3F777}" type="presParOf" srcId="{2C79862A-BEE7-40B7-9043-F44056EC8522}" destId="{22AF404F-92B2-4E92-B828-190DE18A8A6D}" srcOrd="0" destOrd="0" presId="urn:microsoft.com/office/officeart/2005/8/layout/hProcess7"/>
    <dgm:cxn modelId="{C0A2F742-5066-47C9-ADD6-DAFE1528CB02}" type="presParOf" srcId="{2C79862A-BEE7-40B7-9043-F44056EC8522}" destId="{8F7F1C97-EEE7-4D26-8AAC-D9E9456C8917}" srcOrd="1" destOrd="0" presId="urn:microsoft.com/office/officeart/2005/8/layout/hProcess7"/>
    <dgm:cxn modelId="{408F49D5-6574-42FA-A4B8-9757C1206870}" type="presParOf" srcId="{2C79862A-BEE7-40B7-9043-F44056EC8522}" destId="{F70E50FC-16C9-4F3B-AB73-B5115722E63B}" srcOrd="2" destOrd="0" presId="urn:microsoft.com/office/officeart/2005/8/layout/hProcess7"/>
    <dgm:cxn modelId="{97F44C44-2A03-48C1-86A2-F08F8701EFD0}" type="presParOf" srcId="{D9D42A45-666E-42B3-95AE-70F3520C5A7A}" destId="{D18AD6AC-FD40-4A5C-BBCF-4F546FCA1037}" srcOrd="3" destOrd="0" presId="urn:microsoft.com/office/officeart/2005/8/layout/hProcess7"/>
    <dgm:cxn modelId="{FDCA346D-0D84-494A-A1E6-7D9625D0582F}" type="presParOf" srcId="{D9D42A45-666E-42B3-95AE-70F3520C5A7A}" destId="{D9D5BFB7-F195-4991-B76C-D5B39A684478}" srcOrd="4" destOrd="0" presId="urn:microsoft.com/office/officeart/2005/8/layout/hProcess7"/>
    <dgm:cxn modelId="{A7D49CBD-6D5E-45F2-AC86-23EE0BCD1DAD}" type="presParOf" srcId="{D9D5BFB7-F195-4991-B76C-D5B39A684478}" destId="{506A9D06-4893-4894-82D5-5F2C6C6EDE3C}" srcOrd="0" destOrd="0" presId="urn:microsoft.com/office/officeart/2005/8/layout/hProcess7"/>
    <dgm:cxn modelId="{5F699F47-C878-41B9-B744-11CC70B9A8DB}" type="presParOf" srcId="{D9D5BFB7-F195-4991-B76C-D5B39A684478}" destId="{FE0CD90C-6FFF-4E40-A50A-43C9DE959141}" srcOrd="1" destOrd="0" presId="urn:microsoft.com/office/officeart/2005/8/layout/hProcess7"/>
    <dgm:cxn modelId="{AC2AC41D-B3A5-439E-B9A7-A824D01BDC50}" type="presParOf" srcId="{D9D5BFB7-F195-4991-B76C-D5B39A684478}" destId="{341C98F8-1697-4C18-8238-385E9690AF9A}" srcOrd="2" destOrd="0" presId="urn:microsoft.com/office/officeart/2005/8/layout/hProcess7"/>
    <dgm:cxn modelId="{58DE9D53-53F0-48B8-BB46-1681C5574916}" type="presParOf" srcId="{D9D42A45-666E-42B3-95AE-70F3520C5A7A}" destId="{E4E1BE0E-BBDF-4560-9441-55B5B7C59D20}" srcOrd="5" destOrd="0" presId="urn:microsoft.com/office/officeart/2005/8/layout/hProcess7"/>
    <dgm:cxn modelId="{9F30C21F-79C4-42C2-B048-A115E808629A}" type="presParOf" srcId="{D9D42A45-666E-42B3-95AE-70F3520C5A7A}" destId="{9A063419-EB65-47DA-93E5-16BA0107706B}" srcOrd="6" destOrd="0" presId="urn:microsoft.com/office/officeart/2005/8/layout/hProcess7"/>
    <dgm:cxn modelId="{D1788BB6-DABB-454E-8814-44FBB7F7EEC0}" type="presParOf" srcId="{9A063419-EB65-47DA-93E5-16BA0107706B}" destId="{4302A53E-0570-47A8-9C02-6B97705441AA}" srcOrd="0" destOrd="0" presId="urn:microsoft.com/office/officeart/2005/8/layout/hProcess7"/>
    <dgm:cxn modelId="{E4F7DFE8-1F61-407C-90FE-859E86BB55AA}" type="presParOf" srcId="{9A063419-EB65-47DA-93E5-16BA0107706B}" destId="{DFCB194B-E5C4-43CF-8E1F-1FF58EEC4F1C}" srcOrd="1" destOrd="0" presId="urn:microsoft.com/office/officeart/2005/8/layout/hProcess7"/>
    <dgm:cxn modelId="{FC40C1E6-0959-412A-9F27-0A9D8BB8C965}" type="presParOf" srcId="{9A063419-EB65-47DA-93E5-16BA0107706B}" destId="{BAA6448F-143B-4398-98D4-F982A9342EB8}" srcOrd="2" destOrd="0" presId="urn:microsoft.com/office/officeart/2005/8/layout/hProcess7"/>
    <dgm:cxn modelId="{8CCE28A8-B0E5-45A6-A522-ABA98E6BE779}" type="presParOf" srcId="{D9D42A45-666E-42B3-95AE-70F3520C5A7A}" destId="{0800DBB0-4830-41EA-A5C6-1B20E51DAF3E}" srcOrd="7" destOrd="0" presId="urn:microsoft.com/office/officeart/2005/8/layout/hProcess7"/>
    <dgm:cxn modelId="{8E632F73-858F-45CB-9AFA-E6D280ACADA1}" type="presParOf" srcId="{D9D42A45-666E-42B3-95AE-70F3520C5A7A}" destId="{8FB3B430-60E4-4A80-B7A2-7167FBEC3780}" srcOrd="8" destOrd="0" presId="urn:microsoft.com/office/officeart/2005/8/layout/hProcess7"/>
    <dgm:cxn modelId="{B289136B-514A-4DE1-B8D3-4CFA353C7ADD}" type="presParOf" srcId="{8FB3B430-60E4-4A80-B7A2-7167FBEC3780}" destId="{8A78BEBC-E1D8-4413-8ECC-BE30EA9B3945}" srcOrd="0" destOrd="0" presId="urn:microsoft.com/office/officeart/2005/8/layout/hProcess7"/>
    <dgm:cxn modelId="{90FC8D87-7B42-4C80-9607-8EC7DC8069BA}" type="presParOf" srcId="{8FB3B430-60E4-4A80-B7A2-7167FBEC3780}" destId="{14212DA0-DF35-4D0B-BDDE-20F8A50E7AB1}" srcOrd="1" destOrd="0" presId="urn:microsoft.com/office/officeart/2005/8/layout/hProcess7"/>
    <dgm:cxn modelId="{8E4243C9-8706-4EEC-9023-A504A605D9BC}" type="presParOf" srcId="{8FB3B430-60E4-4A80-B7A2-7167FBEC3780}" destId="{FAAA7410-4649-408B-A285-BD8A480D78D6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D02D8D-7D3D-4E89-B72C-4BDDD671BAF2}" type="doc">
      <dgm:prSet loTypeId="urn:microsoft.com/office/officeart/2005/8/layout/chevron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B8BF439A-6985-4B81-B1F4-79443569E93A}">
      <dgm:prSet phldrT="[Text]"/>
      <dgm:spPr/>
      <dgm:t>
        <a:bodyPr/>
        <a:lstStyle/>
        <a:p>
          <a:r>
            <a:rPr lang="en-US" dirty="0"/>
            <a:t>9/CMA.1</a:t>
          </a:r>
        </a:p>
      </dgm:t>
    </dgm:pt>
    <dgm:pt modelId="{D6908BDB-815B-4204-B6EC-F010607DE2CA}" type="parTrans" cxnId="{269D3DD2-F86A-4B79-812E-8665EE875532}">
      <dgm:prSet/>
      <dgm:spPr/>
      <dgm:t>
        <a:bodyPr/>
        <a:lstStyle/>
        <a:p>
          <a:endParaRPr lang="en-US"/>
        </a:p>
      </dgm:t>
    </dgm:pt>
    <dgm:pt modelId="{FD25876B-0C35-4EB4-8775-93FF3ECFAC58}" type="sibTrans" cxnId="{269D3DD2-F86A-4B79-812E-8665EE875532}">
      <dgm:prSet/>
      <dgm:spPr/>
      <dgm:t>
        <a:bodyPr/>
        <a:lstStyle/>
        <a:p>
          <a:endParaRPr lang="en-US"/>
        </a:p>
      </dgm:t>
    </dgm:pt>
    <dgm:pt modelId="{00D37518-88F3-47F4-8294-370ECC52986C}">
      <dgm:prSet phldrT="[Text]"/>
      <dgm:spPr/>
      <dgm:t>
        <a:bodyPr/>
        <a:lstStyle/>
        <a:p>
          <a:r>
            <a:rPr lang="en-US" dirty="0"/>
            <a:t>AC to develop, by June 2022, draft guidance for communicating information on the elements of ADCOMs </a:t>
          </a:r>
        </a:p>
      </dgm:t>
    </dgm:pt>
    <dgm:pt modelId="{6D813AFF-A343-4A0C-85CF-707958D18866}" type="parTrans" cxnId="{6FC17700-2D5D-4645-9BEE-DA1461AD5521}">
      <dgm:prSet/>
      <dgm:spPr/>
      <dgm:t>
        <a:bodyPr/>
        <a:lstStyle/>
        <a:p>
          <a:endParaRPr lang="en-US"/>
        </a:p>
      </dgm:t>
    </dgm:pt>
    <dgm:pt modelId="{28C1DBF2-487E-4CD9-9783-CE890462B4A0}" type="sibTrans" cxnId="{6FC17700-2D5D-4645-9BEE-DA1461AD5521}">
      <dgm:prSet/>
      <dgm:spPr/>
      <dgm:t>
        <a:bodyPr/>
        <a:lstStyle/>
        <a:p>
          <a:endParaRPr lang="en-US"/>
        </a:p>
      </dgm:t>
    </dgm:pt>
    <dgm:pt modelId="{F19D2625-9BB0-4648-A8C2-9B60D99AB65B}">
      <dgm:prSet phldrT="[Text]"/>
      <dgm:spPr/>
      <dgm:t>
        <a:bodyPr/>
        <a:lstStyle/>
        <a:p>
          <a:r>
            <a:rPr lang="en-US" dirty="0"/>
            <a:t>AC 15-17</a:t>
          </a:r>
        </a:p>
      </dgm:t>
    </dgm:pt>
    <dgm:pt modelId="{2F6C7013-7421-4BC4-9866-22D1B57D6F76}" type="parTrans" cxnId="{69262B1D-4F3D-4004-9E29-9C4AEB202DD7}">
      <dgm:prSet/>
      <dgm:spPr/>
      <dgm:t>
        <a:bodyPr/>
        <a:lstStyle/>
        <a:p>
          <a:endParaRPr lang="en-US"/>
        </a:p>
      </dgm:t>
    </dgm:pt>
    <dgm:pt modelId="{5BDB8D8C-575A-4C39-9EA4-23774C8A4042}" type="sibTrans" cxnId="{69262B1D-4F3D-4004-9E29-9C4AEB202DD7}">
      <dgm:prSet/>
      <dgm:spPr/>
      <dgm:t>
        <a:bodyPr/>
        <a:lstStyle/>
        <a:p>
          <a:endParaRPr lang="en-US"/>
        </a:p>
      </dgm:t>
    </dgm:pt>
    <dgm:pt modelId="{BB706AB6-4D64-4389-9354-6D597536AC67}">
      <dgm:prSet phldrT="[Text]"/>
      <dgm:spPr/>
      <dgm:t>
        <a:bodyPr/>
        <a:lstStyle/>
        <a:p>
          <a:r>
            <a:rPr lang="en-US" dirty="0"/>
            <a:t>Agreed on a timeline</a:t>
          </a:r>
        </a:p>
      </dgm:t>
    </dgm:pt>
    <dgm:pt modelId="{797DDF42-B0ED-4A16-9B6C-41ECA591014B}" type="parTrans" cxnId="{185E1616-08CB-47A8-AE98-E01CC9031249}">
      <dgm:prSet/>
      <dgm:spPr/>
      <dgm:t>
        <a:bodyPr/>
        <a:lstStyle/>
        <a:p>
          <a:endParaRPr lang="en-US"/>
        </a:p>
      </dgm:t>
    </dgm:pt>
    <dgm:pt modelId="{1D1BF898-BC20-4F38-A673-21D512A2BD52}" type="sibTrans" cxnId="{185E1616-08CB-47A8-AE98-E01CC9031249}">
      <dgm:prSet/>
      <dgm:spPr/>
      <dgm:t>
        <a:bodyPr/>
        <a:lstStyle/>
        <a:p>
          <a:endParaRPr lang="en-US"/>
        </a:p>
      </dgm:t>
    </dgm:pt>
    <dgm:pt modelId="{DAE66F6C-ECF8-435F-A0CC-42EEC94151D3}">
      <dgm:prSet phldrT="[Text]"/>
      <dgm:spPr/>
      <dgm:t>
        <a:bodyPr/>
        <a:lstStyle/>
        <a:p>
          <a:r>
            <a:rPr lang="en-US" dirty="0"/>
            <a:t>AC 18-19</a:t>
          </a:r>
        </a:p>
      </dgm:t>
    </dgm:pt>
    <dgm:pt modelId="{D85D3B72-079B-472B-B013-69CF2067C65F}" type="parTrans" cxnId="{42703A08-2466-4754-A2D2-F205BCC4509C}">
      <dgm:prSet/>
      <dgm:spPr/>
      <dgm:t>
        <a:bodyPr/>
        <a:lstStyle/>
        <a:p>
          <a:endParaRPr lang="en-US"/>
        </a:p>
      </dgm:t>
    </dgm:pt>
    <dgm:pt modelId="{7A3D411B-746C-4DD8-94B9-8C2F784724D5}" type="sibTrans" cxnId="{42703A08-2466-4754-A2D2-F205BCC4509C}">
      <dgm:prSet/>
      <dgm:spPr/>
      <dgm:t>
        <a:bodyPr/>
        <a:lstStyle/>
        <a:p>
          <a:endParaRPr lang="en-US"/>
        </a:p>
      </dgm:t>
    </dgm:pt>
    <dgm:pt modelId="{6A404136-2094-41EF-8FB8-F260D4BCDA49}">
      <dgm:prSet phldrT="[Text]"/>
      <dgm:spPr/>
      <dgm:t>
        <a:bodyPr/>
        <a:lstStyle/>
        <a:p>
          <a:r>
            <a:rPr lang="en-US" dirty="0"/>
            <a:t>Considered successive drafts</a:t>
          </a:r>
        </a:p>
      </dgm:t>
    </dgm:pt>
    <dgm:pt modelId="{74D93A9D-A782-4550-9256-53CAFAAA408B}" type="parTrans" cxnId="{3113DF67-35A5-4394-9DEF-0DB3E33CBF78}">
      <dgm:prSet/>
      <dgm:spPr/>
      <dgm:t>
        <a:bodyPr/>
        <a:lstStyle/>
        <a:p>
          <a:endParaRPr lang="en-US"/>
        </a:p>
      </dgm:t>
    </dgm:pt>
    <dgm:pt modelId="{AA762E9D-7EBE-486E-B707-41F037186E98}" type="sibTrans" cxnId="{3113DF67-35A5-4394-9DEF-0DB3E33CBF78}">
      <dgm:prSet/>
      <dgm:spPr/>
      <dgm:t>
        <a:bodyPr/>
        <a:lstStyle/>
        <a:p>
          <a:endParaRPr lang="en-US"/>
        </a:p>
      </dgm:t>
    </dgm:pt>
    <dgm:pt modelId="{B59B9A15-2D9A-4714-BC76-A4C5A7DBFC30}">
      <dgm:prSet phldrT="[Text]"/>
      <dgm:spPr/>
      <dgm:t>
        <a:bodyPr/>
        <a:lstStyle/>
        <a:p>
          <a:r>
            <a:rPr lang="en-US" dirty="0"/>
            <a:t>Engagement of IPCC WG II and using existing guidance as a starting point</a:t>
          </a:r>
        </a:p>
      </dgm:t>
    </dgm:pt>
    <dgm:pt modelId="{BFD1A60F-6C82-467D-BA60-A4D19C517D1E}" type="parTrans" cxnId="{6CDABCB5-7002-422D-8F1A-A47D40680D6D}">
      <dgm:prSet/>
      <dgm:spPr/>
      <dgm:t>
        <a:bodyPr/>
        <a:lstStyle/>
        <a:p>
          <a:endParaRPr lang="en-US"/>
        </a:p>
      </dgm:t>
    </dgm:pt>
    <dgm:pt modelId="{62ADF472-2AC4-454E-8D41-DF5235C88E9A}" type="sibTrans" cxnId="{6CDABCB5-7002-422D-8F1A-A47D40680D6D}">
      <dgm:prSet/>
      <dgm:spPr/>
      <dgm:t>
        <a:bodyPr/>
        <a:lstStyle/>
        <a:p>
          <a:endParaRPr lang="en-US"/>
        </a:p>
      </dgm:t>
    </dgm:pt>
    <dgm:pt modelId="{4A977C4F-6182-4D22-A6F4-F455B92FF899}">
      <dgm:prSet phldrT="[Text]"/>
      <dgm:spPr/>
      <dgm:t>
        <a:bodyPr/>
        <a:lstStyle/>
        <a:p>
          <a:r>
            <a:rPr lang="en-US" dirty="0"/>
            <a:t>For consideration by SBs at SB57 (Nov 2022) in context of consideration of AC report </a:t>
          </a:r>
        </a:p>
      </dgm:t>
    </dgm:pt>
    <dgm:pt modelId="{E44024B7-F0D1-4353-9D15-E197B864EE58}" type="parTrans" cxnId="{C0534008-85CF-4786-A222-8B543C04D255}">
      <dgm:prSet/>
      <dgm:spPr/>
      <dgm:t>
        <a:bodyPr/>
        <a:lstStyle/>
        <a:p>
          <a:endParaRPr lang="en-US"/>
        </a:p>
      </dgm:t>
    </dgm:pt>
    <dgm:pt modelId="{B6C284D2-1CA2-4D6E-A164-8A51CFB3ECA9}" type="sibTrans" cxnId="{C0534008-85CF-4786-A222-8B543C04D255}">
      <dgm:prSet/>
      <dgm:spPr/>
      <dgm:t>
        <a:bodyPr/>
        <a:lstStyle/>
        <a:p>
          <a:endParaRPr lang="en-US"/>
        </a:p>
      </dgm:t>
    </dgm:pt>
    <dgm:pt modelId="{7E334271-2AAE-4238-BD91-3692A528904E}">
      <dgm:prSet phldrT="[Text]"/>
      <dgm:spPr/>
      <dgm:t>
        <a:bodyPr/>
        <a:lstStyle/>
        <a:p>
          <a:r>
            <a:rPr lang="en-US" dirty="0"/>
            <a:t>June 2021</a:t>
          </a:r>
        </a:p>
      </dgm:t>
    </dgm:pt>
    <dgm:pt modelId="{592BE934-961D-4DA4-95F9-7F2A3B8FB854}" type="parTrans" cxnId="{0171117D-C56D-4740-9726-5153A88CD613}">
      <dgm:prSet/>
      <dgm:spPr/>
      <dgm:t>
        <a:bodyPr/>
        <a:lstStyle/>
        <a:p>
          <a:endParaRPr lang="en-US"/>
        </a:p>
      </dgm:t>
    </dgm:pt>
    <dgm:pt modelId="{D4075818-96BF-48A5-82B1-278A05BCCC8E}" type="sibTrans" cxnId="{0171117D-C56D-4740-9726-5153A88CD613}">
      <dgm:prSet/>
      <dgm:spPr/>
      <dgm:t>
        <a:bodyPr/>
        <a:lstStyle/>
        <a:p>
          <a:endParaRPr lang="en-US"/>
        </a:p>
      </dgm:t>
    </dgm:pt>
    <dgm:pt modelId="{0F823433-8F6F-469F-B2EA-EA99CDC631BB}">
      <dgm:prSet phldrT="[Text]"/>
      <dgm:spPr/>
      <dgm:t>
        <a:bodyPr/>
        <a:lstStyle/>
        <a:p>
          <a:r>
            <a:rPr lang="en-US" dirty="0">
              <a:latin typeface="Arial"/>
            </a:rPr>
            <a:t>Webinar to discuss the guidance with Parties and experts</a:t>
          </a:r>
          <a:endParaRPr lang="en-US" dirty="0"/>
        </a:p>
      </dgm:t>
    </dgm:pt>
    <dgm:pt modelId="{B12D0C59-5E7C-4EAA-BBC2-FCCCC9DDC0C7}" type="parTrans" cxnId="{419325F7-0BBC-4936-9C21-EB5A998FBDEC}">
      <dgm:prSet/>
      <dgm:spPr/>
      <dgm:t>
        <a:bodyPr/>
        <a:lstStyle/>
        <a:p>
          <a:endParaRPr lang="en-US"/>
        </a:p>
      </dgm:t>
    </dgm:pt>
    <dgm:pt modelId="{0EBCAF99-2F73-4F92-A92D-34B67BFC8D34}" type="sibTrans" cxnId="{419325F7-0BBC-4936-9C21-EB5A998FBDEC}">
      <dgm:prSet/>
      <dgm:spPr/>
      <dgm:t>
        <a:bodyPr/>
        <a:lstStyle/>
        <a:p>
          <a:endParaRPr lang="en-US"/>
        </a:p>
      </dgm:t>
    </dgm:pt>
    <dgm:pt modelId="{4AB09A37-26CB-47BE-B790-0B5DD9734262}">
      <dgm:prSet phldrT="[Text]"/>
      <dgm:spPr/>
      <dgm:t>
        <a:bodyPr/>
        <a:lstStyle/>
        <a:p>
          <a:r>
            <a:rPr lang="en-US" dirty="0">
              <a:latin typeface="Arial"/>
            </a:rPr>
            <a:t>August 2021</a:t>
          </a:r>
          <a:endParaRPr lang="en-US" dirty="0"/>
        </a:p>
      </dgm:t>
    </dgm:pt>
    <dgm:pt modelId="{6AB79AE5-C29C-4198-93DA-BC454BE63398}" type="parTrans" cxnId="{B76A9B95-578A-4225-BC59-28330D348150}">
      <dgm:prSet/>
      <dgm:spPr/>
      <dgm:t>
        <a:bodyPr/>
        <a:lstStyle/>
        <a:p>
          <a:endParaRPr lang="en-US"/>
        </a:p>
      </dgm:t>
    </dgm:pt>
    <dgm:pt modelId="{60A18EDB-8321-415C-B64D-C5814AA61991}" type="sibTrans" cxnId="{B76A9B95-578A-4225-BC59-28330D348150}">
      <dgm:prSet/>
      <dgm:spPr/>
      <dgm:t>
        <a:bodyPr/>
        <a:lstStyle/>
        <a:p>
          <a:endParaRPr lang="en-US"/>
        </a:p>
      </dgm:t>
    </dgm:pt>
    <dgm:pt modelId="{66C4C3AC-D482-47E8-9C77-2380608EA4B8}">
      <dgm:prSet phldrT="[Text]"/>
      <dgm:spPr/>
      <dgm:t>
        <a:bodyPr/>
        <a:lstStyle/>
        <a:p>
          <a:r>
            <a:rPr lang="en-US" dirty="0">
              <a:latin typeface="Arial"/>
            </a:rPr>
            <a:t> Draft published on 31 August</a:t>
          </a:r>
          <a:endParaRPr lang="en-US" dirty="0"/>
        </a:p>
      </dgm:t>
    </dgm:pt>
    <dgm:pt modelId="{9A4E413F-630E-45E0-B78B-9ED99AA80E76}" type="parTrans" cxnId="{78C8743B-934D-4710-8EB6-F85AE1987876}">
      <dgm:prSet/>
      <dgm:spPr/>
      <dgm:t>
        <a:bodyPr/>
        <a:lstStyle/>
        <a:p>
          <a:endParaRPr lang="en-US"/>
        </a:p>
      </dgm:t>
    </dgm:pt>
    <dgm:pt modelId="{4A064687-94E6-4EA1-A01E-96623C0A2120}" type="sibTrans" cxnId="{78C8743B-934D-4710-8EB6-F85AE1987876}">
      <dgm:prSet/>
      <dgm:spPr/>
      <dgm:t>
        <a:bodyPr/>
        <a:lstStyle/>
        <a:p>
          <a:endParaRPr lang="en-US"/>
        </a:p>
      </dgm:t>
    </dgm:pt>
    <dgm:pt modelId="{2E9804DB-E1D9-4D7B-A37E-CBF30506A9ED}">
      <dgm:prSet phldrT="[Text]"/>
      <dgm:spPr/>
      <dgm:t>
        <a:bodyPr/>
        <a:lstStyle/>
        <a:p>
          <a:r>
            <a:rPr lang="en-US" dirty="0"/>
            <a:t>AC 19</a:t>
          </a:r>
        </a:p>
      </dgm:t>
    </dgm:pt>
    <dgm:pt modelId="{7D22117C-4633-4E3A-B87C-ECA2FAE2C5DF}" type="parTrans" cxnId="{A9C0351A-736B-4A64-B7BE-1CBF49AEEFD9}">
      <dgm:prSet/>
      <dgm:spPr/>
      <dgm:t>
        <a:bodyPr/>
        <a:lstStyle/>
        <a:p>
          <a:endParaRPr lang="en-US"/>
        </a:p>
      </dgm:t>
    </dgm:pt>
    <dgm:pt modelId="{DAD2926F-F8BA-4FAD-BD23-83ECDB675F18}" type="sibTrans" cxnId="{A9C0351A-736B-4A64-B7BE-1CBF49AEEFD9}">
      <dgm:prSet/>
      <dgm:spPr/>
      <dgm:t>
        <a:bodyPr/>
        <a:lstStyle/>
        <a:p>
          <a:endParaRPr lang="en-US"/>
        </a:p>
      </dgm:t>
    </dgm:pt>
    <dgm:pt modelId="{097C83E0-7FE6-4316-9F3E-52F6C543AF7E}">
      <dgm:prSet/>
      <dgm:spPr/>
      <dgm:t>
        <a:bodyPr/>
        <a:lstStyle/>
        <a:p>
          <a:r>
            <a:rPr lang="en-US" dirty="0">
              <a:latin typeface="Arial"/>
            </a:rPr>
            <a:t> AC considered draft and agreed to enhance engagement with IPCC and other stakeholders</a:t>
          </a:r>
          <a:endParaRPr lang="en-US" dirty="0"/>
        </a:p>
      </dgm:t>
    </dgm:pt>
    <dgm:pt modelId="{17BF927F-959D-4BF8-B204-E9C92332AC28}" type="parTrans" cxnId="{383555BB-6FAE-47FB-A885-727D207BD763}">
      <dgm:prSet/>
      <dgm:spPr/>
      <dgm:t>
        <a:bodyPr/>
        <a:lstStyle/>
        <a:p>
          <a:endParaRPr lang="en-US"/>
        </a:p>
      </dgm:t>
    </dgm:pt>
    <dgm:pt modelId="{94B3CF39-F2FD-46E6-BAB2-06974D574D99}" type="sibTrans" cxnId="{383555BB-6FAE-47FB-A885-727D207BD763}">
      <dgm:prSet/>
      <dgm:spPr/>
      <dgm:t>
        <a:bodyPr/>
        <a:lstStyle/>
        <a:p>
          <a:endParaRPr lang="en-US"/>
        </a:p>
      </dgm:t>
    </dgm:pt>
    <dgm:pt modelId="{0C03285D-875E-4031-8497-120B075AC6BC}">
      <dgm:prSet phldrT="[Text]"/>
      <dgm:spPr/>
      <dgm:t>
        <a:bodyPr/>
        <a:lstStyle/>
        <a:p>
          <a:r>
            <a:rPr lang="en-US" dirty="0"/>
            <a:t>Considered a mapping of existing guidance and initial outline of draft guidance</a:t>
          </a:r>
        </a:p>
      </dgm:t>
    </dgm:pt>
    <dgm:pt modelId="{515D3042-8FAE-4A39-B161-C0B85D878E9D}" type="parTrans" cxnId="{649F030B-D771-41A2-A48C-FBE67AFE1604}">
      <dgm:prSet/>
      <dgm:spPr/>
      <dgm:t>
        <a:bodyPr/>
        <a:lstStyle/>
        <a:p>
          <a:endParaRPr lang="en-US"/>
        </a:p>
      </dgm:t>
    </dgm:pt>
    <dgm:pt modelId="{BBA80569-02E3-4CF8-89EE-02EA9980E2DF}" type="sibTrans" cxnId="{649F030B-D771-41A2-A48C-FBE67AFE1604}">
      <dgm:prSet/>
      <dgm:spPr/>
      <dgm:t>
        <a:bodyPr/>
        <a:lstStyle/>
        <a:p>
          <a:endParaRPr lang="en-US"/>
        </a:p>
      </dgm:t>
    </dgm:pt>
    <dgm:pt modelId="{9550FCD1-E3ED-4699-93F3-C9801497D75F}">
      <dgm:prSet phldrT="[Text]"/>
      <dgm:spPr/>
      <dgm:t>
        <a:bodyPr/>
        <a:lstStyle/>
        <a:p>
          <a:r>
            <a:rPr lang="en-US" dirty="0"/>
            <a:t> 19 August: AC discussion on the draft guidance</a:t>
          </a:r>
        </a:p>
      </dgm:t>
    </dgm:pt>
    <dgm:pt modelId="{DA601C48-6E9C-4FC7-9B01-7A3A809EDEA0}" type="parTrans" cxnId="{51042779-9A70-488D-A488-3713D2040FA9}">
      <dgm:prSet/>
      <dgm:spPr/>
      <dgm:t>
        <a:bodyPr/>
        <a:lstStyle/>
        <a:p>
          <a:endParaRPr lang="en-US"/>
        </a:p>
      </dgm:t>
    </dgm:pt>
    <dgm:pt modelId="{73A7A4EA-B740-40B3-BB36-1FBA2BC010A9}" type="sibTrans" cxnId="{51042779-9A70-488D-A488-3713D2040FA9}">
      <dgm:prSet/>
      <dgm:spPr/>
      <dgm:t>
        <a:bodyPr/>
        <a:lstStyle/>
        <a:p>
          <a:endParaRPr lang="en-US"/>
        </a:p>
      </dgm:t>
    </dgm:pt>
    <dgm:pt modelId="{B17EFE79-53C5-4775-834F-6AE2297D0AE7}">
      <dgm:prSet/>
      <dgm:spPr/>
      <dgm:t>
        <a:bodyPr/>
        <a:lstStyle/>
        <a:p>
          <a:r>
            <a:rPr lang="en-US" dirty="0">
              <a:latin typeface="Arial"/>
            </a:rPr>
            <a:t> Draft shared with IPCC, along with specific questions</a:t>
          </a:r>
          <a:endParaRPr lang="en-US" dirty="0"/>
        </a:p>
      </dgm:t>
    </dgm:pt>
    <dgm:pt modelId="{B8A42A82-6DA0-48E2-B1D0-B8A1D89A5341}" type="parTrans" cxnId="{BC36D3AB-2434-4536-8A1F-56E66002435E}">
      <dgm:prSet/>
      <dgm:spPr/>
      <dgm:t>
        <a:bodyPr/>
        <a:lstStyle/>
        <a:p>
          <a:endParaRPr lang="en-US"/>
        </a:p>
      </dgm:t>
    </dgm:pt>
    <dgm:pt modelId="{3C39F673-0316-4B75-820C-AFF35362D703}" type="sibTrans" cxnId="{BC36D3AB-2434-4536-8A1F-56E66002435E}">
      <dgm:prSet/>
      <dgm:spPr/>
      <dgm:t>
        <a:bodyPr/>
        <a:lstStyle/>
        <a:p>
          <a:endParaRPr lang="en-US"/>
        </a:p>
      </dgm:t>
    </dgm:pt>
    <dgm:pt modelId="{C3922E8D-6FC6-40BC-A0E1-3E869412B6CB}" type="pres">
      <dgm:prSet presAssocID="{92D02D8D-7D3D-4E89-B72C-4BDDD671BAF2}" presName="linearFlow" presStyleCnt="0">
        <dgm:presLayoutVars>
          <dgm:dir/>
          <dgm:animLvl val="lvl"/>
          <dgm:resizeHandles val="exact"/>
        </dgm:presLayoutVars>
      </dgm:prSet>
      <dgm:spPr/>
    </dgm:pt>
    <dgm:pt modelId="{B91C563C-5CE8-430D-A0AA-814C607D93A5}" type="pres">
      <dgm:prSet presAssocID="{B8BF439A-6985-4B81-B1F4-79443569E93A}" presName="composite" presStyleCnt="0"/>
      <dgm:spPr/>
    </dgm:pt>
    <dgm:pt modelId="{BAB86343-8159-411D-B304-F184A40C2D23}" type="pres">
      <dgm:prSet presAssocID="{B8BF439A-6985-4B81-B1F4-79443569E93A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45C6B22C-03E7-4C6B-BEBC-FDFB37B46038}" type="pres">
      <dgm:prSet presAssocID="{B8BF439A-6985-4B81-B1F4-79443569E93A}" presName="descendantText" presStyleLbl="alignAcc1" presStyleIdx="0" presStyleCnt="6">
        <dgm:presLayoutVars>
          <dgm:bulletEnabled val="1"/>
        </dgm:presLayoutVars>
      </dgm:prSet>
      <dgm:spPr/>
    </dgm:pt>
    <dgm:pt modelId="{5583A561-8C05-47F3-9092-8FF41EE981E9}" type="pres">
      <dgm:prSet presAssocID="{FD25876B-0C35-4EB4-8775-93FF3ECFAC58}" presName="sp" presStyleCnt="0"/>
      <dgm:spPr/>
    </dgm:pt>
    <dgm:pt modelId="{76780EC0-C2FB-4BD6-9010-2351D378A76D}" type="pres">
      <dgm:prSet presAssocID="{F19D2625-9BB0-4648-A8C2-9B60D99AB65B}" presName="composite" presStyleCnt="0"/>
      <dgm:spPr/>
    </dgm:pt>
    <dgm:pt modelId="{16B5A068-C451-4D2F-A98F-9FD0134BB4B7}" type="pres">
      <dgm:prSet presAssocID="{F19D2625-9BB0-4648-A8C2-9B60D99AB65B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0A980C67-3324-4207-BA21-815225B8F7E5}" type="pres">
      <dgm:prSet presAssocID="{F19D2625-9BB0-4648-A8C2-9B60D99AB65B}" presName="descendantText" presStyleLbl="alignAcc1" presStyleIdx="1" presStyleCnt="6">
        <dgm:presLayoutVars>
          <dgm:bulletEnabled val="1"/>
        </dgm:presLayoutVars>
      </dgm:prSet>
      <dgm:spPr/>
    </dgm:pt>
    <dgm:pt modelId="{675B1BE4-C59A-49FD-BB44-07FE0BA0E4A5}" type="pres">
      <dgm:prSet presAssocID="{5BDB8D8C-575A-4C39-9EA4-23774C8A4042}" presName="sp" presStyleCnt="0"/>
      <dgm:spPr/>
    </dgm:pt>
    <dgm:pt modelId="{EF9AD1D0-7A7C-417F-9FAB-7CD46A3629FB}" type="pres">
      <dgm:prSet presAssocID="{DAE66F6C-ECF8-435F-A0CC-42EEC94151D3}" presName="composite" presStyleCnt="0"/>
      <dgm:spPr/>
    </dgm:pt>
    <dgm:pt modelId="{15117863-6392-4410-ABC3-D96F47FC8F7E}" type="pres">
      <dgm:prSet presAssocID="{DAE66F6C-ECF8-435F-A0CC-42EEC94151D3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160F350C-4050-43D1-8BE1-58EFF8AFE7D1}" type="pres">
      <dgm:prSet presAssocID="{DAE66F6C-ECF8-435F-A0CC-42EEC94151D3}" presName="descendantText" presStyleLbl="alignAcc1" presStyleIdx="2" presStyleCnt="6">
        <dgm:presLayoutVars>
          <dgm:bulletEnabled val="1"/>
        </dgm:presLayoutVars>
      </dgm:prSet>
      <dgm:spPr/>
    </dgm:pt>
    <dgm:pt modelId="{C77E048B-818A-40A0-8BD1-DCBBCF00282D}" type="pres">
      <dgm:prSet presAssocID="{7A3D411B-746C-4DD8-94B9-8C2F784724D5}" presName="sp" presStyleCnt="0"/>
      <dgm:spPr/>
    </dgm:pt>
    <dgm:pt modelId="{C1F2A627-D19D-4509-AFE2-931E8B69B5ED}" type="pres">
      <dgm:prSet presAssocID="{7E334271-2AAE-4238-BD91-3692A528904E}" presName="composite" presStyleCnt="0"/>
      <dgm:spPr/>
    </dgm:pt>
    <dgm:pt modelId="{10FE4CC7-323F-4775-843A-E33E7348C354}" type="pres">
      <dgm:prSet presAssocID="{7E334271-2AAE-4238-BD91-3692A528904E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5D09CFF5-F993-4CEE-A91D-0FBD6944F963}" type="pres">
      <dgm:prSet presAssocID="{7E334271-2AAE-4238-BD91-3692A528904E}" presName="descendantText" presStyleLbl="alignAcc1" presStyleIdx="3" presStyleCnt="6">
        <dgm:presLayoutVars>
          <dgm:bulletEnabled val="1"/>
        </dgm:presLayoutVars>
      </dgm:prSet>
      <dgm:spPr/>
    </dgm:pt>
    <dgm:pt modelId="{BE5D9C4B-AD8C-46CE-A85D-619BEF181665}" type="pres">
      <dgm:prSet presAssocID="{D4075818-96BF-48A5-82B1-278A05BCCC8E}" presName="sp" presStyleCnt="0"/>
      <dgm:spPr/>
    </dgm:pt>
    <dgm:pt modelId="{0EE11966-A405-46B7-B163-B4965FD1D8FB}" type="pres">
      <dgm:prSet presAssocID="{4AB09A37-26CB-47BE-B790-0B5DD9734262}" presName="composite" presStyleCnt="0"/>
      <dgm:spPr/>
    </dgm:pt>
    <dgm:pt modelId="{3D1444DB-4B77-4899-B353-4D386A0F3DA3}" type="pres">
      <dgm:prSet presAssocID="{4AB09A37-26CB-47BE-B790-0B5DD9734262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987E040F-5852-4910-906C-5F49454F7F14}" type="pres">
      <dgm:prSet presAssocID="{4AB09A37-26CB-47BE-B790-0B5DD9734262}" presName="descendantText" presStyleLbl="alignAcc1" presStyleIdx="4" presStyleCnt="6">
        <dgm:presLayoutVars>
          <dgm:bulletEnabled val="1"/>
        </dgm:presLayoutVars>
      </dgm:prSet>
      <dgm:spPr/>
    </dgm:pt>
    <dgm:pt modelId="{CD835B3D-0453-446C-8DC6-3630451B6D11}" type="pres">
      <dgm:prSet presAssocID="{60A18EDB-8321-415C-B64D-C5814AA61991}" presName="sp" presStyleCnt="0"/>
      <dgm:spPr/>
    </dgm:pt>
    <dgm:pt modelId="{C455F312-B0A0-4150-A3D5-C28C364D0D3B}" type="pres">
      <dgm:prSet presAssocID="{2E9804DB-E1D9-4D7B-A37E-CBF30506A9ED}" presName="composite" presStyleCnt="0"/>
      <dgm:spPr/>
    </dgm:pt>
    <dgm:pt modelId="{92768D55-7A7E-4D1C-B54D-55FFB7AE637A}" type="pres">
      <dgm:prSet presAssocID="{2E9804DB-E1D9-4D7B-A37E-CBF30506A9ED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4AC99C65-4F8A-4077-B27D-D8612C8CFF40}" type="pres">
      <dgm:prSet presAssocID="{2E9804DB-E1D9-4D7B-A37E-CBF30506A9ED}" presName="descendantText" presStyleLbl="alignAcc1" presStyleIdx="5" presStyleCnt="6" custLinFactNeighborX="1342" custLinFactNeighborY="5376">
        <dgm:presLayoutVars>
          <dgm:bulletEnabled val="1"/>
        </dgm:presLayoutVars>
      </dgm:prSet>
      <dgm:spPr/>
    </dgm:pt>
  </dgm:ptLst>
  <dgm:cxnLst>
    <dgm:cxn modelId="{6FC17700-2D5D-4645-9BEE-DA1461AD5521}" srcId="{B8BF439A-6985-4B81-B1F4-79443569E93A}" destId="{00D37518-88F3-47F4-8294-370ECC52986C}" srcOrd="0" destOrd="0" parTransId="{6D813AFF-A343-4A0C-85CF-707958D18866}" sibTransId="{28C1DBF2-487E-4CD9-9783-CE890462B4A0}"/>
    <dgm:cxn modelId="{42703A08-2466-4754-A2D2-F205BCC4509C}" srcId="{92D02D8D-7D3D-4E89-B72C-4BDDD671BAF2}" destId="{DAE66F6C-ECF8-435F-A0CC-42EEC94151D3}" srcOrd="2" destOrd="0" parTransId="{D85D3B72-079B-472B-B013-69CF2067C65F}" sibTransId="{7A3D411B-746C-4DD8-94B9-8C2F784724D5}"/>
    <dgm:cxn modelId="{C0534008-85CF-4786-A222-8B543C04D255}" srcId="{B8BF439A-6985-4B81-B1F4-79443569E93A}" destId="{4A977C4F-6182-4D22-A6F4-F455B92FF899}" srcOrd="2" destOrd="0" parTransId="{E44024B7-F0D1-4353-9D15-E197B864EE58}" sibTransId="{B6C284D2-1CA2-4D6E-A164-8A51CFB3ECA9}"/>
    <dgm:cxn modelId="{68DA9709-BC70-432D-969B-C826BCE148F9}" type="presOf" srcId="{4A977C4F-6182-4D22-A6F4-F455B92FF899}" destId="{45C6B22C-03E7-4C6B-BEBC-FDFB37B46038}" srcOrd="0" destOrd="2" presId="urn:microsoft.com/office/officeart/2005/8/layout/chevron2"/>
    <dgm:cxn modelId="{649F030B-D771-41A2-A48C-FBE67AFE1604}" srcId="{F19D2625-9BB0-4648-A8C2-9B60D99AB65B}" destId="{0C03285D-875E-4031-8497-120B075AC6BC}" srcOrd="1" destOrd="0" parTransId="{515D3042-8FAE-4A39-B161-C0B85D878E9D}" sibTransId="{BBA80569-02E3-4CF8-89EE-02EA9980E2DF}"/>
    <dgm:cxn modelId="{A850FF0F-E639-485C-9A05-CEC2D8DBA8BD}" type="presOf" srcId="{2E9804DB-E1D9-4D7B-A37E-CBF30506A9ED}" destId="{92768D55-7A7E-4D1C-B54D-55FFB7AE637A}" srcOrd="0" destOrd="0" presId="urn:microsoft.com/office/officeart/2005/8/layout/chevron2"/>
    <dgm:cxn modelId="{185E1616-08CB-47A8-AE98-E01CC9031249}" srcId="{F19D2625-9BB0-4648-A8C2-9B60D99AB65B}" destId="{BB706AB6-4D64-4389-9354-6D597536AC67}" srcOrd="0" destOrd="0" parTransId="{797DDF42-B0ED-4A16-9B6C-41ECA591014B}" sibTransId="{1D1BF898-BC20-4F38-A673-21D512A2BD52}"/>
    <dgm:cxn modelId="{DB48B116-3640-4E70-8F66-C876E41312C6}" type="presOf" srcId="{BB706AB6-4D64-4389-9354-6D597536AC67}" destId="{0A980C67-3324-4207-BA21-815225B8F7E5}" srcOrd="0" destOrd="0" presId="urn:microsoft.com/office/officeart/2005/8/layout/chevron2"/>
    <dgm:cxn modelId="{A9C0351A-736B-4A64-B7BE-1CBF49AEEFD9}" srcId="{92D02D8D-7D3D-4E89-B72C-4BDDD671BAF2}" destId="{2E9804DB-E1D9-4D7B-A37E-CBF30506A9ED}" srcOrd="5" destOrd="0" parTransId="{7D22117C-4633-4E3A-B87C-ECA2FAE2C5DF}" sibTransId="{DAD2926F-F8BA-4FAD-BD23-83ECDB675F18}"/>
    <dgm:cxn modelId="{69262B1D-4F3D-4004-9E29-9C4AEB202DD7}" srcId="{92D02D8D-7D3D-4E89-B72C-4BDDD671BAF2}" destId="{F19D2625-9BB0-4648-A8C2-9B60D99AB65B}" srcOrd="1" destOrd="0" parTransId="{2F6C7013-7421-4BC4-9866-22D1B57D6F76}" sibTransId="{5BDB8D8C-575A-4C39-9EA4-23774C8A4042}"/>
    <dgm:cxn modelId="{763E7833-2392-4A98-BBD1-F4703F47BC0B}" type="presOf" srcId="{097C83E0-7FE6-4316-9F3E-52F6C543AF7E}" destId="{4AC99C65-4F8A-4077-B27D-D8612C8CFF40}" srcOrd="0" destOrd="0" presId="urn:microsoft.com/office/officeart/2005/8/layout/chevron2"/>
    <dgm:cxn modelId="{78C8743B-934D-4710-8EB6-F85AE1987876}" srcId="{4AB09A37-26CB-47BE-B790-0B5DD9734262}" destId="{66C4C3AC-D482-47E8-9C77-2380608EA4B8}" srcOrd="1" destOrd="0" parTransId="{9A4E413F-630E-45E0-B78B-9ED99AA80E76}" sibTransId="{4A064687-94E6-4EA1-A01E-96623C0A2120}"/>
    <dgm:cxn modelId="{25A1ED5C-1538-4858-AF89-889202282B53}" type="presOf" srcId="{F19D2625-9BB0-4648-A8C2-9B60D99AB65B}" destId="{16B5A068-C451-4D2F-A98F-9FD0134BB4B7}" srcOrd="0" destOrd="0" presId="urn:microsoft.com/office/officeart/2005/8/layout/chevron2"/>
    <dgm:cxn modelId="{3113DF67-35A5-4394-9DEF-0DB3E33CBF78}" srcId="{DAE66F6C-ECF8-435F-A0CC-42EEC94151D3}" destId="{6A404136-2094-41EF-8FB8-F260D4BCDA49}" srcOrd="0" destOrd="0" parTransId="{74D93A9D-A782-4550-9256-53CAFAAA408B}" sibTransId="{AA762E9D-7EBE-486E-B707-41F037186E98}"/>
    <dgm:cxn modelId="{B2A81C69-BA25-4D5A-B919-9B4421FB2159}" type="presOf" srcId="{92D02D8D-7D3D-4E89-B72C-4BDDD671BAF2}" destId="{C3922E8D-6FC6-40BC-A0E1-3E869412B6CB}" srcOrd="0" destOrd="0" presId="urn:microsoft.com/office/officeart/2005/8/layout/chevron2"/>
    <dgm:cxn modelId="{6B9EF96A-2120-42F1-A1AF-CAB9FE12CC57}" type="presOf" srcId="{B8BF439A-6985-4B81-B1F4-79443569E93A}" destId="{BAB86343-8159-411D-B304-F184A40C2D23}" srcOrd="0" destOrd="0" presId="urn:microsoft.com/office/officeart/2005/8/layout/chevron2"/>
    <dgm:cxn modelId="{51042779-9A70-488D-A488-3713D2040FA9}" srcId="{4AB09A37-26CB-47BE-B790-0B5DD9734262}" destId="{9550FCD1-E3ED-4699-93F3-C9801497D75F}" srcOrd="0" destOrd="0" parTransId="{DA601C48-6E9C-4FC7-9B01-7A3A809EDEA0}" sibTransId="{73A7A4EA-B740-40B3-BB36-1FBA2BC010A9}"/>
    <dgm:cxn modelId="{0171117D-C56D-4740-9726-5153A88CD613}" srcId="{92D02D8D-7D3D-4E89-B72C-4BDDD671BAF2}" destId="{7E334271-2AAE-4238-BD91-3692A528904E}" srcOrd="3" destOrd="0" parTransId="{592BE934-961D-4DA4-95F9-7F2A3B8FB854}" sibTransId="{D4075818-96BF-48A5-82B1-278A05BCCC8E}"/>
    <dgm:cxn modelId="{B76A9B95-578A-4225-BC59-28330D348150}" srcId="{92D02D8D-7D3D-4E89-B72C-4BDDD671BAF2}" destId="{4AB09A37-26CB-47BE-B790-0B5DD9734262}" srcOrd="4" destOrd="0" parTransId="{6AB79AE5-C29C-4198-93DA-BC454BE63398}" sibTransId="{60A18EDB-8321-415C-B64D-C5814AA61991}"/>
    <dgm:cxn modelId="{C9C8BF9F-3366-45EC-9724-223BE1DFDD14}" type="presOf" srcId="{6A404136-2094-41EF-8FB8-F260D4BCDA49}" destId="{160F350C-4050-43D1-8BE1-58EFF8AFE7D1}" srcOrd="0" destOrd="0" presId="urn:microsoft.com/office/officeart/2005/8/layout/chevron2"/>
    <dgm:cxn modelId="{AE3821A4-38AA-4F27-A196-4C4E216C0468}" type="presOf" srcId="{0F823433-8F6F-469F-B2EA-EA99CDC631BB}" destId="{5D09CFF5-F993-4CEE-A91D-0FBD6944F963}" srcOrd="0" destOrd="0" presId="urn:microsoft.com/office/officeart/2005/8/layout/chevron2"/>
    <dgm:cxn modelId="{757501A7-50EF-4745-8F60-3435E915097E}" type="presOf" srcId="{00D37518-88F3-47F4-8294-370ECC52986C}" destId="{45C6B22C-03E7-4C6B-BEBC-FDFB37B46038}" srcOrd="0" destOrd="0" presId="urn:microsoft.com/office/officeart/2005/8/layout/chevron2"/>
    <dgm:cxn modelId="{BC36D3AB-2434-4536-8A1F-56E66002435E}" srcId="{2E9804DB-E1D9-4D7B-A37E-CBF30506A9ED}" destId="{B17EFE79-53C5-4775-834F-6AE2297D0AE7}" srcOrd="1" destOrd="0" parTransId="{B8A42A82-6DA0-48E2-B1D0-B8A1D89A5341}" sibTransId="{3C39F673-0316-4B75-820C-AFF35362D703}"/>
    <dgm:cxn modelId="{6EA6D2AD-FB9A-44CF-94DC-9DC14234F4EE}" type="presOf" srcId="{B17EFE79-53C5-4775-834F-6AE2297D0AE7}" destId="{4AC99C65-4F8A-4077-B27D-D8612C8CFF40}" srcOrd="0" destOrd="1" presId="urn:microsoft.com/office/officeart/2005/8/layout/chevron2"/>
    <dgm:cxn modelId="{1F405DB4-5A2B-4ACD-9B1A-14CD344EED18}" type="presOf" srcId="{66C4C3AC-D482-47E8-9C77-2380608EA4B8}" destId="{987E040F-5852-4910-906C-5F49454F7F14}" srcOrd="0" destOrd="1" presId="urn:microsoft.com/office/officeart/2005/8/layout/chevron2"/>
    <dgm:cxn modelId="{6CDABCB5-7002-422D-8F1A-A47D40680D6D}" srcId="{B8BF439A-6985-4B81-B1F4-79443569E93A}" destId="{B59B9A15-2D9A-4714-BC76-A4C5A7DBFC30}" srcOrd="1" destOrd="0" parTransId="{BFD1A60F-6C82-467D-BA60-A4D19C517D1E}" sibTransId="{62ADF472-2AC4-454E-8D41-DF5235C88E9A}"/>
    <dgm:cxn modelId="{383555BB-6FAE-47FB-A885-727D207BD763}" srcId="{2E9804DB-E1D9-4D7B-A37E-CBF30506A9ED}" destId="{097C83E0-7FE6-4316-9F3E-52F6C543AF7E}" srcOrd="0" destOrd="0" parTransId="{17BF927F-959D-4BF8-B204-E9C92332AC28}" sibTransId="{94B3CF39-F2FD-46E6-BAB2-06974D574D99}"/>
    <dgm:cxn modelId="{269D3DD2-F86A-4B79-812E-8665EE875532}" srcId="{92D02D8D-7D3D-4E89-B72C-4BDDD671BAF2}" destId="{B8BF439A-6985-4B81-B1F4-79443569E93A}" srcOrd="0" destOrd="0" parTransId="{D6908BDB-815B-4204-B6EC-F010607DE2CA}" sibTransId="{FD25876B-0C35-4EB4-8775-93FF3ECFAC58}"/>
    <dgm:cxn modelId="{37DAE7D7-5BFB-46E2-818E-69CC23064A63}" type="presOf" srcId="{9550FCD1-E3ED-4699-93F3-C9801497D75F}" destId="{987E040F-5852-4910-906C-5F49454F7F14}" srcOrd="0" destOrd="0" presId="urn:microsoft.com/office/officeart/2005/8/layout/chevron2"/>
    <dgm:cxn modelId="{8CC6DADC-D818-4334-869A-22979922B8E9}" type="presOf" srcId="{DAE66F6C-ECF8-435F-A0CC-42EEC94151D3}" destId="{15117863-6392-4410-ABC3-D96F47FC8F7E}" srcOrd="0" destOrd="0" presId="urn:microsoft.com/office/officeart/2005/8/layout/chevron2"/>
    <dgm:cxn modelId="{8DCFA1DF-924F-4CF2-A284-7D26CBB407F6}" type="presOf" srcId="{4AB09A37-26CB-47BE-B790-0B5DD9734262}" destId="{3D1444DB-4B77-4899-B353-4D386A0F3DA3}" srcOrd="0" destOrd="0" presId="urn:microsoft.com/office/officeart/2005/8/layout/chevron2"/>
    <dgm:cxn modelId="{3D1A8EE9-79E2-49EB-B7FD-E19174A17689}" type="presOf" srcId="{7E334271-2AAE-4238-BD91-3692A528904E}" destId="{10FE4CC7-323F-4775-843A-E33E7348C354}" srcOrd="0" destOrd="0" presId="urn:microsoft.com/office/officeart/2005/8/layout/chevron2"/>
    <dgm:cxn modelId="{44A263EA-D12A-472B-B99C-615E9AFFB514}" type="presOf" srcId="{0C03285D-875E-4031-8497-120B075AC6BC}" destId="{0A980C67-3324-4207-BA21-815225B8F7E5}" srcOrd="0" destOrd="1" presId="urn:microsoft.com/office/officeart/2005/8/layout/chevron2"/>
    <dgm:cxn modelId="{77E03CED-44E0-4EA9-9DF8-9AE81EE71597}" type="presOf" srcId="{B59B9A15-2D9A-4714-BC76-A4C5A7DBFC30}" destId="{45C6B22C-03E7-4C6B-BEBC-FDFB37B46038}" srcOrd="0" destOrd="1" presId="urn:microsoft.com/office/officeart/2005/8/layout/chevron2"/>
    <dgm:cxn modelId="{419325F7-0BBC-4936-9C21-EB5A998FBDEC}" srcId="{7E334271-2AAE-4238-BD91-3692A528904E}" destId="{0F823433-8F6F-469F-B2EA-EA99CDC631BB}" srcOrd="0" destOrd="0" parTransId="{B12D0C59-5E7C-4EAA-BBC2-FCCCC9DDC0C7}" sibTransId="{0EBCAF99-2F73-4F92-A92D-34B67BFC8D34}"/>
    <dgm:cxn modelId="{9069B5F6-3C79-493C-B7EB-3A0E63D822D9}" type="presParOf" srcId="{C3922E8D-6FC6-40BC-A0E1-3E869412B6CB}" destId="{B91C563C-5CE8-430D-A0AA-814C607D93A5}" srcOrd="0" destOrd="0" presId="urn:microsoft.com/office/officeart/2005/8/layout/chevron2"/>
    <dgm:cxn modelId="{02CB523E-A934-4435-BCB6-545A8C1AFE29}" type="presParOf" srcId="{B91C563C-5CE8-430D-A0AA-814C607D93A5}" destId="{BAB86343-8159-411D-B304-F184A40C2D23}" srcOrd="0" destOrd="0" presId="urn:microsoft.com/office/officeart/2005/8/layout/chevron2"/>
    <dgm:cxn modelId="{7909E7E0-263D-4311-A044-2807546C6CAE}" type="presParOf" srcId="{B91C563C-5CE8-430D-A0AA-814C607D93A5}" destId="{45C6B22C-03E7-4C6B-BEBC-FDFB37B46038}" srcOrd="1" destOrd="0" presId="urn:microsoft.com/office/officeart/2005/8/layout/chevron2"/>
    <dgm:cxn modelId="{85FF2706-0730-4DF2-8A4A-BFFD1D230E3F}" type="presParOf" srcId="{C3922E8D-6FC6-40BC-A0E1-3E869412B6CB}" destId="{5583A561-8C05-47F3-9092-8FF41EE981E9}" srcOrd="1" destOrd="0" presId="urn:microsoft.com/office/officeart/2005/8/layout/chevron2"/>
    <dgm:cxn modelId="{BEF1FF85-8CDB-45FE-9BA3-5FA1BAB6686F}" type="presParOf" srcId="{C3922E8D-6FC6-40BC-A0E1-3E869412B6CB}" destId="{76780EC0-C2FB-4BD6-9010-2351D378A76D}" srcOrd="2" destOrd="0" presId="urn:microsoft.com/office/officeart/2005/8/layout/chevron2"/>
    <dgm:cxn modelId="{1DF88111-345A-4FCA-B228-DC5EAD052D30}" type="presParOf" srcId="{76780EC0-C2FB-4BD6-9010-2351D378A76D}" destId="{16B5A068-C451-4D2F-A98F-9FD0134BB4B7}" srcOrd="0" destOrd="0" presId="urn:microsoft.com/office/officeart/2005/8/layout/chevron2"/>
    <dgm:cxn modelId="{576A89EB-7447-447A-9D13-F02173198B3E}" type="presParOf" srcId="{76780EC0-C2FB-4BD6-9010-2351D378A76D}" destId="{0A980C67-3324-4207-BA21-815225B8F7E5}" srcOrd="1" destOrd="0" presId="urn:microsoft.com/office/officeart/2005/8/layout/chevron2"/>
    <dgm:cxn modelId="{8552CA47-889E-4991-892D-696F252A3818}" type="presParOf" srcId="{C3922E8D-6FC6-40BC-A0E1-3E869412B6CB}" destId="{675B1BE4-C59A-49FD-BB44-07FE0BA0E4A5}" srcOrd="3" destOrd="0" presId="urn:microsoft.com/office/officeart/2005/8/layout/chevron2"/>
    <dgm:cxn modelId="{A952B847-09DF-4732-A633-B685BA6CE3CA}" type="presParOf" srcId="{C3922E8D-6FC6-40BC-A0E1-3E869412B6CB}" destId="{EF9AD1D0-7A7C-417F-9FAB-7CD46A3629FB}" srcOrd="4" destOrd="0" presId="urn:microsoft.com/office/officeart/2005/8/layout/chevron2"/>
    <dgm:cxn modelId="{96080F31-F867-481A-84A2-D62CDEE35846}" type="presParOf" srcId="{EF9AD1D0-7A7C-417F-9FAB-7CD46A3629FB}" destId="{15117863-6392-4410-ABC3-D96F47FC8F7E}" srcOrd="0" destOrd="0" presId="urn:microsoft.com/office/officeart/2005/8/layout/chevron2"/>
    <dgm:cxn modelId="{388CB6A4-92EC-4FDD-9F12-136FA82C5C46}" type="presParOf" srcId="{EF9AD1D0-7A7C-417F-9FAB-7CD46A3629FB}" destId="{160F350C-4050-43D1-8BE1-58EFF8AFE7D1}" srcOrd="1" destOrd="0" presId="urn:microsoft.com/office/officeart/2005/8/layout/chevron2"/>
    <dgm:cxn modelId="{A98034B5-6945-42BE-8A53-4633683F67D3}" type="presParOf" srcId="{C3922E8D-6FC6-40BC-A0E1-3E869412B6CB}" destId="{C77E048B-818A-40A0-8BD1-DCBBCF00282D}" srcOrd="5" destOrd="0" presId="urn:microsoft.com/office/officeart/2005/8/layout/chevron2"/>
    <dgm:cxn modelId="{A5A2AC20-0DFF-46ED-BA9F-7C3D209D9AE2}" type="presParOf" srcId="{C3922E8D-6FC6-40BC-A0E1-3E869412B6CB}" destId="{C1F2A627-D19D-4509-AFE2-931E8B69B5ED}" srcOrd="6" destOrd="0" presId="urn:microsoft.com/office/officeart/2005/8/layout/chevron2"/>
    <dgm:cxn modelId="{E9EFBEB5-51D4-43EC-9B82-B97768D75E6D}" type="presParOf" srcId="{C1F2A627-D19D-4509-AFE2-931E8B69B5ED}" destId="{10FE4CC7-323F-4775-843A-E33E7348C354}" srcOrd="0" destOrd="0" presId="urn:microsoft.com/office/officeart/2005/8/layout/chevron2"/>
    <dgm:cxn modelId="{70494D51-80D1-4965-B043-64F7756335E2}" type="presParOf" srcId="{C1F2A627-D19D-4509-AFE2-931E8B69B5ED}" destId="{5D09CFF5-F993-4CEE-A91D-0FBD6944F963}" srcOrd="1" destOrd="0" presId="urn:microsoft.com/office/officeart/2005/8/layout/chevron2"/>
    <dgm:cxn modelId="{C7C35BFD-C37C-432B-8F88-4CE6BBC053D2}" type="presParOf" srcId="{C3922E8D-6FC6-40BC-A0E1-3E869412B6CB}" destId="{BE5D9C4B-AD8C-46CE-A85D-619BEF181665}" srcOrd="7" destOrd="0" presId="urn:microsoft.com/office/officeart/2005/8/layout/chevron2"/>
    <dgm:cxn modelId="{1591EEF0-1101-4255-B153-9AD48B4B9E95}" type="presParOf" srcId="{C3922E8D-6FC6-40BC-A0E1-3E869412B6CB}" destId="{0EE11966-A405-46B7-B163-B4965FD1D8FB}" srcOrd="8" destOrd="0" presId="urn:microsoft.com/office/officeart/2005/8/layout/chevron2"/>
    <dgm:cxn modelId="{B0E73E6F-3EA1-410D-BA6F-E54C149EEE9C}" type="presParOf" srcId="{0EE11966-A405-46B7-B163-B4965FD1D8FB}" destId="{3D1444DB-4B77-4899-B353-4D386A0F3DA3}" srcOrd="0" destOrd="0" presId="urn:microsoft.com/office/officeart/2005/8/layout/chevron2"/>
    <dgm:cxn modelId="{824D4AC6-3005-4EB3-967B-589BE6210ABD}" type="presParOf" srcId="{0EE11966-A405-46B7-B163-B4965FD1D8FB}" destId="{987E040F-5852-4910-906C-5F49454F7F14}" srcOrd="1" destOrd="0" presId="urn:microsoft.com/office/officeart/2005/8/layout/chevron2"/>
    <dgm:cxn modelId="{590476F2-EE46-4915-A487-E5FC1CA275B1}" type="presParOf" srcId="{C3922E8D-6FC6-40BC-A0E1-3E869412B6CB}" destId="{CD835B3D-0453-446C-8DC6-3630451B6D11}" srcOrd="9" destOrd="0" presId="urn:microsoft.com/office/officeart/2005/8/layout/chevron2"/>
    <dgm:cxn modelId="{A189FE2A-20BF-4C9B-B48C-927FB389D045}" type="presParOf" srcId="{C3922E8D-6FC6-40BC-A0E1-3E869412B6CB}" destId="{C455F312-B0A0-4150-A3D5-C28C364D0D3B}" srcOrd="10" destOrd="0" presId="urn:microsoft.com/office/officeart/2005/8/layout/chevron2"/>
    <dgm:cxn modelId="{315A9C5C-0AC9-405E-A5D0-7EDCD9568D4A}" type="presParOf" srcId="{C455F312-B0A0-4150-A3D5-C28C364D0D3B}" destId="{92768D55-7A7E-4D1C-B54D-55FFB7AE637A}" srcOrd="0" destOrd="0" presId="urn:microsoft.com/office/officeart/2005/8/layout/chevron2"/>
    <dgm:cxn modelId="{C43ECDAB-3AF7-4698-A8D4-C5F58455572F}" type="presParOf" srcId="{C455F312-B0A0-4150-A3D5-C28C364D0D3B}" destId="{4AC99C65-4F8A-4077-B27D-D8612C8CFF4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8F109A-9E01-4274-9ADB-56E453ECC526}" type="doc">
      <dgm:prSet loTypeId="urn:microsoft.com/office/officeart/2005/8/layout/process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B92E1F5-ED85-45AD-B869-1DBEDA7ED025}">
      <dgm:prSet phldrT="[Text]"/>
      <dgm:spPr/>
      <dgm:t>
        <a:bodyPr/>
        <a:lstStyle/>
        <a:p>
          <a:r>
            <a:rPr lang="en-US" dirty="0"/>
            <a:t>15 March</a:t>
          </a:r>
        </a:p>
      </dgm:t>
    </dgm:pt>
    <dgm:pt modelId="{8983A27A-CA4A-4808-AE13-311005ABF179}" type="parTrans" cxnId="{6E56A5DC-74A3-4385-B482-CD0BE8093475}">
      <dgm:prSet/>
      <dgm:spPr/>
      <dgm:t>
        <a:bodyPr/>
        <a:lstStyle/>
        <a:p>
          <a:endParaRPr lang="en-US"/>
        </a:p>
      </dgm:t>
    </dgm:pt>
    <dgm:pt modelId="{F9CB65DD-7F81-4842-8219-C06529C2D63E}" type="sibTrans" cxnId="{6E56A5DC-74A3-4385-B482-CD0BE8093475}">
      <dgm:prSet/>
      <dgm:spPr/>
      <dgm:t>
        <a:bodyPr/>
        <a:lstStyle/>
        <a:p>
          <a:endParaRPr lang="en-US"/>
        </a:p>
      </dgm:t>
    </dgm:pt>
    <dgm:pt modelId="{A52323C6-C4DD-4247-B33A-D10B3652AF49}">
      <dgm:prSet phldrT="[Text]"/>
      <dgm:spPr/>
      <dgm:t>
        <a:bodyPr/>
        <a:lstStyle/>
        <a:p>
          <a:r>
            <a:rPr lang="en-US" dirty="0"/>
            <a:t>Next draft published</a:t>
          </a:r>
        </a:p>
      </dgm:t>
    </dgm:pt>
    <dgm:pt modelId="{F42FB861-4D21-4F74-AC50-81DBFC032FA2}" type="parTrans" cxnId="{33B54E5B-AB24-4AD6-93C8-6CE8B24F3DC9}">
      <dgm:prSet/>
      <dgm:spPr/>
      <dgm:t>
        <a:bodyPr/>
        <a:lstStyle/>
        <a:p>
          <a:endParaRPr lang="en-US"/>
        </a:p>
      </dgm:t>
    </dgm:pt>
    <dgm:pt modelId="{45C114AD-5D42-4653-BF5F-E004F078DBDB}" type="sibTrans" cxnId="{33B54E5B-AB24-4AD6-93C8-6CE8B24F3DC9}">
      <dgm:prSet/>
      <dgm:spPr/>
      <dgm:t>
        <a:bodyPr/>
        <a:lstStyle/>
        <a:p>
          <a:endParaRPr lang="en-US"/>
        </a:p>
      </dgm:t>
    </dgm:pt>
    <dgm:pt modelId="{426C7E5B-A10A-4315-BC84-271E520FBB55}">
      <dgm:prSet phldrT="[Text]"/>
      <dgm:spPr/>
      <dgm:t>
        <a:bodyPr/>
        <a:lstStyle/>
        <a:p>
          <a:r>
            <a:rPr lang="en-US" dirty="0"/>
            <a:t>22 March (TBC)</a:t>
          </a:r>
        </a:p>
      </dgm:t>
    </dgm:pt>
    <dgm:pt modelId="{F1243C12-19E8-4CE9-AE31-5A8191DFE091}" type="parTrans" cxnId="{4FD8BFA9-E7F6-4944-8153-BC6FFD415B2F}">
      <dgm:prSet/>
      <dgm:spPr/>
      <dgm:t>
        <a:bodyPr/>
        <a:lstStyle/>
        <a:p>
          <a:endParaRPr lang="en-US"/>
        </a:p>
      </dgm:t>
    </dgm:pt>
    <dgm:pt modelId="{73BD761B-3B97-4372-96AC-6F5E109D3C1B}" type="sibTrans" cxnId="{4FD8BFA9-E7F6-4944-8153-BC6FFD415B2F}">
      <dgm:prSet/>
      <dgm:spPr/>
      <dgm:t>
        <a:bodyPr/>
        <a:lstStyle/>
        <a:p>
          <a:endParaRPr lang="en-US"/>
        </a:p>
      </dgm:t>
    </dgm:pt>
    <dgm:pt modelId="{9FB5CCFB-CE0C-4C83-9D0F-4540A16FB053}">
      <dgm:prSet phldrT="[Text]"/>
      <dgm:spPr/>
      <dgm:t>
        <a:bodyPr/>
        <a:lstStyle/>
        <a:p>
          <a:r>
            <a:rPr lang="en-US" dirty="0"/>
            <a:t>Expert meeting with stakeholders, including IPCC</a:t>
          </a:r>
        </a:p>
      </dgm:t>
    </dgm:pt>
    <dgm:pt modelId="{2DFDD3E1-87B0-42BA-9CB6-4597DE188892}" type="parTrans" cxnId="{A37DAFE7-C78A-42E5-AA2A-DEB22ED092C8}">
      <dgm:prSet/>
      <dgm:spPr/>
      <dgm:t>
        <a:bodyPr/>
        <a:lstStyle/>
        <a:p>
          <a:endParaRPr lang="en-US"/>
        </a:p>
      </dgm:t>
    </dgm:pt>
    <dgm:pt modelId="{207EF2F1-41DB-48FA-9314-1F9E4AEB38C0}" type="sibTrans" cxnId="{A37DAFE7-C78A-42E5-AA2A-DEB22ED092C8}">
      <dgm:prSet/>
      <dgm:spPr/>
      <dgm:t>
        <a:bodyPr/>
        <a:lstStyle/>
        <a:p>
          <a:endParaRPr lang="en-US"/>
        </a:p>
      </dgm:t>
    </dgm:pt>
    <dgm:pt modelId="{3CB41150-920B-4740-A164-9B8DCE0C511D}">
      <dgm:prSet phldrT="[Text]"/>
      <dgm:spPr/>
      <dgm:t>
        <a:bodyPr/>
        <a:lstStyle/>
        <a:p>
          <a:r>
            <a:rPr lang="en-US" dirty="0"/>
            <a:t>28-31 March </a:t>
          </a:r>
        </a:p>
      </dgm:t>
    </dgm:pt>
    <dgm:pt modelId="{B3581896-FAAB-4D66-8CFC-E4953543351B}" type="parTrans" cxnId="{1B1B55EF-71C6-47E1-86A6-69DED3E35237}">
      <dgm:prSet/>
      <dgm:spPr/>
      <dgm:t>
        <a:bodyPr/>
        <a:lstStyle/>
        <a:p>
          <a:endParaRPr lang="en-US"/>
        </a:p>
      </dgm:t>
    </dgm:pt>
    <dgm:pt modelId="{A684CE37-AA77-4F8B-8267-5D700485D96A}" type="sibTrans" cxnId="{1B1B55EF-71C6-47E1-86A6-69DED3E35237}">
      <dgm:prSet/>
      <dgm:spPr/>
      <dgm:t>
        <a:bodyPr/>
        <a:lstStyle/>
        <a:p>
          <a:endParaRPr lang="en-US"/>
        </a:p>
      </dgm:t>
    </dgm:pt>
    <dgm:pt modelId="{205E7AA6-74F4-46CA-9BBD-325D17B312C3}">
      <dgm:prSet phldrT="[Text]"/>
      <dgm:spPr/>
      <dgm:t>
        <a:bodyPr/>
        <a:lstStyle/>
        <a:p>
          <a:r>
            <a:rPr lang="en-US" dirty="0"/>
            <a:t>Consideration of draft by AC 21</a:t>
          </a:r>
        </a:p>
      </dgm:t>
    </dgm:pt>
    <dgm:pt modelId="{367D5FCB-8847-4706-B05B-BE99C36D1EC4}" type="parTrans" cxnId="{86C6D94B-BF72-4F6F-99BD-AF54E3476FDF}">
      <dgm:prSet/>
      <dgm:spPr/>
      <dgm:t>
        <a:bodyPr/>
        <a:lstStyle/>
        <a:p>
          <a:endParaRPr lang="en-US"/>
        </a:p>
      </dgm:t>
    </dgm:pt>
    <dgm:pt modelId="{42DADB92-4881-4C4D-8A23-9135CA14200C}" type="sibTrans" cxnId="{86C6D94B-BF72-4F6F-99BD-AF54E3476FDF}">
      <dgm:prSet/>
      <dgm:spPr/>
      <dgm:t>
        <a:bodyPr/>
        <a:lstStyle/>
        <a:p>
          <a:endParaRPr lang="en-US"/>
        </a:p>
      </dgm:t>
    </dgm:pt>
    <dgm:pt modelId="{95A82C76-4396-409C-A85A-58746CC38051}">
      <dgm:prSet phldrT="[Text]"/>
      <dgm:spPr/>
      <dgm:t>
        <a:bodyPr/>
        <a:lstStyle/>
        <a:p>
          <a:r>
            <a:rPr lang="en-US" dirty="0"/>
            <a:t>March – June</a:t>
          </a:r>
        </a:p>
      </dgm:t>
    </dgm:pt>
    <dgm:pt modelId="{3E018F40-E31F-4FAF-9103-D678CA53FA61}" type="parTrans" cxnId="{91CE1B81-3734-42DE-B9C2-A6E139A7C422}">
      <dgm:prSet/>
      <dgm:spPr/>
      <dgm:t>
        <a:bodyPr/>
        <a:lstStyle/>
        <a:p>
          <a:endParaRPr lang="en-US"/>
        </a:p>
      </dgm:t>
    </dgm:pt>
    <dgm:pt modelId="{5CE93DB3-D8B1-4E4C-9EAD-CC2DE61AEF74}" type="sibTrans" cxnId="{91CE1B81-3734-42DE-B9C2-A6E139A7C422}">
      <dgm:prSet/>
      <dgm:spPr/>
      <dgm:t>
        <a:bodyPr/>
        <a:lstStyle/>
        <a:p>
          <a:endParaRPr lang="en-US"/>
        </a:p>
      </dgm:t>
    </dgm:pt>
    <dgm:pt modelId="{29961BD1-0133-4D56-A479-E73FAC1B8B11}">
      <dgm:prSet phldrT="[Text]"/>
      <dgm:spPr/>
      <dgm:t>
        <a:bodyPr/>
        <a:lstStyle/>
        <a:p>
          <a:r>
            <a:rPr lang="en-US" dirty="0"/>
            <a:t>Revision and finalization of guidance</a:t>
          </a:r>
        </a:p>
      </dgm:t>
    </dgm:pt>
    <dgm:pt modelId="{715C24DA-6A4A-484F-A6DC-BDF2F3F27842}" type="parTrans" cxnId="{BE2DFE3A-47F7-4B4E-B40D-08E95FADDEC8}">
      <dgm:prSet/>
      <dgm:spPr/>
      <dgm:t>
        <a:bodyPr/>
        <a:lstStyle/>
        <a:p>
          <a:endParaRPr lang="en-US"/>
        </a:p>
      </dgm:t>
    </dgm:pt>
    <dgm:pt modelId="{FDE8B50D-BAC8-4905-9A9C-860DC9E42BAC}" type="sibTrans" cxnId="{BE2DFE3A-47F7-4B4E-B40D-08E95FADDEC8}">
      <dgm:prSet/>
      <dgm:spPr/>
      <dgm:t>
        <a:bodyPr/>
        <a:lstStyle/>
        <a:p>
          <a:endParaRPr lang="en-US"/>
        </a:p>
      </dgm:t>
    </dgm:pt>
    <dgm:pt modelId="{A2E98D86-0333-41C5-8511-5CF0A2F957B2}" type="pres">
      <dgm:prSet presAssocID="{508F109A-9E01-4274-9ADB-56E453ECC526}" presName="linearFlow" presStyleCnt="0">
        <dgm:presLayoutVars>
          <dgm:dir/>
          <dgm:animLvl val="lvl"/>
          <dgm:resizeHandles val="exact"/>
        </dgm:presLayoutVars>
      </dgm:prSet>
      <dgm:spPr/>
    </dgm:pt>
    <dgm:pt modelId="{9EEA92A9-F117-42CA-9AD4-30121A335091}" type="pres">
      <dgm:prSet presAssocID="{0B92E1F5-ED85-45AD-B869-1DBEDA7ED025}" presName="composite" presStyleCnt="0"/>
      <dgm:spPr/>
    </dgm:pt>
    <dgm:pt modelId="{25F877B8-3BE5-4145-A796-1448AEBA6FC9}" type="pres">
      <dgm:prSet presAssocID="{0B92E1F5-ED85-45AD-B869-1DBEDA7ED025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F429DE5-62FE-466D-A5B8-6DDC46378144}" type="pres">
      <dgm:prSet presAssocID="{0B92E1F5-ED85-45AD-B869-1DBEDA7ED025}" presName="parSh" presStyleLbl="node1" presStyleIdx="0" presStyleCnt="4"/>
      <dgm:spPr/>
    </dgm:pt>
    <dgm:pt modelId="{CF388321-6980-4C63-A2FC-A5D57B8C2BA8}" type="pres">
      <dgm:prSet presAssocID="{0B92E1F5-ED85-45AD-B869-1DBEDA7ED025}" presName="desTx" presStyleLbl="fgAcc1" presStyleIdx="0" presStyleCnt="4">
        <dgm:presLayoutVars>
          <dgm:bulletEnabled val="1"/>
        </dgm:presLayoutVars>
      </dgm:prSet>
      <dgm:spPr/>
    </dgm:pt>
    <dgm:pt modelId="{785E21BA-0A09-40F9-AC19-2410099EDB50}" type="pres">
      <dgm:prSet presAssocID="{F9CB65DD-7F81-4842-8219-C06529C2D63E}" presName="sibTrans" presStyleLbl="sibTrans2D1" presStyleIdx="0" presStyleCnt="3"/>
      <dgm:spPr/>
    </dgm:pt>
    <dgm:pt modelId="{0D25B2FA-6DA8-4BB5-8348-6E59A5197956}" type="pres">
      <dgm:prSet presAssocID="{F9CB65DD-7F81-4842-8219-C06529C2D63E}" presName="connTx" presStyleLbl="sibTrans2D1" presStyleIdx="0" presStyleCnt="3"/>
      <dgm:spPr/>
    </dgm:pt>
    <dgm:pt modelId="{C380BE87-54EB-4108-9246-66F29E0782C1}" type="pres">
      <dgm:prSet presAssocID="{426C7E5B-A10A-4315-BC84-271E520FBB55}" presName="composite" presStyleCnt="0"/>
      <dgm:spPr/>
    </dgm:pt>
    <dgm:pt modelId="{548ABCC6-0398-404C-9C96-E6545DDF2131}" type="pres">
      <dgm:prSet presAssocID="{426C7E5B-A10A-4315-BC84-271E520FBB55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C756D26-3834-40D1-BD4D-075A3E3940C8}" type="pres">
      <dgm:prSet presAssocID="{426C7E5B-A10A-4315-BC84-271E520FBB55}" presName="parSh" presStyleLbl="node1" presStyleIdx="1" presStyleCnt="4"/>
      <dgm:spPr/>
    </dgm:pt>
    <dgm:pt modelId="{076DB94E-FC1A-4822-88C7-A625EEF6ABE3}" type="pres">
      <dgm:prSet presAssocID="{426C7E5B-A10A-4315-BC84-271E520FBB55}" presName="desTx" presStyleLbl="fgAcc1" presStyleIdx="1" presStyleCnt="4">
        <dgm:presLayoutVars>
          <dgm:bulletEnabled val="1"/>
        </dgm:presLayoutVars>
      </dgm:prSet>
      <dgm:spPr/>
    </dgm:pt>
    <dgm:pt modelId="{2C01B212-8B0C-4AE8-9448-7A5298111848}" type="pres">
      <dgm:prSet presAssocID="{73BD761B-3B97-4372-96AC-6F5E109D3C1B}" presName="sibTrans" presStyleLbl="sibTrans2D1" presStyleIdx="1" presStyleCnt="3"/>
      <dgm:spPr/>
    </dgm:pt>
    <dgm:pt modelId="{A6D501B7-6853-4FA3-B8A5-7C4B61AFF521}" type="pres">
      <dgm:prSet presAssocID="{73BD761B-3B97-4372-96AC-6F5E109D3C1B}" presName="connTx" presStyleLbl="sibTrans2D1" presStyleIdx="1" presStyleCnt="3"/>
      <dgm:spPr/>
    </dgm:pt>
    <dgm:pt modelId="{86945E48-67DE-44CE-B903-C41B6E200718}" type="pres">
      <dgm:prSet presAssocID="{3CB41150-920B-4740-A164-9B8DCE0C511D}" presName="composite" presStyleCnt="0"/>
      <dgm:spPr/>
    </dgm:pt>
    <dgm:pt modelId="{209DE56F-463D-4E0D-9A8A-377C5C975971}" type="pres">
      <dgm:prSet presAssocID="{3CB41150-920B-4740-A164-9B8DCE0C511D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EA20A60-5619-4024-B533-908C80CE92C1}" type="pres">
      <dgm:prSet presAssocID="{3CB41150-920B-4740-A164-9B8DCE0C511D}" presName="parSh" presStyleLbl="node1" presStyleIdx="2" presStyleCnt="4"/>
      <dgm:spPr/>
    </dgm:pt>
    <dgm:pt modelId="{63558D71-A988-4AF0-8B48-3CC82105267B}" type="pres">
      <dgm:prSet presAssocID="{3CB41150-920B-4740-A164-9B8DCE0C511D}" presName="desTx" presStyleLbl="fgAcc1" presStyleIdx="2" presStyleCnt="4">
        <dgm:presLayoutVars>
          <dgm:bulletEnabled val="1"/>
        </dgm:presLayoutVars>
      </dgm:prSet>
      <dgm:spPr/>
    </dgm:pt>
    <dgm:pt modelId="{ED51177A-373C-42D0-8324-1F76FADF17D2}" type="pres">
      <dgm:prSet presAssocID="{A684CE37-AA77-4F8B-8267-5D700485D96A}" presName="sibTrans" presStyleLbl="sibTrans2D1" presStyleIdx="2" presStyleCnt="3"/>
      <dgm:spPr/>
    </dgm:pt>
    <dgm:pt modelId="{D0F8DBBD-6116-483D-93E1-BB974548AD45}" type="pres">
      <dgm:prSet presAssocID="{A684CE37-AA77-4F8B-8267-5D700485D96A}" presName="connTx" presStyleLbl="sibTrans2D1" presStyleIdx="2" presStyleCnt="3"/>
      <dgm:spPr/>
    </dgm:pt>
    <dgm:pt modelId="{ADE1DCC0-ECB2-44A7-86AB-9961ABDBC506}" type="pres">
      <dgm:prSet presAssocID="{95A82C76-4396-409C-A85A-58746CC38051}" presName="composite" presStyleCnt="0"/>
      <dgm:spPr/>
    </dgm:pt>
    <dgm:pt modelId="{2A300176-2B39-46A9-9C08-3DFEC4533B53}" type="pres">
      <dgm:prSet presAssocID="{95A82C76-4396-409C-A85A-58746CC38051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B0300BB-A5BD-41D6-A91F-5BD1A0AEEC66}" type="pres">
      <dgm:prSet presAssocID="{95A82C76-4396-409C-A85A-58746CC38051}" presName="parSh" presStyleLbl="node1" presStyleIdx="3" presStyleCnt="4"/>
      <dgm:spPr/>
    </dgm:pt>
    <dgm:pt modelId="{5218F14F-71A7-4ABB-9A87-CD9F073437BE}" type="pres">
      <dgm:prSet presAssocID="{95A82C76-4396-409C-A85A-58746CC38051}" presName="desTx" presStyleLbl="fgAcc1" presStyleIdx="3" presStyleCnt="4">
        <dgm:presLayoutVars>
          <dgm:bulletEnabled val="1"/>
        </dgm:presLayoutVars>
      </dgm:prSet>
      <dgm:spPr/>
    </dgm:pt>
  </dgm:ptLst>
  <dgm:cxnLst>
    <dgm:cxn modelId="{6604E21B-AD16-4DF0-9770-33944BBBE556}" type="presOf" srcId="{508F109A-9E01-4274-9ADB-56E453ECC526}" destId="{A2E98D86-0333-41C5-8511-5CF0A2F957B2}" srcOrd="0" destOrd="0" presId="urn:microsoft.com/office/officeart/2005/8/layout/process3"/>
    <dgm:cxn modelId="{7BB79024-83B5-461C-A6C6-C35C14BADAF7}" type="presOf" srcId="{73BD761B-3B97-4372-96AC-6F5E109D3C1B}" destId="{2C01B212-8B0C-4AE8-9448-7A5298111848}" srcOrd="0" destOrd="0" presId="urn:microsoft.com/office/officeart/2005/8/layout/process3"/>
    <dgm:cxn modelId="{94F08825-75E1-49A2-8BED-FAAE773D5EF9}" type="presOf" srcId="{F9CB65DD-7F81-4842-8219-C06529C2D63E}" destId="{0D25B2FA-6DA8-4BB5-8348-6E59A5197956}" srcOrd="1" destOrd="0" presId="urn:microsoft.com/office/officeart/2005/8/layout/process3"/>
    <dgm:cxn modelId="{2335AB2C-1474-48B1-934D-50CD4CA7980E}" type="presOf" srcId="{29961BD1-0133-4D56-A479-E73FAC1B8B11}" destId="{5218F14F-71A7-4ABB-9A87-CD9F073437BE}" srcOrd="0" destOrd="0" presId="urn:microsoft.com/office/officeart/2005/8/layout/process3"/>
    <dgm:cxn modelId="{29C96E38-F9CF-485A-8E10-6A39784A74B4}" type="presOf" srcId="{73BD761B-3B97-4372-96AC-6F5E109D3C1B}" destId="{A6D501B7-6853-4FA3-B8A5-7C4B61AFF521}" srcOrd="1" destOrd="0" presId="urn:microsoft.com/office/officeart/2005/8/layout/process3"/>
    <dgm:cxn modelId="{BE2DFE3A-47F7-4B4E-B40D-08E95FADDEC8}" srcId="{95A82C76-4396-409C-A85A-58746CC38051}" destId="{29961BD1-0133-4D56-A479-E73FAC1B8B11}" srcOrd="0" destOrd="0" parTransId="{715C24DA-6A4A-484F-A6DC-BDF2F3F27842}" sibTransId="{FDE8B50D-BAC8-4905-9A9C-860DC9E42BAC}"/>
    <dgm:cxn modelId="{33B54E5B-AB24-4AD6-93C8-6CE8B24F3DC9}" srcId="{0B92E1F5-ED85-45AD-B869-1DBEDA7ED025}" destId="{A52323C6-C4DD-4247-B33A-D10B3652AF49}" srcOrd="0" destOrd="0" parTransId="{F42FB861-4D21-4F74-AC50-81DBFC032FA2}" sibTransId="{45C114AD-5D42-4653-BF5F-E004F078DBDB}"/>
    <dgm:cxn modelId="{C38C1648-E891-42BB-8C80-A6586E39B69E}" type="presOf" srcId="{A684CE37-AA77-4F8B-8267-5D700485D96A}" destId="{D0F8DBBD-6116-483D-93E1-BB974548AD45}" srcOrd="1" destOrd="0" presId="urn:microsoft.com/office/officeart/2005/8/layout/process3"/>
    <dgm:cxn modelId="{86C6D94B-BF72-4F6F-99BD-AF54E3476FDF}" srcId="{3CB41150-920B-4740-A164-9B8DCE0C511D}" destId="{205E7AA6-74F4-46CA-9BBD-325D17B312C3}" srcOrd="0" destOrd="0" parTransId="{367D5FCB-8847-4706-B05B-BE99C36D1EC4}" sibTransId="{42DADB92-4881-4C4D-8A23-9135CA14200C}"/>
    <dgm:cxn modelId="{AF0EDF55-3489-4644-B4B2-D33DFEFC2539}" type="presOf" srcId="{0B92E1F5-ED85-45AD-B869-1DBEDA7ED025}" destId="{5F429DE5-62FE-466D-A5B8-6DDC46378144}" srcOrd="1" destOrd="0" presId="urn:microsoft.com/office/officeart/2005/8/layout/process3"/>
    <dgm:cxn modelId="{8E5B9E57-1B90-4221-9254-10A5EC2B06FC}" type="presOf" srcId="{A52323C6-C4DD-4247-B33A-D10B3652AF49}" destId="{CF388321-6980-4C63-A2FC-A5D57B8C2BA8}" srcOrd="0" destOrd="0" presId="urn:microsoft.com/office/officeart/2005/8/layout/process3"/>
    <dgm:cxn modelId="{4326135A-120C-465C-92CB-1E9D55EA71E5}" type="presOf" srcId="{0B92E1F5-ED85-45AD-B869-1DBEDA7ED025}" destId="{25F877B8-3BE5-4145-A796-1448AEBA6FC9}" srcOrd="0" destOrd="0" presId="urn:microsoft.com/office/officeart/2005/8/layout/process3"/>
    <dgm:cxn modelId="{91CE1B81-3734-42DE-B9C2-A6E139A7C422}" srcId="{508F109A-9E01-4274-9ADB-56E453ECC526}" destId="{95A82C76-4396-409C-A85A-58746CC38051}" srcOrd="3" destOrd="0" parTransId="{3E018F40-E31F-4FAF-9103-D678CA53FA61}" sibTransId="{5CE93DB3-D8B1-4E4C-9EAD-CC2DE61AEF74}"/>
    <dgm:cxn modelId="{81F83184-07BA-4DD4-B003-B2520F0757B0}" type="presOf" srcId="{95A82C76-4396-409C-A85A-58746CC38051}" destId="{CB0300BB-A5BD-41D6-A91F-5BD1A0AEEC66}" srcOrd="1" destOrd="0" presId="urn:microsoft.com/office/officeart/2005/8/layout/process3"/>
    <dgm:cxn modelId="{003D2288-E9D2-4699-AC3F-CCEB072FBD15}" type="presOf" srcId="{95A82C76-4396-409C-A85A-58746CC38051}" destId="{2A300176-2B39-46A9-9C08-3DFEC4533B53}" srcOrd="0" destOrd="0" presId="urn:microsoft.com/office/officeart/2005/8/layout/process3"/>
    <dgm:cxn modelId="{004BBC89-CED1-4AE8-A0C4-2BA64B4AF4F8}" type="presOf" srcId="{A684CE37-AA77-4F8B-8267-5D700485D96A}" destId="{ED51177A-373C-42D0-8324-1F76FADF17D2}" srcOrd="0" destOrd="0" presId="urn:microsoft.com/office/officeart/2005/8/layout/process3"/>
    <dgm:cxn modelId="{8D6DAF91-AFF8-4542-AD2D-D53D77DEEC9A}" type="presOf" srcId="{426C7E5B-A10A-4315-BC84-271E520FBB55}" destId="{548ABCC6-0398-404C-9C96-E6545DDF2131}" srcOrd="0" destOrd="0" presId="urn:microsoft.com/office/officeart/2005/8/layout/process3"/>
    <dgm:cxn modelId="{6E9E9DA7-D1EE-42D8-BB8C-01161CB7E5B0}" type="presOf" srcId="{3CB41150-920B-4740-A164-9B8DCE0C511D}" destId="{209DE56F-463D-4E0D-9A8A-377C5C975971}" srcOrd="0" destOrd="0" presId="urn:microsoft.com/office/officeart/2005/8/layout/process3"/>
    <dgm:cxn modelId="{4FD8BFA9-E7F6-4944-8153-BC6FFD415B2F}" srcId="{508F109A-9E01-4274-9ADB-56E453ECC526}" destId="{426C7E5B-A10A-4315-BC84-271E520FBB55}" srcOrd="1" destOrd="0" parTransId="{F1243C12-19E8-4CE9-AE31-5A8191DFE091}" sibTransId="{73BD761B-3B97-4372-96AC-6F5E109D3C1B}"/>
    <dgm:cxn modelId="{A5B3EFAB-26AF-43F4-9BF1-0BCE54B971C7}" type="presOf" srcId="{F9CB65DD-7F81-4842-8219-C06529C2D63E}" destId="{785E21BA-0A09-40F9-AC19-2410099EDB50}" srcOrd="0" destOrd="0" presId="urn:microsoft.com/office/officeart/2005/8/layout/process3"/>
    <dgm:cxn modelId="{16F743AC-85B2-4287-BAE3-F1586B68DEC0}" type="presOf" srcId="{205E7AA6-74F4-46CA-9BBD-325D17B312C3}" destId="{63558D71-A988-4AF0-8B48-3CC82105267B}" srcOrd="0" destOrd="0" presId="urn:microsoft.com/office/officeart/2005/8/layout/process3"/>
    <dgm:cxn modelId="{6E56A5DC-74A3-4385-B482-CD0BE8093475}" srcId="{508F109A-9E01-4274-9ADB-56E453ECC526}" destId="{0B92E1F5-ED85-45AD-B869-1DBEDA7ED025}" srcOrd="0" destOrd="0" parTransId="{8983A27A-CA4A-4808-AE13-311005ABF179}" sibTransId="{F9CB65DD-7F81-4842-8219-C06529C2D63E}"/>
    <dgm:cxn modelId="{CDB69BE2-18A5-454F-BB34-D8AE0973452D}" type="presOf" srcId="{9FB5CCFB-CE0C-4C83-9D0F-4540A16FB053}" destId="{076DB94E-FC1A-4822-88C7-A625EEF6ABE3}" srcOrd="0" destOrd="0" presId="urn:microsoft.com/office/officeart/2005/8/layout/process3"/>
    <dgm:cxn modelId="{A37DAFE7-C78A-42E5-AA2A-DEB22ED092C8}" srcId="{426C7E5B-A10A-4315-BC84-271E520FBB55}" destId="{9FB5CCFB-CE0C-4C83-9D0F-4540A16FB053}" srcOrd="0" destOrd="0" parTransId="{2DFDD3E1-87B0-42BA-9CB6-4597DE188892}" sibTransId="{207EF2F1-41DB-48FA-9314-1F9E4AEB38C0}"/>
    <dgm:cxn modelId="{222957E8-D443-4341-B876-0A8147C193A1}" type="presOf" srcId="{426C7E5B-A10A-4315-BC84-271E520FBB55}" destId="{7C756D26-3834-40D1-BD4D-075A3E3940C8}" srcOrd="1" destOrd="0" presId="urn:microsoft.com/office/officeart/2005/8/layout/process3"/>
    <dgm:cxn modelId="{76DFE0E8-3955-4758-80A3-E297F24D0DD8}" type="presOf" srcId="{3CB41150-920B-4740-A164-9B8DCE0C511D}" destId="{9EA20A60-5619-4024-B533-908C80CE92C1}" srcOrd="1" destOrd="0" presId="urn:microsoft.com/office/officeart/2005/8/layout/process3"/>
    <dgm:cxn modelId="{1B1B55EF-71C6-47E1-86A6-69DED3E35237}" srcId="{508F109A-9E01-4274-9ADB-56E453ECC526}" destId="{3CB41150-920B-4740-A164-9B8DCE0C511D}" srcOrd="2" destOrd="0" parTransId="{B3581896-FAAB-4D66-8CFC-E4953543351B}" sibTransId="{A684CE37-AA77-4F8B-8267-5D700485D96A}"/>
    <dgm:cxn modelId="{DF8655E5-1B03-4253-85B0-2244E453B7C6}" type="presParOf" srcId="{A2E98D86-0333-41C5-8511-5CF0A2F957B2}" destId="{9EEA92A9-F117-42CA-9AD4-30121A335091}" srcOrd="0" destOrd="0" presId="urn:microsoft.com/office/officeart/2005/8/layout/process3"/>
    <dgm:cxn modelId="{E3971A22-A0CC-42A4-87DD-9A57A9A5CEF9}" type="presParOf" srcId="{9EEA92A9-F117-42CA-9AD4-30121A335091}" destId="{25F877B8-3BE5-4145-A796-1448AEBA6FC9}" srcOrd="0" destOrd="0" presId="urn:microsoft.com/office/officeart/2005/8/layout/process3"/>
    <dgm:cxn modelId="{D01E089F-B2CB-440A-9965-D9D38836FD13}" type="presParOf" srcId="{9EEA92A9-F117-42CA-9AD4-30121A335091}" destId="{5F429DE5-62FE-466D-A5B8-6DDC46378144}" srcOrd="1" destOrd="0" presId="urn:microsoft.com/office/officeart/2005/8/layout/process3"/>
    <dgm:cxn modelId="{2C9F7931-E326-4758-A648-61FDAC9060D9}" type="presParOf" srcId="{9EEA92A9-F117-42CA-9AD4-30121A335091}" destId="{CF388321-6980-4C63-A2FC-A5D57B8C2BA8}" srcOrd="2" destOrd="0" presId="urn:microsoft.com/office/officeart/2005/8/layout/process3"/>
    <dgm:cxn modelId="{FC825CD0-9D05-44E4-ACC0-4E360E9D56C5}" type="presParOf" srcId="{A2E98D86-0333-41C5-8511-5CF0A2F957B2}" destId="{785E21BA-0A09-40F9-AC19-2410099EDB50}" srcOrd="1" destOrd="0" presId="urn:microsoft.com/office/officeart/2005/8/layout/process3"/>
    <dgm:cxn modelId="{3E1A718E-E964-4630-A39E-05EFE1F80222}" type="presParOf" srcId="{785E21BA-0A09-40F9-AC19-2410099EDB50}" destId="{0D25B2FA-6DA8-4BB5-8348-6E59A5197956}" srcOrd="0" destOrd="0" presId="urn:microsoft.com/office/officeart/2005/8/layout/process3"/>
    <dgm:cxn modelId="{99C24FDE-18F8-4132-85CF-8A018BC34C30}" type="presParOf" srcId="{A2E98D86-0333-41C5-8511-5CF0A2F957B2}" destId="{C380BE87-54EB-4108-9246-66F29E0782C1}" srcOrd="2" destOrd="0" presId="urn:microsoft.com/office/officeart/2005/8/layout/process3"/>
    <dgm:cxn modelId="{A87BD95B-8FA3-4AE0-8CD7-8D7FC445651A}" type="presParOf" srcId="{C380BE87-54EB-4108-9246-66F29E0782C1}" destId="{548ABCC6-0398-404C-9C96-E6545DDF2131}" srcOrd="0" destOrd="0" presId="urn:microsoft.com/office/officeart/2005/8/layout/process3"/>
    <dgm:cxn modelId="{2C902D3D-93B6-4552-ACE4-23CFEE363FB6}" type="presParOf" srcId="{C380BE87-54EB-4108-9246-66F29E0782C1}" destId="{7C756D26-3834-40D1-BD4D-075A3E3940C8}" srcOrd="1" destOrd="0" presId="urn:microsoft.com/office/officeart/2005/8/layout/process3"/>
    <dgm:cxn modelId="{1FF44C9E-32F7-48E8-942D-B894300CA36B}" type="presParOf" srcId="{C380BE87-54EB-4108-9246-66F29E0782C1}" destId="{076DB94E-FC1A-4822-88C7-A625EEF6ABE3}" srcOrd="2" destOrd="0" presId="urn:microsoft.com/office/officeart/2005/8/layout/process3"/>
    <dgm:cxn modelId="{CB6A6236-1094-44BA-9C94-6033D8DE9993}" type="presParOf" srcId="{A2E98D86-0333-41C5-8511-5CF0A2F957B2}" destId="{2C01B212-8B0C-4AE8-9448-7A5298111848}" srcOrd="3" destOrd="0" presId="urn:microsoft.com/office/officeart/2005/8/layout/process3"/>
    <dgm:cxn modelId="{FB4DD93C-7F5C-4AC8-BE9F-E7C57EBF5DD7}" type="presParOf" srcId="{2C01B212-8B0C-4AE8-9448-7A5298111848}" destId="{A6D501B7-6853-4FA3-B8A5-7C4B61AFF521}" srcOrd="0" destOrd="0" presId="urn:microsoft.com/office/officeart/2005/8/layout/process3"/>
    <dgm:cxn modelId="{B8A17438-0AEC-4D5F-A66F-B2758CF0418D}" type="presParOf" srcId="{A2E98D86-0333-41C5-8511-5CF0A2F957B2}" destId="{86945E48-67DE-44CE-B903-C41B6E200718}" srcOrd="4" destOrd="0" presId="urn:microsoft.com/office/officeart/2005/8/layout/process3"/>
    <dgm:cxn modelId="{70650C6D-D5BF-4260-81FE-9A0C273FEB62}" type="presParOf" srcId="{86945E48-67DE-44CE-B903-C41B6E200718}" destId="{209DE56F-463D-4E0D-9A8A-377C5C975971}" srcOrd="0" destOrd="0" presId="urn:microsoft.com/office/officeart/2005/8/layout/process3"/>
    <dgm:cxn modelId="{4EC37DD1-020E-4B45-B869-1A24ABFF977E}" type="presParOf" srcId="{86945E48-67DE-44CE-B903-C41B6E200718}" destId="{9EA20A60-5619-4024-B533-908C80CE92C1}" srcOrd="1" destOrd="0" presId="urn:microsoft.com/office/officeart/2005/8/layout/process3"/>
    <dgm:cxn modelId="{D2206331-B28A-423F-8EC4-D61C1FD46BCD}" type="presParOf" srcId="{86945E48-67DE-44CE-B903-C41B6E200718}" destId="{63558D71-A988-4AF0-8B48-3CC82105267B}" srcOrd="2" destOrd="0" presId="urn:microsoft.com/office/officeart/2005/8/layout/process3"/>
    <dgm:cxn modelId="{A0920223-F29C-4CA6-807F-1160CD6A51D0}" type="presParOf" srcId="{A2E98D86-0333-41C5-8511-5CF0A2F957B2}" destId="{ED51177A-373C-42D0-8324-1F76FADF17D2}" srcOrd="5" destOrd="0" presId="urn:microsoft.com/office/officeart/2005/8/layout/process3"/>
    <dgm:cxn modelId="{3B0B9138-A3DC-4EB6-A89F-CC43347707CC}" type="presParOf" srcId="{ED51177A-373C-42D0-8324-1F76FADF17D2}" destId="{D0F8DBBD-6116-483D-93E1-BB974548AD45}" srcOrd="0" destOrd="0" presId="urn:microsoft.com/office/officeart/2005/8/layout/process3"/>
    <dgm:cxn modelId="{9D5B8810-867C-42EF-846A-1EB9CED9664A}" type="presParOf" srcId="{A2E98D86-0333-41C5-8511-5CF0A2F957B2}" destId="{ADE1DCC0-ECB2-44A7-86AB-9961ABDBC506}" srcOrd="6" destOrd="0" presId="urn:microsoft.com/office/officeart/2005/8/layout/process3"/>
    <dgm:cxn modelId="{CCEC4EBB-D002-426A-AB7C-B774BCA166BC}" type="presParOf" srcId="{ADE1DCC0-ECB2-44A7-86AB-9961ABDBC506}" destId="{2A300176-2B39-46A9-9C08-3DFEC4533B53}" srcOrd="0" destOrd="0" presId="urn:microsoft.com/office/officeart/2005/8/layout/process3"/>
    <dgm:cxn modelId="{5F167A5C-6948-4A1B-B28F-0C838270DBA7}" type="presParOf" srcId="{ADE1DCC0-ECB2-44A7-86AB-9961ABDBC506}" destId="{CB0300BB-A5BD-41D6-A91F-5BD1A0AEEC66}" srcOrd="1" destOrd="0" presId="urn:microsoft.com/office/officeart/2005/8/layout/process3"/>
    <dgm:cxn modelId="{06C804C6-14CF-4A78-9812-8328068BE97B}" type="presParOf" srcId="{ADE1DCC0-ECB2-44A7-86AB-9961ABDBC506}" destId="{5218F14F-71A7-4ABB-9A87-CD9F073437BE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7CA85-67B9-4643-BEA6-E3204E84ACD8}">
      <dsp:nvSpPr>
        <dsp:cNvPr id="0" name=""/>
        <dsp:cNvSpPr/>
      </dsp:nvSpPr>
      <dsp:spPr>
        <a:xfrm>
          <a:off x="6" y="2"/>
          <a:ext cx="2680245" cy="4248146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0" kern="1200">
              <a:solidFill>
                <a:srgbClr val="002060"/>
              </a:solidFill>
            </a:rPr>
            <a:t>Day 1</a:t>
          </a:r>
        </a:p>
      </dsp:txBody>
      <dsp:txXfrm rot="16200000">
        <a:off x="-1473709" y="1473717"/>
        <a:ext cx="3483480" cy="536049"/>
      </dsp:txXfrm>
    </dsp:sp>
    <dsp:sp modelId="{F0816229-2E0E-4C33-9B5E-C20AD686BA88}">
      <dsp:nvSpPr>
        <dsp:cNvPr id="0" name=""/>
        <dsp:cNvSpPr/>
      </dsp:nvSpPr>
      <dsp:spPr>
        <a:xfrm>
          <a:off x="536055" y="2"/>
          <a:ext cx="1996783" cy="424814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- Overview of the iterative adaptation process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- Questions and exchange about countries’ journey along this process </a:t>
          </a:r>
          <a:endParaRPr lang="de-DE" sz="2000" kern="1200" dirty="0"/>
        </a:p>
      </dsp:txBody>
      <dsp:txXfrm>
        <a:off x="536055" y="2"/>
        <a:ext cx="1996783" cy="4248146"/>
      </dsp:txXfrm>
    </dsp:sp>
    <dsp:sp modelId="{506A9D06-4893-4894-82D5-5F2C6C6EDE3C}">
      <dsp:nvSpPr>
        <dsp:cNvPr id="0" name=""/>
        <dsp:cNvSpPr/>
      </dsp:nvSpPr>
      <dsp:spPr>
        <a:xfrm>
          <a:off x="2768324" y="2"/>
          <a:ext cx="2680245" cy="4248146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0" kern="1200">
              <a:solidFill>
                <a:srgbClr val="002060"/>
              </a:solidFill>
            </a:rPr>
            <a:t>Day 2</a:t>
          </a:r>
        </a:p>
      </dsp:txBody>
      <dsp:txXfrm rot="16200000">
        <a:off x="1294609" y="1473717"/>
        <a:ext cx="3483480" cy="536049"/>
      </dsp:txXfrm>
    </dsp:sp>
    <dsp:sp modelId="{8F7F1C97-EEE7-4D26-8AAC-D9E9456C8917}">
      <dsp:nvSpPr>
        <dsp:cNvPr id="0" name=""/>
        <dsp:cNvSpPr/>
      </dsp:nvSpPr>
      <dsp:spPr>
        <a:xfrm rot="5400000">
          <a:off x="2551774" y="2555865"/>
          <a:ext cx="472608" cy="402036"/>
        </a:xfrm>
        <a:prstGeom prst="flowChartExtract">
          <a:avLst/>
        </a:prstGeom>
        <a:solidFill>
          <a:srgbClr val="C0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1C98F8-1697-4C18-8238-385E9690AF9A}">
      <dsp:nvSpPr>
        <dsp:cNvPr id="0" name=""/>
        <dsp:cNvSpPr/>
      </dsp:nvSpPr>
      <dsp:spPr>
        <a:xfrm>
          <a:off x="3304374" y="2"/>
          <a:ext cx="1996783" cy="424814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- Overview of planning instruments which feed into the BTR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- How to collect the information to develop them, and barriers faced</a:t>
          </a:r>
          <a:endParaRPr lang="de-DE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- Country experiences</a:t>
          </a:r>
          <a:endParaRPr lang="de-DE" sz="2400" kern="1200" dirty="0"/>
        </a:p>
      </dsp:txBody>
      <dsp:txXfrm>
        <a:off x="3304374" y="2"/>
        <a:ext cx="1996783" cy="4248146"/>
      </dsp:txXfrm>
    </dsp:sp>
    <dsp:sp modelId="{8A78BEBC-E1D8-4413-8ECC-BE30EA9B3945}">
      <dsp:nvSpPr>
        <dsp:cNvPr id="0" name=""/>
        <dsp:cNvSpPr/>
      </dsp:nvSpPr>
      <dsp:spPr>
        <a:xfrm>
          <a:off x="5548731" y="2"/>
          <a:ext cx="2680245" cy="4248146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0" kern="1200">
              <a:solidFill>
                <a:srgbClr val="002060"/>
              </a:solidFill>
            </a:rPr>
            <a:t>Day 3</a:t>
          </a:r>
        </a:p>
      </dsp:txBody>
      <dsp:txXfrm rot="16200000">
        <a:off x="4075015" y="1473717"/>
        <a:ext cx="3483480" cy="536049"/>
      </dsp:txXfrm>
    </dsp:sp>
    <dsp:sp modelId="{DFCB194B-E5C4-43CF-8E1F-1FF58EEC4F1C}">
      <dsp:nvSpPr>
        <dsp:cNvPr id="0" name=""/>
        <dsp:cNvSpPr/>
      </dsp:nvSpPr>
      <dsp:spPr>
        <a:xfrm rot="5400000">
          <a:off x="5325828" y="2555865"/>
          <a:ext cx="472608" cy="402036"/>
        </a:xfrm>
        <a:prstGeom prst="flowChartExtract">
          <a:avLst/>
        </a:prstGeom>
        <a:solidFill>
          <a:srgbClr val="C0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AA7410-4649-408B-A285-BD8A480D78D6}">
      <dsp:nvSpPr>
        <dsp:cNvPr id="0" name=""/>
        <dsp:cNvSpPr/>
      </dsp:nvSpPr>
      <dsp:spPr>
        <a:xfrm>
          <a:off x="6084780" y="2"/>
          <a:ext cx="1996783" cy="424814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- Overview of the report-orientated instruments which feed into the BTR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- How to monitor and evaluate progress on planning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- Countries’ options for monitoring </a:t>
          </a:r>
          <a:endParaRPr lang="de-DE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- Country experiences</a:t>
          </a:r>
          <a:endParaRPr lang="de-DE" sz="2000" kern="1200" dirty="0"/>
        </a:p>
      </dsp:txBody>
      <dsp:txXfrm>
        <a:off x="6084780" y="2"/>
        <a:ext cx="1996783" cy="42481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86343-8159-411D-B304-F184A40C2D23}">
      <dsp:nvSpPr>
        <dsp:cNvPr id="0" name=""/>
        <dsp:cNvSpPr/>
      </dsp:nvSpPr>
      <dsp:spPr>
        <a:xfrm rot="5400000">
          <a:off x="-138073" y="141436"/>
          <a:ext cx="920492" cy="64434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9/CMA.1</a:t>
          </a:r>
        </a:p>
      </dsp:txBody>
      <dsp:txXfrm rot="-5400000">
        <a:off x="1" y="325536"/>
        <a:ext cx="644345" cy="276147"/>
      </dsp:txXfrm>
    </dsp:sp>
    <dsp:sp modelId="{45C6B22C-03E7-4C6B-BEBC-FDFB37B46038}">
      <dsp:nvSpPr>
        <dsp:cNvPr id="0" name=""/>
        <dsp:cNvSpPr/>
      </dsp:nvSpPr>
      <dsp:spPr>
        <a:xfrm rot="5400000">
          <a:off x="3957631" y="-3309924"/>
          <a:ext cx="598320" cy="7224892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AC to develop, by June 2022, draft guidance for communicating information on the elements of ADCOMs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Engagement of IPCC WG II and using existing guidance as a starting point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For consideration by SBs at SB57 (Nov 2022) in context of consideration of AC report </a:t>
          </a:r>
        </a:p>
      </dsp:txBody>
      <dsp:txXfrm rot="-5400000">
        <a:off x="644345" y="32570"/>
        <a:ext cx="7195684" cy="539904"/>
      </dsp:txXfrm>
    </dsp:sp>
    <dsp:sp modelId="{16B5A068-C451-4D2F-A98F-9FD0134BB4B7}">
      <dsp:nvSpPr>
        <dsp:cNvPr id="0" name=""/>
        <dsp:cNvSpPr/>
      </dsp:nvSpPr>
      <dsp:spPr>
        <a:xfrm rot="5400000">
          <a:off x="-138073" y="964104"/>
          <a:ext cx="920492" cy="64434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AC 15-17</a:t>
          </a:r>
        </a:p>
      </dsp:txBody>
      <dsp:txXfrm rot="-5400000">
        <a:off x="1" y="1148204"/>
        <a:ext cx="644345" cy="276147"/>
      </dsp:txXfrm>
    </dsp:sp>
    <dsp:sp modelId="{0A980C67-3324-4207-BA21-815225B8F7E5}">
      <dsp:nvSpPr>
        <dsp:cNvPr id="0" name=""/>
        <dsp:cNvSpPr/>
      </dsp:nvSpPr>
      <dsp:spPr>
        <a:xfrm rot="5400000">
          <a:off x="3957631" y="-2487255"/>
          <a:ext cx="598320" cy="7224892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Agreed on a timeline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Considered a mapping of existing guidance and initial outline of draft guidance</a:t>
          </a:r>
        </a:p>
      </dsp:txBody>
      <dsp:txXfrm rot="-5400000">
        <a:off x="644345" y="855239"/>
        <a:ext cx="7195684" cy="539904"/>
      </dsp:txXfrm>
    </dsp:sp>
    <dsp:sp modelId="{15117863-6392-4410-ABC3-D96F47FC8F7E}">
      <dsp:nvSpPr>
        <dsp:cNvPr id="0" name=""/>
        <dsp:cNvSpPr/>
      </dsp:nvSpPr>
      <dsp:spPr>
        <a:xfrm rot="5400000">
          <a:off x="-138073" y="1786773"/>
          <a:ext cx="920492" cy="64434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AC 18-19</a:t>
          </a:r>
        </a:p>
      </dsp:txBody>
      <dsp:txXfrm rot="-5400000">
        <a:off x="1" y="1970873"/>
        <a:ext cx="644345" cy="276147"/>
      </dsp:txXfrm>
    </dsp:sp>
    <dsp:sp modelId="{160F350C-4050-43D1-8BE1-58EFF8AFE7D1}">
      <dsp:nvSpPr>
        <dsp:cNvPr id="0" name=""/>
        <dsp:cNvSpPr/>
      </dsp:nvSpPr>
      <dsp:spPr>
        <a:xfrm rot="5400000">
          <a:off x="3957631" y="-1664587"/>
          <a:ext cx="598320" cy="7224892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Considered successive drafts</a:t>
          </a:r>
        </a:p>
      </dsp:txBody>
      <dsp:txXfrm rot="-5400000">
        <a:off x="644345" y="1677907"/>
        <a:ext cx="7195684" cy="539904"/>
      </dsp:txXfrm>
    </dsp:sp>
    <dsp:sp modelId="{10FE4CC7-323F-4775-843A-E33E7348C354}">
      <dsp:nvSpPr>
        <dsp:cNvPr id="0" name=""/>
        <dsp:cNvSpPr/>
      </dsp:nvSpPr>
      <dsp:spPr>
        <a:xfrm rot="5400000">
          <a:off x="-138073" y="2609441"/>
          <a:ext cx="920492" cy="64434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June 2021</a:t>
          </a:r>
        </a:p>
      </dsp:txBody>
      <dsp:txXfrm rot="-5400000">
        <a:off x="1" y="2793541"/>
        <a:ext cx="644345" cy="276147"/>
      </dsp:txXfrm>
    </dsp:sp>
    <dsp:sp modelId="{5D09CFF5-F993-4CEE-A91D-0FBD6944F963}">
      <dsp:nvSpPr>
        <dsp:cNvPr id="0" name=""/>
        <dsp:cNvSpPr/>
      </dsp:nvSpPr>
      <dsp:spPr>
        <a:xfrm rot="5400000">
          <a:off x="3957631" y="-841918"/>
          <a:ext cx="598320" cy="7224892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Arial"/>
            </a:rPr>
            <a:t>Webinar to discuss the guidance with Parties and experts</a:t>
          </a:r>
          <a:endParaRPr lang="en-US" sz="1100" kern="1200" dirty="0"/>
        </a:p>
      </dsp:txBody>
      <dsp:txXfrm rot="-5400000">
        <a:off x="644345" y="2500576"/>
        <a:ext cx="7195684" cy="539904"/>
      </dsp:txXfrm>
    </dsp:sp>
    <dsp:sp modelId="{3D1444DB-4B77-4899-B353-4D386A0F3DA3}">
      <dsp:nvSpPr>
        <dsp:cNvPr id="0" name=""/>
        <dsp:cNvSpPr/>
      </dsp:nvSpPr>
      <dsp:spPr>
        <a:xfrm rot="5400000">
          <a:off x="-138073" y="3432110"/>
          <a:ext cx="920492" cy="64434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/>
            </a:rPr>
            <a:t>August 2021</a:t>
          </a:r>
          <a:endParaRPr lang="en-US" sz="1000" kern="1200" dirty="0"/>
        </a:p>
      </dsp:txBody>
      <dsp:txXfrm rot="-5400000">
        <a:off x="1" y="3616210"/>
        <a:ext cx="644345" cy="276147"/>
      </dsp:txXfrm>
    </dsp:sp>
    <dsp:sp modelId="{987E040F-5852-4910-906C-5F49454F7F14}">
      <dsp:nvSpPr>
        <dsp:cNvPr id="0" name=""/>
        <dsp:cNvSpPr/>
      </dsp:nvSpPr>
      <dsp:spPr>
        <a:xfrm rot="5400000">
          <a:off x="3957631" y="-19249"/>
          <a:ext cx="598320" cy="7224892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 19 August: AC discussion on the draft guidance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Arial"/>
            </a:rPr>
            <a:t> Draft published on 31 August</a:t>
          </a:r>
          <a:endParaRPr lang="en-US" sz="1100" kern="1200" dirty="0"/>
        </a:p>
      </dsp:txBody>
      <dsp:txXfrm rot="-5400000">
        <a:off x="644345" y="3323245"/>
        <a:ext cx="7195684" cy="539904"/>
      </dsp:txXfrm>
    </dsp:sp>
    <dsp:sp modelId="{92768D55-7A7E-4D1C-B54D-55FFB7AE637A}">
      <dsp:nvSpPr>
        <dsp:cNvPr id="0" name=""/>
        <dsp:cNvSpPr/>
      </dsp:nvSpPr>
      <dsp:spPr>
        <a:xfrm rot="5400000">
          <a:off x="-138073" y="4254778"/>
          <a:ext cx="920492" cy="64434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AC 19</a:t>
          </a:r>
        </a:p>
      </dsp:txBody>
      <dsp:txXfrm rot="-5400000">
        <a:off x="1" y="4438878"/>
        <a:ext cx="644345" cy="276147"/>
      </dsp:txXfrm>
    </dsp:sp>
    <dsp:sp modelId="{4AC99C65-4F8A-4077-B27D-D8612C8CFF40}">
      <dsp:nvSpPr>
        <dsp:cNvPr id="0" name=""/>
        <dsp:cNvSpPr/>
      </dsp:nvSpPr>
      <dsp:spPr>
        <a:xfrm rot="5400000">
          <a:off x="3957631" y="835584"/>
          <a:ext cx="598320" cy="7224892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Arial"/>
            </a:rPr>
            <a:t> AC considered draft and agreed to enhance engagement with IPCC and other stakeholders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Arial"/>
            </a:rPr>
            <a:t> Draft shared with IPCC, along with specific questions</a:t>
          </a:r>
          <a:endParaRPr lang="en-US" sz="1100" kern="1200" dirty="0"/>
        </a:p>
      </dsp:txBody>
      <dsp:txXfrm rot="-5400000">
        <a:off x="644345" y="4178078"/>
        <a:ext cx="7195684" cy="5399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29DE5-62FE-466D-A5B8-6DDC46378144}">
      <dsp:nvSpPr>
        <dsp:cNvPr id="0" name=""/>
        <dsp:cNvSpPr/>
      </dsp:nvSpPr>
      <dsp:spPr>
        <a:xfrm>
          <a:off x="1032" y="2060880"/>
          <a:ext cx="1297914" cy="5183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15 March</a:t>
          </a:r>
        </a:p>
      </dsp:txBody>
      <dsp:txXfrm>
        <a:off x="1032" y="2060880"/>
        <a:ext cx="1297914" cy="345600"/>
      </dsp:txXfrm>
    </dsp:sp>
    <dsp:sp modelId="{CF388321-6980-4C63-A2FC-A5D57B8C2BA8}">
      <dsp:nvSpPr>
        <dsp:cNvPr id="0" name=""/>
        <dsp:cNvSpPr/>
      </dsp:nvSpPr>
      <dsp:spPr>
        <a:xfrm>
          <a:off x="266870" y="2406479"/>
          <a:ext cx="1297914" cy="103680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Next draft published</a:t>
          </a:r>
        </a:p>
      </dsp:txBody>
      <dsp:txXfrm>
        <a:off x="297237" y="2436846"/>
        <a:ext cx="1237180" cy="976066"/>
      </dsp:txXfrm>
    </dsp:sp>
    <dsp:sp modelId="{785E21BA-0A09-40F9-AC19-2410099EDB50}">
      <dsp:nvSpPr>
        <dsp:cNvPr id="0" name=""/>
        <dsp:cNvSpPr/>
      </dsp:nvSpPr>
      <dsp:spPr>
        <a:xfrm>
          <a:off x="1495706" y="2072108"/>
          <a:ext cx="417129" cy="3231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495706" y="2136737"/>
        <a:ext cx="320186" cy="193885"/>
      </dsp:txXfrm>
    </dsp:sp>
    <dsp:sp modelId="{7C756D26-3834-40D1-BD4D-075A3E3940C8}">
      <dsp:nvSpPr>
        <dsp:cNvPr id="0" name=""/>
        <dsp:cNvSpPr/>
      </dsp:nvSpPr>
      <dsp:spPr>
        <a:xfrm>
          <a:off x="2085983" y="2060880"/>
          <a:ext cx="1297914" cy="5183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22 March (TBC)</a:t>
          </a:r>
        </a:p>
      </dsp:txBody>
      <dsp:txXfrm>
        <a:off x="2085983" y="2060880"/>
        <a:ext cx="1297914" cy="345600"/>
      </dsp:txXfrm>
    </dsp:sp>
    <dsp:sp modelId="{076DB94E-FC1A-4822-88C7-A625EEF6ABE3}">
      <dsp:nvSpPr>
        <dsp:cNvPr id="0" name=""/>
        <dsp:cNvSpPr/>
      </dsp:nvSpPr>
      <dsp:spPr>
        <a:xfrm>
          <a:off x="2351821" y="2406479"/>
          <a:ext cx="1297914" cy="103680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Expert meeting with stakeholders, including IPCC</a:t>
          </a:r>
        </a:p>
      </dsp:txBody>
      <dsp:txXfrm>
        <a:off x="2382188" y="2436846"/>
        <a:ext cx="1237180" cy="976066"/>
      </dsp:txXfrm>
    </dsp:sp>
    <dsp:sp modelId="{2C01B212-8B0C-4AE8-9448-7A5298111848}">
      <dsp:nvSpPr>
        <dsp:cNvPr id="0" name=""/>
        <dsp:cNvSpPr/>
      </dsp:nvSpPr>
      <dsp:spPr>
        <a:xfrm>
          <a:off x="3580656" y="2072108"/>
          <a:ext cx="417129" cy="3231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580656" y="2136737"/>
        <a:ext cx="320186" cy="193885"/>
      </dsp:txXfrm>
    </dsp:sp>
    <dsp:sp modelId="{9EA20A60-5619-4024-B533-908C80CE92C1}">
      <dsp:nvSpPr>
        <dsp:cNvPr id="0" name=""/>
        <dsp:cNvSpPr/>
      </dsp:nvSpPr>
      <dsp:spPr>
        <a:xfrm>
          <a:off x="4170934" y="2060880"/>
          <a:ext cx="1297914" cy="5183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28-31 March </a:t>
          </a:r>
        </a:p>
      </dsp:txBody>
      <dsp:txXfrm>
        <a:off x="4170934" y="2060880"/>
        <a:ext cx="1297914" cy="345600"/>
      </dsp:txXfrm>
    </dsp:sp>
    <dsp:sp modelId="{63558D71-A988-4AF0-8B48-3CC82105267B}">
      <dsp:nvSpPr>
        <dsp:cNvPr id="0" name=""/>
        <dsp:cNvSpPr/>
      </dsp:nvSpPr>
      <dsp:spPr>
        <a:xfrm>
          <a:off x="4436772" y="2406479"/>
          <a:ext cx="1297914" cy="103680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Consideration of draft by AC 21</a:t>
          </a:r>
        </a:p>
      </dsp:txBody>
      <dsp:txXfrm>
        <a:off x="4467139" y="2436846"/>
        <a:ext cx="1237180" cy="976066"/>
      </dsp:txXfrm>
    </dsp:sp>
    <dsp:sp modelId="{ED51177A-373C-42D0-8324-1F76FADF17D2}">
      <dsp:nvSpPr>
        <dsp:cNvPr id="0" name=""/>
        <dsp:cNvSpPr/>
      </dsp:nvSpPr>
      <dsp:spPr>
        <a:xfrm>
          <a:off x="5665607" y="2072108"/>
          <a:ext cx="417129" cy="3231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5665607" y="2136737"/>
        <a:ext cx="320186" cy="193885"/>
      </dsp:txXfrm>
    </dsp:sp>
    <dsp:sp modelId="{CB0300BB-A5BD-41D6-A91F-5BD1A0AEEC66}">
      <dsp:nvSpPr>
        <dsp:cNvPr id="0" name=""/>
        <dsp:cNvSpPr/>
      </dsp:nvSpPr>
      <dsp:spPr>
        <a:xfrm>
          <a:off x="6255885" y="2060880"/>
          <a:ext cx="1297914" cy="5183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March – June</a:t>
          </a:r>
        </a:p>
      </dsp:txBody>
      <dsp:txXfrm>
        <a:off x="6255885" y="2060880"/>
        <a:ext cx="1297914" cy="345600"/>
      </dsp:txXfrm>
    </dsp:sp>
    <dsp:sp modelId="{5218F14F-71A7-4ABB-9A87-CD9F073437BE}">
      <dsp:nvSpPr>
        <dsp:cNvPr id="0" name=""/>
        <dsp:cNvSpPr/>
      </dsp:nvSpPr>
      <dsp:spPr>
        <a:xfrm>
          <a:off x="6521722" y="2406479"/>
          <a:ext cx="1297914" cy="103680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Revision and finalization of guidance</a:t>
          </a:r>
        </a:p>
      </dsp:txBody>
      <dsp:txXfrm>
        <a:off x="6552089" y="2436846"/>
        <a:ext cx="1237180" cy="976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702"/>
            <a:ext cx="2945659" cy="4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702"/>
            <a:ext cx="2945659" cy="4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fld id="{A44F3EC8-A8EC-4D3D-AACA-097E0919C93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1748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351"/>
            <a:ext cx="4984962" cy="446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702"/>
            <a:ext cx="2945659" cy="4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702"/>
            <a:ext cx="2945659" cy="4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fld id="{4EC3C140-86F0-47CF-89F4-B88E2C60505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4737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5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Presentation title</a:t>
            </a:r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226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5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Presentation title</a:t>
            </a:r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1531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 dirty="0"/>
          </a:p>
        </p:txBody>
      </p:sp>
      <p:sp>
        <p:nvSpPr>
          <p:cNvPr id="379" name="Google Shape;37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18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982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0F12B-CDEE-475E-8E1E-1C44A9C85E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398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GB" sz="1200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0F12B-CDEE-475E-8E1E-1C44A9C85E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095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0F12B-CDEE-475E-8E1E-1C44A9C85E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252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0F12B-CDEE-475E-8E1E-1C44A9C85E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407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0F12B-CDEE-475E-8E1E-1C44A9C85E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957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0F12B-CDEE-475E-8E1E-1C44A9C85E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136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0F12B-CDEE-475E-8E1E-1C44A9C85E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73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b537a705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b537a705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76911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0F12B-CDEE-475E-8E1E-1C44A9C85E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51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0F12B-CDEE-475E-8E1E-1C44A9C85E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224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0F12B-CDEE-475E-8E1E-1C44A9C85E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8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0F12B-CDEE-475E-8E1E-1C44A9C85E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857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0F12B-CDEE-475E-8E1E-1C44A9C85E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4415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GB" sz="1200" b="1" dirty="0">
              <a:solidFill>
                <a:srgbClr val="F4EFE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0F12B-CDEE-475E-8E1E-1C44A9C85E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483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0F12B-CDEE-475E-8E1E-1C44A9C85E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1343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0F12B-CDEE-475E-8E1E-1C44A9C85E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232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0F12B-CDEE-475E-8E1E-1C44A9C85E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1136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0F12B-CDEE-475E-8E1E-1C44A9C85E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28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b537a705e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b537a705e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0F12B-CDEE-475E-8E1E-1C44A9C85E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0780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0F12B-CDEE-475E-8E1E-1C44A9C85E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2838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 dirty="0"/>
          </a:p>
        </p:txBody>
      </p:sp>
      <p:sp>
        <p:nvSpPr>
          <p:cNvPr id="379" name="Google Shape;37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38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379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 National Climate Change Response Database: a portal for capturing and reporting climate change projects and their details. • National Desired Adaptation Outcomes: designed as a monitoring and evaluation framework for climate change resilience through progress towards a series of adaptation goals. • Climate Information Centre: a collection of actionable data sets and information relevant to the South African climate change field, distributed as required by data providers and formal sources. • Tracking &amp; Evaluation (T&amp;E) Portal: a system which stores the data and information on the details of actions, indicators, impacts and related challenges, targets, and investments in climate change. This system also provides data </a:t>
            </a:r>
            <a:r>
              <a:rPr lang="en-US" dirty="0" err="1"/>
              <a:t>visualisation</a:t>
            </a:r>
            <a:r>
              <a:rPr lang="en-US" dirty="0"/>
              <a:t>, and provides outputs in formats required by the BUR. It will, therefore, assist the DFFE in producing BURs timeously. • Portfolio of online Atlases, decision support systems and tools. • Services, tools, static content, documentation including reports, policies and guidelines, and other digital objects developed by external partners and stakeholders. • </a:t>
            </a:r>
            <a:r>
              <a:rPr lang="en-US" dirty="0" err="1"/>
              <a:t>Standardised</a:t>
            </a:r>
            <a:r>
              <a:rPr lang="en-US" dirty="0"/>
              <a:t> vocabularies serving as a common frame of reference for climate change reporting and monitoring. • Search and discovery capabilities. 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525EC-D0BF-4650-AFF9-F3D504C753DB}" type="slidenum">
              <a:rPr lang="en-ZA" smtClean="0"/>
              <a:t>43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870437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C3C140-86F0-47CF-89F4-B88E2C60505F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3741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b537a705e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b537a705e0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b537a705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b537a705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77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C3C140-86F0-47CF-89F4-B88E2C60505F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8376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5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Presentation title</a:t>
            </a:r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620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>
              <a:latin typeface="+mn-l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88221" tIns="44111" rIns="88221" bIns="4411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C3C665-7262-432A-8C5C-1ADE80E0BF26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678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5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Presentation title</a:t>
            </a:r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882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 fontAlgn="auto">
              <a:spcAft>
                <a:spcPts val="0"/>
              </a:spcAft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DE" sz="2200" b="0">
                <a:solidFill>
                  <a:schemeClr val="bg1">
                    <a:lumMod val="50000"/>
                  </a:schemeClr>
                </a:solidFill>
              </a:rPr>
              <a:t>Untertitel, Name Vortragender</a:t>
            </a:r>
          </a:p>
        </p:txBody>
      </p:sp>
      <p:sp>
        <p:nvSpPr>
          <p:cNvPr id="23" name="Rechteck 22"/>
          <p:cNvSpPr/>
          <p:nvPr userDrawn="1"/>
        </p:nvSpPr>
        <p:spPr>
          <a:xfrm>
            <a:off x="6252387" y="278028"/>
            <a:ext cx="28024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/>
              <a:t>www.transparency-partnership.net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457200" y="2008911"/>
            <a:ext cx="8229600" cy="1432647"/>
          </a:xfrm>
          <a:prstGeom prst="rect">
            <a:avLst/>
          </a:prstGeom>
        </p:spPr>
        <p:txBody>
          <a:bodyPr rtlCol="0">
            <a:normAutofit/>
          </a:bodyPr>
          <a:lstStyle>
            <a:lvl1pPr fontAlgn="auto">
              <a:spcAft>
                <a:spcPts val="0"/>
              </a:spcAft>
              <a:defRPr lang="de-DE" sz="4400" b="1" i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de-DE" sz="2800" b="1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219195E-BDB0-44EE-9237-894478C9F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2" t="25236" r="23836" b="21830"/>
          <a:stretch/>
        </p:blipFill>
        <p:spPr>
          <a:xfrm>
            <a:off x="4491600" y="22297"/>
            <a:ext cx="2294980" cy="1108593"/>
          </a:xfrm>
          <a:prstGeom prst="rect">
            <a:avLst/>
          </a:prstGeom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900" b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fontAlgn="base"/>
            <a:fld id="{00000000-1234-1234-1234-123412341234}" type="slidenum">
              <a:rPr lang="en-GB" smtClean="0">
                <a:solidFill>
                  <a:srgbClr val="999999"/>
                </a:solidFill>
                <a:latin typeface="Arial" charset="0"/>
              </a:rPr>
              <a:pPr fontAlgn="base"/>
              <a:t>‹#›</a:t>
            </a:fld>
            <a:endParaRPr lang="en-GB">
              <a:solidFill>
                <a:srgbClr val="999999"/>
              </a:solidFill>
              <a:latin typeface="Arial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58A5906-259F-4A36-B0AD-6B14955B8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9495" y="144230"/>
            <a:ext cx="1949924" cy="722049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F1AA8EB-C17A-46E3-AA33-B9529980F5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64" y="207495"/>
            <a:ext cx="2149602" cy="69617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D36386F-F90F-4C3F-834F-144819E9CC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2189" y="5796873"/>
            <a:ext cx="1927200" cy="8415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0D08418-1393-43C7-8918-039E585F3D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8" r="119" b="25134"/>
          <a:stretch/>
        </p:blipFill>
        <p:spPr bwMode="auto">
          <a:xfrm>
            <a:off x="6534070" y="5826637"/>
            <a:ext cx="1605537" cy="84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CE9ADF7-F222-493D-9380-CE51EEA571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25876" y="5654225"/>
            <a:ext cx="2513214" cy="120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59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902FC6-061E-5F4C-9ACA-6C4849BEF69D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614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0" y="1265238"/>
            <a:ext cx="9144000" cy="43259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00" name="Rectangle 28"/>
          <p:cNvSpPr>
            <a:spLocks noGrp="1" noChangeArrowheads="1"/>
          </p:cNvSpPr>
          <p:nvPr>
            <p:ph type="ctrTitle"/>
          </p:nvPr>
        </p:nvSpPr>
        <p:spPr>
          <a:xfrm>
            <a:off x="627063" y="2205038"/>
            <a:ext cx="7881937" cy="1204912"/>
          </a:xfrm>
        </p:spPr>
        <p:txBody>
          <a:bodyPr anchor="b"/>
          <a:lstStyle>
            <a:lvl1pPr>
              <a:lnSpc>
                <a:spcPts val="3600"/>
              </a:lnSpc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101" name="Rectangle 29"/>
          <p:cNvSpPr>
            <a:spLocks noGrp="1" noChangeArrowheads="1"/>
          </p:cNvSpPr>
          <p:nvPr>
            <p:ph type="subTitle" idx="1"/>
          </p:nvPr>
        </p:nvSpPr>
        <p:spPr>
          <a:xfrm>
            <a:off x="625475" y="3922713"/>
            <a:ext cx="7881938" cy="75882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3108" name="Rectangle 36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273425" y="6505575"/>
            <a:ext cx="5230813" cy="1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r>
              <a:rPr lang="en-GB"/>
              <a:t>UNFCCC secretariat, programme</a:t>
            </a:r>
            <a:endParaRPr lang="de-DE"/>
          </a:p>
        </p:txBody>
      </p:sp>
      <p:sp>
        <p:nvSpPr>
          <p:cNvPr id="3109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3425" y="6261100"/>
            <a:ext cx="5230813" cy="1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1" i="1"/>
            </a:lvl1pPr>
          </a:lstStyle>
          <a:p>
            <a:r>
              <a:rPr lang="de-DE"/>
              <a:t>Firstname Lastname, Job Title</a:t>
            </a:r>
          </a:p>
        </p:txBody>
      </p:sp>
      <p:sp>
        <p:nvSpPr>
          <p:cNvPr id="3110" name="Line 38"/>
          <p:cNvSpPr>
            <a:spLocks noChangeShapeType="1"/>
          </p:cNvSpPr>
          <p:nvPr/>
        </p:nvSpPr>
        <p:spPr bwMode="auto">
          <a:xfrm>
            <a:off x="631825" y="777875"/>
            <a:ext cx="7875588" cy="15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11" name="Line 39"/>
          <p:cNvSpPr>
            <a:spLocks noChangeShapeType="1"/>
          </p:cNvSpPr>
          <p:nvPr/>
        </p:nvSpPr>
        <p:spPr bwMode="auto">
          <a:xfrm>
            <a:off x="631825" y="6078538"/>
            <a:ext cx="7875588" cy="1587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112" name="Picture 40" descr="unfccc_schriftzug_bi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309563"/>
            <a:ext cx="7866063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4" name="Picture 42" descr="unfccc-letter-es-e-header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6105525"/>
            <a:ext cx="6492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135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552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3946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1263650"/>
            <a:ext cx="3857625" cy="4327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263650"/>
            <a:ext cx="3857625" cy="4327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585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224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148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673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552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7" descr="GIZ_Newsletter_V1 (2).JPG"/>
          <p:cNvPicPr>
            <a:picLocks noChangeAspect="1"/>
          </p:cNvPicPr>
          <p:nvPr userDrawn="1"/>
        </p:nvPicPr>
        <p:blipFill>
          <a:blip r:embed="rId2" cstate="print"/>
          <a:srcRect l="25087" r="73547" b="94592"/>
          <a:stretch>
            <a:fillRect/>
          </a:stretch>
        </p:blipFill>
        <p:spPr bwMode="auto">
          <a:xfrm>
            <a:off x="3741738" y="0"/>
            <a:ext cx="5402262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 b="0"/>
            </a:lvl1pPr>
          </a:lstStyle>
          <a:p>
            <a:pPr>
              <a:defRPr/>
            </a:pPr>
            <a:fld id="{50374D9D-3383-4ECF-A2C4-27B2EC3269B0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sp>
        <p:nvSpPr>
          <p:cNvPr id="17" name="Rechteck 16"/>
          <p:cNvSpPr/>
          <p:nvPr userDrawn="1"/>
        </p:nvSpPr>
        <p:spPr>
          <a:xfrm>
            <a:off x="6252387" y="278028"/>
            <a:ext cx="28024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/>
              <a:t>www.transparency-partnership.net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52462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 sz="2800" b="1" i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57200" y="1981612"/>
            <a:ext cx="8236253" cy="3462555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0979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261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7325" y="309563"/>
            <a:ext cx="1966913" cy="52816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309563"/>
            <a:ext cx="5749925" cy="52816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449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0" y="1262063"/>
            <a:ext cx="9144000" cy="43259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7063" y="2205038"/>
            <a:ext cx="7881937" cy="1439862"/>
          </a:xfrm>
        </p:spPr>
        <p:txBody>
          <a:bodyPr/>
          <a:lstStyle>
            <a:lvl1pPr>
              <a:lnSpc>
                <a:spcPts val="5600"/>
              </a:lnSpc>
              <a:defRPr sz="5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5475" y="3922713"/>
            <a:ext cx="7881938" cy="75882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159751" name="Rectangle 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273425" y="6505575"/>
            <a:ext cx="5230813" cy="1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r>
              <a:rPr lang="en-GB"/>
              <a:t>UNFCCC secretariat, programme</a:t>
            </a:r>
            <a:endParaRPr lang="de-DE"/>
          </a:p>
        </p:txBody>
      </p:sp>
      <p:sp>
        <p:nvSpPr>
          <p:cNvPr id="15975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3425" y="6261100"/>
            <a:ext cx="5230813" cy="1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1" i="1"/>
            </a:lvl1pPr>
          </a:lstStyle>
          <a:p>
            <a:r>
              <a:rPr lang="de-DE"/>
              <a:t>Firstname Lastname, Job Title</a:t>
            </a:r>
          </a:p>
        </p:txBody>
      </p:sp>
      <p:sp>
        <p:nvSpPr>
          <p:cNvPr id="159753" name="Line 9"/>
          <p:cNvSpPr>
            <a:spLocks noChangeShapeType="1"/>
          </p:cNvSpPr>
          <p:nvPr/>
        </p:nvSpPr>
        <p:spPr bwMode="auto">
          <a:xfrm>
            <a:off x="631825" y="777875"/>
            <a:ext cx="7875588" cy="15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9754" name="Line 10"/>
          <p:cNvSpPr>
            <a:spLocks noChangeShapeType="1"/>
          </p:cNvSpPr>
          <p:nvPr/>
        </p:nvSpPr>
        <p:spPr bwMode="auto">
          <a:xfrm>
            <a:off x="631825" y="6078538"/>
            <a:ext cx="7875588" cy="1587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59755" name="Picture 11" descr="unfccc_schriftzug_bi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309563"/>
            <a:ext cx="7866063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57" name="Picture 13" descr="unfccc-letter-es-e-header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6105525"/>
            <a:ext cx="6492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347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109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0879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1263650"/>
            <a:ext cx="3857625" cy="4327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263650"/>
            <a:ext cx="3857625" cy="4327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16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254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729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699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57200" y="1981612"/>
            <a:ext cx="4038600" cy="3462555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648200" y="1981611"/>
            <a:ext cx="4038600" cy="3471254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 b="0"/>
            </a:lvl1pPr>
          </a:lstStyle>
          <a:p>
            <a:pPr>
              <a:defRPr/>
            </a:pPr>
            <a:fld id="{50374D9D-3383-4ECF-A2C4-27B2EC3269B0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6252387" y="278028"/>
            <a:ext cx="28024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/>
              <a:t>www.transparency-partnership.net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457200" y="1152462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 sz="2800" b="1" i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51096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45113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42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7325" y="309563"/>
            <a:ext cx="1966913" cy="52816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309563"/>
            <a:ext cx="5749925" cy="52816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1471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AC7A-8491-490E-ABB0-CB0CD418EEAD}" type="datetimeFigureOut">
              <a:rPr lang="en-GB" smtClean="0"/>
              <a:t>03/03/2022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979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AC7A-8491-490E-ABB0-CB0CD418EEAD}" type="datetimeFigureOut">
              <a:rPr lang="en-GB" smtClean="0"/>
              <a:t>03/03/2022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60465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AC7A-8491-490E-ABB0-CB0CD418EEAD}" type="datetimeFigureOut">
              <a:rPr lang="en-GB" smtClean="0"/>
              <a:t>03/03/2022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4439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AC7A-8491-490E-ABB0-CB0CD418EEAD}" type="datetimeFigureOut">
              <a:rPr lang="en-GB" smtClean="0"/>
              <a:t>03/03/2022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36635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AC7A-8491-490E-ABB0-CB0CD418EEAD}" type="datetimeFigureOut">
              <a:rPr lang="en-GB" smtClean="0"/>
              <a:t>03/03/2022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6859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AC7A-8491-490E-ABB0-CB0CD418EEAD}" type="datetimeFigureOut">
              <a:rPr lang="en-GB" smtClean="0"/>
              <a:t>03/03/2022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1507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193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AC7A-8491-490E-ABB0-CB0CD418EEAD}" type="datetimeFigureOut">
              <a:rPr lang="en-GB" smtClean="0"/>
              <a:t>03/03/2022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65921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AC7A-8491-490E-ABB0-CB0CD418EEAD}" type="datetimeFigureOut">
              <a:rPr lang="en-GB" smtClean="0"/>
              <a:t>03/03/2022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61770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AC7A-8491-490E-ABB0-CB0CD418EEAD}" type="datetimeFigureOut">
              <a:rPr lang="en-GB" smtClean="0"/>
              <a:t>03/03/2022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79123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AC7A-8491-490E-ABB0-CB0CD418EEAD}" type="datetimeFigureOut">
              <a:rPr lang="en-GB" smtClean="0"/>
              <a:t>03/03/2022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8688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AC7A-8491-490E-ABB0-CB0CD418EEAD}" type="datetimeFigureOut">
              <a:rPr lang="en-GB" smtClean="0"/>
              <a:t>03/03/2022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99122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Image">
  <p:cSld name="Title Slide with Image">
    <p:bg>
      <p:bgPr>
        <a:solidFill>
          <a:srgbClr val="4A90CD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>
            <a:spLocks noGrp="1"/>
          </p:cNvSpPr>
          <p:nvPr>
            <p:ph type="pic" idx="2"/>
          </p:nvPr>
        </p:nvSpPr>
        <p:spPr>
          <a:xfrm>
            <a:off x="102394" y="136525"/>
            <a:ext cx="8932069" cy="6584950"/>
          </a:xfrm>
          <a:prstGeom prst="rect">
            <a:avLst/>
          </a:prstGeom>
          <a:solidFill>
            <a:srgbClr val="204E7B"/>
          </a:solidFill>
          <a:ln>
            <a:noFill/>
          </a:ln>
        </p:spPr>
        <p:txBody>
          <a:bodyPr spcFirstLastPara="1" wrap="square" lIns="108000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35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 dirty="0"/>
          </a:p>
        </p:txBody>
      </p:sp>
      <p:sp>
        <p:nvSpPr>
          <p:cNvPr id="23" name="Google Shape;23;p20"/>
          <p:cNvSpPr/>
          <p:nvPr/>
        </p:nvSpPr>
        <p:spPr>
          <a:xfrm>
            <a:off x="3958258" y="136801"/>
            <a:ext cx="4257287" cy="6584675"/>
          </a:xfrm>
          <a:prstGeom prst="rect">
            <a:avLst/>
          </a:prstGeom>
          <a:solidFill>
            <a:srgbClr val="4A90CD">
              <a:alpha val="89019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0"/>
          <p:cNvSpPr/>
          <p:nvPr/>
        </p:nvSpPr>
        <p:spPr>
          <a:xfrm rot="5400000">
            <a:off x="-3377803" y="3377803"/>
            <a:ext cx="6858000" cy="1023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" name="Google Shape;25;p20"/>
          <p:cNvSpPr/>
          <p:nvPr/>
        </p:nvSpPr>
        <p:spPr>
          <a:xfrm>
            <a:off x="0" y="1"/>
            <a:ext cx="8215544" cy="136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6" name="Google Shape;26;p20"/>
          <p:cNvSpPr/>
          <p:nvPr/>
        </p:nvSpPr>
        <p:spPr>
          <a:xfrm>
            <a:off x="0" y="6721476"/>
            <a:ext cx="8215544" cy="136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7" name="Google Shape;27;p20"/>
          <p:cNvSpPr txBox="1">
            <a:spLocks noGrp="1"/>
          </p:cNvSpPr>
          <p:nvPr>
            <p:ph type="ctrTitle"/>
          </p:nvPr>
        </p:nvSpPr>
        <p:spPr>
          <a:xfrm>
            <a:off x="4179783" y="3674373"/>
            <a:ext cx="3814238" cy="1870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337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ubTitle" idx="1"/>
          </p:nvPr>
        </p:nvSpPr>
        <p:spPr>
          <a:xfrm>
            <a:off x="4179783" y="5711550"/>
            <a:ext cx="3814238" cy="691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4224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5" y="802299"/>
            <a:ext cx="6477805" cy="2541431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3531205"/>
            <a:ext cx="6477804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5811-DCBE-4C41-9F57-113F2454DA8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329308"/>
            <a:ext cx="3730436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798973"/>
            <a:ext cx="608264" cy="503578"/>
          </a:xfrm>
        </p:spPr>
        <p:txBody>
          <a:bodyPr/>
          <a:lstStyle/>
          <a:p>
            <a:fld id="{93FA5221-B6C7-45D6-BD58-05F5A99E9B3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9572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5811-DCBE-4C41-9F57-113F2454DA8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5221-B6C7-45D6-BD58-05F5A99E9B3B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847088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4901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79" y="1756130"/>
            <a:ext cx="6482366" cy="1887950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79" y="3806196"/>
            <a:ext cx="6472835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5811-DCBE-4C41-9F57-113F2454DA8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5221-B6C7-45D6-BD58-05F5A99E9B3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79" y="3804985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9155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804890"/>
            <a:ext cx="7204226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2010879"/>
            <a:ext cx="3483864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2017343"/>
            <a:ext cx="3483864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5811-DCBE-4C41-9F57-113F2454DA8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5221-B6C7-45D6-BD58-05F5A99E9B3B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090422" y="1847088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444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219195E-BDB0-44EE-9237-894478C9F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2" t="25236" r="23836" b="21830"/>
          <a:stretch/>
        </p:blipFill>
        <p:spPr>
          <a:xfrm>
            <a:off x="4491600" y="22295"/>
            <a:ext cx="2294980" cy="1108593"/>
          </a:xfrm>
          <a:prstGeom prst="rect">
            <a:avLst/>
          </a:prstGeom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58A5906-259F-4A36-B0AD-6B14955B8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9494" y="144229"/>
            <a:ext cx="1949924" cy="722049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F1AA8EB-C17A-46E3-AA33-B9529980F5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64" y="207495"/>
            <a:ext cx="2149602" cy="69617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D36386F-F90F-4C3F-834F-144819E9CC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2189" y="5796873"/>
            <a:ext cx="1927200" cy="8415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0D08418-1393-43C7-8918-039E585F3D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8" r="119" b="25134"/>
          <a:stretch/>
        </p:blipFill>
        <p:spPr bwMode="auto">
          <a:xfrm>
            <a:off x="6534069" y="5826635"/>
            <a:ext cx="1605537" cy="84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CE9ADF7-F222-493D-9380-CE51EEA571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25876" y="5654223"/>
            <a:ext cx="2513214" cy="120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543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804164"/>
            <a:ext cx="7205746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2019550"/>
            <a:ext cx="348386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824270"/>
            <a:ext cx="3483864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2023004"/>
            <a:ext cx="348386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821491"/>
            <a:ext cx="3483864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5811-DCBE-4C41-9F57-113F2454DA8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5221-B6C7-45D6-BD58-05F5A99E9B3B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2" y="1847088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5843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5811-DCBE-4C41-9F57-113F2454DA8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5221-B6C7-45D6-BD58-05F5A99E9B3B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2" y="1847088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5017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5811-DCBE-4C41-9F57-113F2454DA8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5221-B6C7-45D6-BD58-05F5A99E9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72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4" y="798973"/>
            <a:ext cx="2454824" cy="2247117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798974"/>
            <a:ext cx="4509353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4" y="3205492"/>
            <a:ext cx="2456260" cy="2248181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5811-DCBE-4C41-9F57-113F2454DA8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5221-B6C7-45D6-BD58-05F5A99E9B3B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0" y="3205491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101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482171"/>
            <a:ext cx="3055900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1129513"/>
            <a:ext cx="4149246" cy="1830584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1122543"/>
            <a:ext cx="209337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7" y="3145992"/>
            <a:ext cx="4143303" cy="2003742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37" y="5469857"/>
            <a:ext cx="4145513" cy="320123"/>
          </a:xfrm>
        </p:spPr>
        <p:txBody>
          <a:bodyPr/>
          <a:lstStyle>
            <a:lvl1pPr algn="l">
              <a:defRPr/>
            </a:lvl1pPr>
          </a:lstStyle>
          <a:p>
            <a:fld id="{C5DF5811-DCBE-4C41-9F57-113F2454DA8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37" y="318641"/>
            <a:ext cx="4155753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5221-B6C7-45D6-BD58-05F5A99E9B3B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37" y="3143605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9533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5811-DCBE-4C41-9F57-113F2454DA8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5221-B6C7-45D6-BD58-05F5A99E9B3B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090422" y="1847088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9875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798974"/>
            <a:ext cx="121180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504" y="798974"/>
            <a:ext cx="5871623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5811-DCBE-4C41-9F57-113F2454DA8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5221-B6C7-45D6-BD58-05F5A99E9B3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7079333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8647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902FC6-061E-5F4C-9ACA-6C4849BEF69D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4450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902FC6-061E-5F4C-9ACA-6C4849BEF69D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218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902FC6-061E-5F4C-9ACA-6C4849BEF69D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98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 fontAlgn="auto">
              <a:spcAft>
                <a:spcPts val="0"/>
              </a:spcAft>
              <a:buNone/>
              <a:defRPr sz="2400" b="0" i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DE" sz="1650" b="0">
                <a:solidFill>
                  <a:schemeClr val="bg1">
                    <a:lumMod val="50000"/>
                  </a:schemeClr>
                </a:solidFill>
              </a:rPr>
              <a:t>Untertitel, Name Vortragender</a:t>
            </a:r>
          </a:p>
        </p:txBody>
      </p:sp>
      <p:sp>
        <p:nvSpPr>
          <p:cNvPr id="23" name="Rechteck 22"/>
          <p:cNvSpPr/>
          <p:nvPr userDrawn="1"/>
        </p:nvSpPr>
        <p:spPr>
          <a:xfrm>
            <a:off x="6252388" y="278029"/>
            <a:ext cx="2802457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25"/>
              <a:t>www.transparency-partnership.net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457200" y="2008913"/>
            <a:ext cx="8229600" cy="1432647"/>
          </a:xfrm>
          <a:prstGeom prst="rect">
            <a:avLst/>
          </a:prstGeom>
        </p:spPr>
        <p:txBody>
          <a:bodyPr rtlCol="0">
            <a:normAutofit/>
          </a:bodyPr>
          <a:lstStyle>
            <a:lvl1pPr fontAlgn="auto">
              <a:spcAft>
                <a:spcPts val="0"/>
              </a:spcAft>
              <a:defRPr lang="de-DE" sz="3300" b="1" i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de-DE" sz="2100" b="1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11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902FC6-061E-5F4C-9ACA-6C4849BEF69D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2507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902FC6-061E-5F4C-9ACA-6C4849BEF69D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7976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902FC6-061E-5F4C-9ACA-6C4849BEF69D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8248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902FC6-061E-5F4C-9ACA-6C4849BEF69D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783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902FC6-061E-5F4C-9ACA-6C4849BEF69D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2453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902FC6-061E-5F4C-9ACA-6C4849BEF69D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5120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902FC6-061E-5F4C-9ACA-6C4849BEF69D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3971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902FC6-061E-5F4C-9ACA-6C4849BEF69D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07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7" descr="GIZ_Newsletter_V1 (2).JPG"/>
          <p:cNvPicPr>
            <a:picLocks noChangeAspect="1"/>
          </p:cNvPicPr>
          <p:nvPr userDrawn="1"/>
        </p:nvPicPr>
        <p:blipFill>
          <a:blip r:embed="rId2" cstate="print"/>
          <a:srcRect l="25087" r="73547" b="94592"/>
          <a:stretch>
            <a:fillRect/>
          </a:stretch>
        </p:blipFill>
        <p:spPr bwMode="auto">
          <a:xfrm>
            <a:off x="3741738" y="0"/>
            <a:ext cx="5402262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900" b="0"/>
            </a:lvl1pPr>
          </a:lstStyle>
          <a:p>
            <a:pPr>
              <a:defRPr/>
            </a:pPr>
            <a:fld id="{50374D9D-3383-4ECF-A2C4-27B2EC3269B0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sp>
        <p:nvSpPr>
          <p:cNvPr id="17" name="Rechteck 16"/>
          <p:cNvSpPr/>
          <p:nvPr userDrawn="1"/>
        </p:nvSpPr>
        <p:spPr>
          <a:xfrm>
            <a:off x="6252388" y="278029"/>
            <a:ext cx="2802457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25"/>
              <a:t>www.transparency-partnership.net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52462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 sz="2100" b="1" i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57201" y="1981613"/>
            <a:ext cx="8236253" cy="3462555"/>
          </a:xfrm>
          <a:prstGeom prst="rect">
            <a:avLst/>
          </a:prstGeom>
        </p:spPr>
        <p:txBody>
          <a:bodyPr/>
          <a:lstStyle>
            <a:lvl1pPr>
              <a:defRPr sz="1650"/>
            </a:lvl1pPr>
            <a:lvl2pPr>
              <a:defRPr sz="1650"/>
            </a:lvl2pPr>
            <a:lvl3pPr>
              <a:defRPr sz="16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388813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57200" y="1981613"/>
            <a:ext cx="4038600" cy="3462555"/>
          </a:xfrm>
          <a:prstGeom prst="rect">
            <a:avLst/>
          </a:prstGeom>
        </p:spPr>
        <p:txBody>
          <a:bodyPr/>
          <a:lstStyle>
            <a:lvl1pPr>
              <a:defRPr sz="1650"/>
            </a:lvl1pPr>
            <a:lvl2pPr>
              <a:defRPr sz="1650"/>
            </a:lvl2pPr>
            <a:lvl3pPr>
              <a:defRPr sz="16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648200" y="1981611"/>
            <a:ext cx="4038600" cy="3471254"/>
          </a:xfrm>
          <a:prstGeom prst="rect">
            <a:avLst/>
          </a:prstGeom>
        </p:spPr>
        <p:txBody>
          <a:bodyPr/>
          <a:lstStyle>
            <a:lvl1pPr>
              <a:defRPr sz="1650"/>
            </a:lvl1pPr>
            <a:lvl2pPr>
              <a:defRPr sz="1650"/>
            </a:lvl2pPr>
            <a:lvl3pPr>
              <a:defRPr sz="16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900" b="0"/>
            </a:lvl1pPr>
          </a:lstStyle>
          <a:p>
            <a:pPr>
              <a:defRPr/>
            </a:pPr>
            <a:fld id="{50374D9D-3383-4ECF-A2C4-27B2EC3269B0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6252388" y="278029"/>
            <a:ext cx="2802457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25"/>
              <a:t>www.transparency-partnership.net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457200" y="1152462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 sz="2100" b="1" i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13731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900" b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fontAlgn="base"/>
            <a:fld id="{00000000-1234-1234-1234-123412341234}" type="slidenum">
              <a:rPr lang="en-GB" smtClean="0">
                <a:solidFill>
                  <a:srgbClr val="999999"/>
                </a:solidFill>
                <a:latin typeface="Arial" charset="0"/>
              </a:rPr>
              <a:pPr fontAlgn="base"/>
              <a:t>‹#›</a:t>
            </a:fld>
            <a:endParaRPr lang="en-GB">
              <a:solidFill>
                <a:srgbClr val="9999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628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58066CD-23DA-41D0-9522-A81195F5F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t="19456" r="12542" b="33117"/>
          <a:stretch/>
        </p:blipFill>
        <p:spPr>
          <a:xfrm>
            <a:off x="0" y="83126"/>
            <a:ext cx="2743200" cy="8001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30" r:id="rId3"/>
    <p:sldLayoutId id="2147483743" r:id="rId4"/>
    <p:sldLayoutId id="2147483744" r:id="rId5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58066CD-23DA-41D0-9522-A81195F5F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t="19456" r="12542" b="33117"/>
          <a:stretch/>
        </p:blipFill>
        <p:spPr>
          <a:xfrm>
            <a:off x="0" y="83128"/>
            <a:ext cx="2743200" cy="8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6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800" r:id="rId6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0" y="1263650"/>
            <a:ext cx="136525" cy="43259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51" name="Rectangle 27"/>
          <p:cNvSpPr>
            <a:spLocks noChangeArrowheads="1"/>
          </p:cNvSpPr>
          <p:nvPr/>
        </p:nvSpPr>
        <p:spPr bwMode="auto">
          <a:xfrm>
            <a:off x="9007475" y="1263650"/>
            <a:ext cx="136525" cy="43259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309563"/>
            <a:ext cx="7869238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3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1263650"/>
            <a:ext cx="7867650" cy="432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7" name="Line 33"/>
          <p:cNvSpPr>
            <a:spLocks noChangeShapeType="1"/>
          </p:cNvSpPr>
          <p:nvPr/>
        </p:nvSpPr>
        <p:spPr bwMode="auto">
          <a:xfrm>
            <a:off x="631825" y="777875"/>
            <a:ext cx="7875588" cy="15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58" name="Line 34"/>
          <p:cNvSpPr>
            <a:spLocks noChangeShapeType="1"/>
          </p:cNvSpPr>
          <p:nvPr/>
        </p:nvSpPr>
        <p:spPr bwMode="auto">
          <a:xfrm>
            <a:off x="631825" y="6078538"/>
            <a:ext cx="7875588" cy="1587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9" name="Picture 42" descr="unfccc-letter-es-e-header"/>
          <p:cNvPicPr preferRelativeResize="0"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6105525"/>
            <a:ext cx="6492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46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rtl="0" eaLnBrk="1" fontAlgn="base" hangingPunct="1">
        <a:lnSpc>
          <a:spcPts val="15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15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ts val="15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ts val="15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ts val="15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ts val="15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ts val="15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ts val="15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ts val="15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9pPr>
    </p:titleStyle>
    <p:bodyStyle>
      <a:lvl1pPr marL="269875" indent="-269875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357188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chemeClr val="tx1"/>
        </a:buClr>
        <a:buAutoNum type="alphaLcParenR"/>
        <a:defRPr sz="1500">
          <a:solidFill>
            <a:schemeClr val="tx1"/>
          </a:solidFill>
          <a:latin typeface="+mn-lt"/>
        </a:defRPr>
      </a:lvl2pPr>
      <a:lvl3pPr marL="900113" indent="-269875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1500">
          <a:solidFill>
            <a:schemeClr val="tx1"/>
          </a:solidFill>
          <a:latin typeface="+mn-lt"/>
        </a:defRPr>
      </a:lvl3pPr>
      <a:lvl4pPr marL="1169988" indent="-268288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1500">
          <a:solidFill>
            <a:schemeClr val="tx1"/>
          </a:solidFill>
          <a:latin typeface="+mn-lt"/>
        </a:defRPr>
      </a:lvl4pPr>
      <a:lvl5pPr marL="1438275" indent="-2667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1500">
          <a:solidFill>
            <a:schemeClr val="tx1"/>
          </a:solidFill>
          <a:latin typeface="+mn-lt"/>
        </a:defRPr>
      </a:lvl5pPr>
      <a:lvl6pPr marL="1895475" indent="-2667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1500">
          <a:solidFill>
            <a:schemeClr val="tx1"/>
          </a:solidFill>
          <a:latin typeface="+mn-lt"/>
        </a:defRPr>
      </a:lvl6pPr>
      <a:lvl7pPr marL="2352675" indent="-2667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1500">
          <a:solidFill>
            <a:schemeClr val="tx1"/>
          </a:solidFill>
          <a:latin typeface="+mn-lt"/>
        </a:defRPr>
      </a:lvl7pPr>
      <a:lvl8pPr marL="2809875" indent="-2667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1500">
          <a:solidFill>
            <a:schemeClr val="tx1"/>
          </a:solidFill>
          <a:latin typeface="+mn-lt"/>
        </a:defRPr>
      </a:lvl8pPr>
      <a:lvl9pPr marL="3267075" indent="-2667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0" y="1263650"/>
            <a:ext cx="136525" cy="43259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8723" name="Rectangle 3"/>
          <p:cNvSpPr>
            <a:spLocks noChangeArrowheads="1"/>
          </p:cNvSpPr>
          <p:nvPr/>
        </p:nvSpPr>
        <p:spPr bwMode="auto">
          <a:xfrm>
            <a:off x="9007475" y="1263650"/>
            <a:ext cx="136525" cy="43259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309563"/>
            <a:ext cx="7869238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1263650"/>
            <a:ext cx="7867650" cy="432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8727" name="Line 7"/>
          <p:cNvSpPr>
            <a:spLocks noChangeShapeType="1"/>
          </p:cNvSpPr>
          <p:nvPr/>
        </p:nvSpPr>
        <p:spPr bwMode="auto">
          <a:xfrm>
            <a:off x="631825" y="777875"/>
            <a:ext cx="7875588" cy="15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8728" name="Line 8"/>
          <p:cNvSpPr>
            <a:spLocks noChangeShapeType="1"/>
          </p:cNvSpPr>
          <p:nvPr/>
        </p:nvSpPr>
        <p:spPr bwMode="auto">
          <a:xfrm>
            <a:off x="631825" y="6078538"/>
            <a:ext cx="7875588" cy="1587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58730" name="Picture 10" descr="unfccc-letter-es-e-header"/>
          <p:cNvPicPr preferRelativeResize="0"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6105525"/>
            <a:ext cx="6492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05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rtl="0" fontAlgn="base">
        <a:lnSpc>
          <a:spcPts val="15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ts val="15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lnSpc>
          <a:spcPts val="15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lnSpc>
          <a:spcPts val="15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lnSpc>
          <a:spcPts val="15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ts val="15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ts val="15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ts val="15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ts val="15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69875" indent="-269875" algn="l" rtl="0" fontAlgn="base">
        <a:lnSpc>
          <a:spcPts val="24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357188" algn="l" rtl="0" fontAlgn="base">
        <a:lnSpc>
          <a:spcPts val="2400"/>
        </a:lnSpc>
        <a:spcBef>
          <a:spcPct val="0"/>
        </a:spcBef>
        <a:spcAft>
          <a:spcPct val="0"/>
        </a:spcAft>
        <a:buClr>
          <a:schemeClr val="tx1"/>
        </a:buClr>
        <a:buAutoNum type="alphaLcParenR"/>
        <a:defRPr sz="1500">
          <a:solidFill>
            <a:schemeClr val="tx1"/>
          </a:solidFill>
          <a:latin typeface="+mn-lt"/>
          <a:cs typeface="+mn-cs"/>
        </a:defRPr>
      </a:lvl2pPr>
      <a:lvl3pPr marL="900113" indent="-269875" algn="l" rtl="0" fontAlgn="base">
        <a:lnSpc>
          <a:spcPts val="24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1500">
          <a:solidFill>
            <a:schemeClr val="tx1"/>
          </a:solidFill>
          <a:latin typeface="+mn-lt"/>
          <a:cs typeface="+mn-cs"/>
        </a:defRPr>
      </a:lvl3pPr>
      <a:lvl4pPr marL="1169988" indent="-268288" algn="l" rtl="0" fontAlgn="base">
        <a:lnSpc>
          <a:spcPts val="24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1500">
          <a:solidFill>
            <a:schemeClr val="tx1"/>
          </a:solidFill>
          <a:latin typeface="+mn-lt"/>
          <a:cs typeface="+mn-cs"/>
        </a:defRPr>
      </a:lvl4pPr>
      <a:lvl5pPr marL="1438275" indent="-266700" algn="l" rtl="0" fontAlgn="base">
        <a:lnSpc>
          <a:spcPts val="24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1500">
          <a:solidFill>
            <a:schemeClr val="tx1"/>
          </a:solidFill>
          <a:latin typeface="+mn-lt"/>
          <a:cs typeface="+mn-cs"/>
        </a:defRPr>
      </a:lvl5pPr>
      <a:lvl6pPr marL="1895475" indent="-266700" algn="l" rtl="0" fontAlgn="base">
        <a:lnSpc>
          <a:spcPts val="24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1500">
          <a:solidFill>
            <a:schemeClr val="tx1"/>
          </a:solidFill>
          <a:latin typeface="+mn-lt"/>
          <a:cs typeface="+mn-cs"/>
        </a:defRPr>
      </a:lvl6pPr>
      <a:lvl7pPr marL="2352675" indent="-266700" algn="l" rtl="0" fontAlgn="base">
        <a:lnSpc>
          <a:spcPts val="24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1500">
          <a:solidFill>
            <a:schemeClr val="tx1"/>
          </a:solidFill>
          <a:latin typeface="+mn-lt"/>
          <a:cs typeface="+mn-cs"/>
        </a:defRPr>
      </a:lvl7pPr>
      <a:lvl8pPr marL="2809875" indent="-266700" algn="l" rtl="0" fontAlgn="base">
        <a:lnSpc>
          <a:spcPts val="24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1500">
          <a:solidFill>
            <a:schemeClr val="tx1"/>
          </a:solidFill>
          <a:latin typeface="+mn-lt"/>
          <a:cs typeface="+mn-cs"/>
        </a:defRPr>
      </a:lvl8pPr>
      <a:lvl9pPr marL="3267075" indent="-266700" algn="l" rtl="0" fontAlgn="base">
        <a:lnSpc>
          <a:spcPts val="24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1AC7A-8491-490E-ABB0-CB0CD418EEAD}" type="datetimeFigureOut">
              <a:rPr lang="en-GB" smtClean="0"/>
              <a:t>03/03/2022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76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7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5" y="804520"/>
            <a:ext cx="7202456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5" y="2015733"/>
            <a:ext cx="7202456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330370"/>
            <a:ext cx="26255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F5811-DCBE-4C41-9F57-113F2454DA8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84" y="329308"/>
            <a:ext cx="445412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798973"/>
            <a:ext cx="608264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fld id="{93FA5221-B6C7-45D6-BD58-05F5A99E9B3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35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852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57456"/>
            <a:ext cx="8229600" cy="689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2499"/>
            <a:ext cx="8229600" cy="4459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67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mailto:catarina.tarpo@giz.de" TargetMode="Externa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e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E9C930-DE8C-47AD-818C-A47CCD0FF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8" y="1802736"/>
            <a:ext cx="5530412" cy="3691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2C13BDE-4EDF-44EF-AEDC-1260F59D4137}"/>
              </a:ext>
            </a:extLst>
          </p:cNvPr>
          <p:cNvSpPr txBox="1"/>
          <p:nvPr/>
        </p:nvSpPr>
        <p:spPr>
          <a:xfrm>
            <a:off x="1134740" y="1053278"/>
            <a:ext cx="7788925" cy="1785931"/>
          </a:xfrm>
          <a:prstGeom prst="rect">
            <a:avLst/>
          </a:prstGeom>
          <a:solidFill>
            <a:schemeClr val="tx2">
              <a:lumMod val="20000"/>
              <a:lumOff val="80000"/>
              <a:alpha val="93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Day 1, 22</a:t>
            </a:r>
            <a:r>
              <a:rPr lang="en-GB" baseline="30000" dirty="0">
                <a:solidFill>
                  <a:schemeClr val="tx2"/>
                </a:solidFill>
              </a:rPr>
              <a:t>nd</a:t>
            </a:r>
            <a:r>
              <a:rPr lang="en-GB" dirty="0">
                <a:solidFill>
                  <a:schemeClr val="tx2"/>
                </a:solidFill>
              </a:rPr>
              <a:t> of February 2022: </a:t>
            </a:r>
          </a:p>
          <a:p>
            <a:r>
              <a:rPr lang="en-GB">
                <a:solidFill>
                  <a:schemeClr val="tx2"/>
                </a:solidFill>
              </a:rPr>
              <a:t>PATPA Anglophone African Regional Group </a:t>
            </a:r>
          </a:p>
          <a:p>
            <a:endParaRPr lang="en-GB">
              <a:solidFill>
                <a:schemeClr val="tx2"/>
              </a:solidFill>
            </a:endParaRPr>
          </a:p>
          <a:p>
            <a:r>
              <a:rPr lang="en-GB">
                <a:solidFill>
                  <a:schemeClr val="tx2"/>
                </a:solidFill>
              </a:rPr>
              <a:t>Virtual workshop on a</a:t>
            </a:r>
            <a:r>
              <a:rPr lang="en-US" err="1">
                <a:solidFill>
                  <a:schemeClr val="tx2"/>
                </a:solidFill>
              </a:rPr>
              <a:t>daptation</a:t>
            </a:r>
            <a:r>
              <a:rPr lang="en-US">
                <a:solidFill>
                  <a:schemeClr val="tx2"/>
                </a:solidFill>
              </a:rPr>
              <a:t> reporting through the Biennial </a:t>
            </a:r>
            <a:r>
              <a:rPr lang="de-DE">
                <a:solidFill>
                  <a:schemeClr val="tx2"/>
                </a:solidFill>
              </a:rPr>
              <a:t>Transparency Report (BTR)</a:t>
            </a:r>
            <a:endParaRPr lang="en-GB">
              <a:solidFill>
                <a:schemeClr val="tx2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4982966" y="3648658"/>
            <a:ext cx="3946046" cy="1394700"/>
          </a:xfrm>
          <a:prstGeom prst="rect">
            <a:avLst/>
          </a:prstGeom>
          <a:solidFill>
            <a:schemeClr val="tx2">
              <a:lumMod val="20000"/>
              <a:lumOff val="80000"/>
              <a:alpha val="94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000" err="1">
                <a:solidFill>
                  <a:schemeClr val="tx2"/>
                </a:solidFill>
                <a:latin typeface="Arial"/>
                <a:cs typeface="Arial"/>
              </a:rPr>
              <a:t>February</a:t>
            </a:r>
            <a:r>
              <a:rPr lang="en-US" sz="2000">
                <a:solidFill>
                  <a:schemeClr val="tx2"/>
                </a:solidFill>
                <a:latin typeface="Arial"/>
                <a:cs typeface="Arial"/>
              </a:rPr>
              <a:t> 22nd – 24th, 2022</a:t>
            </a:r>
            <a:endParaRPr lang="en-US" sz="2000">
              <a:solidFill>
                <a:schemeClr val="tx2"/>
              </a:solidFill>
            </a:endParaRPr>
          </a:p>
          <a:p>
            <a:pPr algn="r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schemeClr val="tx2"/>
              </a:solidFill>
            </a:endParaRP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chemeClr val="tx2"/>
                </a:solidFill>
              </a:rPr>
              <a:t>Welcome, we will begin shortly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46DED-0883-4F72-ADC0-A5D2BB1BC5DD}"/>
              </a:ext>
            </a:extLst>
          </p:cNvPr>
          <p:cNvSpPr txBox="1"/>
          <p:nvPr/>
        </p:nvSpPr>
        <p:spPr>
          <a:xfrm>
            <a:off x="308472" y="5279136"/>
            <a:ext cx="28203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2">
                    <a:lumMod val="90000"/>
                  </a:schemeClr>
                </a:solidFill>
              </a:rPr>
              <a:t>©Christina </a:t>
            </a:r>
            <a:r>
              <a:rPr lang="en-GB" sz="800" err="1">
                <a:solidFill>
                  <a:schemeClr val="bg2">
                    <a:lumMod val="90000"/>
                  </a:schemeClr>
                </a:solidFill>
              </a:rPr>
              <a:t>Morillo</a:t>
            </a:r>
            <a:r>
              <a:rPr lang="en-GB" sz="800">
                <a:solidFill>
                  <a:schemeClr val="bg2">
                    <a:lumMod val="90000"/>
                  </a:schemeClr>
                </a:solidFill>
              </a:rPr>
              <a:t>/</a:t>
            </a:r>
            <a:r>
              <a:rPr lang="en-GB" sz="800" err="1">
                <a:solidFill>
                  <a:schemeClr val="bg2">
                    <a:lumMod val="90000"/>
                  </a:schemeClr>
                </a:solidFill>
              </a:rPr>
              <a:t>Pexels</a:t>
            </a:r>
            <a:endParaRPr lang="en-GB" sz="800">
              <a:solidFill>
                <a:schemeClr val="bg2">
                  <a:lumMod val="9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7"/>
          <p:cNvSpPr>
            <a:spLocks noGrp="1" noChangeArrowheads="1"/>
          </p:cNvSpPr>
          <p:nvPr>
            <p:ph type="ftr" sz="quarter" idx="3"/>
          </p:nvPr>
        </p:nvSpPr>
        <p:spPr>
          <a:xfrm>
            <a:off x="4355976" y="6237312"/>
            <a:ext cx="5230813" cy="179388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Ms. Funanani Muremi, Adaptation Committee member</a:t>
            </a:r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2708920"/>
            <a:ext cx="7881937" cy="1204912"/>
          </a:xfrm>
        </p:spPr>
        <p:txBody>
          <a:bodyPr/>
          <a:lstStyle/>
          <a:p>
            <a:pPr>
              <a:lnSpc>
                <a:spcPct val="100000"/>
              </a:lnSpc>
            </a:pPr>
            <a:br>
              <a:rPr lang="en-US" sz="3200" dirty="0"/>
            </a:br>
            <a:br>
              <a:rPr lang="de-DE" sz="1600" b="1" dirty="0"/>
            </a:br>
            <a:br>
              <a:rPr lang="en-US" sz="3200" dirty="0"/>
            </a:br>
            <a:r>
              <a:rPr lang="en-US" sz="2400" dirty="0"/>
              <a:t>PATPA workshop on </a:t>
            </a:r>
            <a:r>
              <a:rPr lang="en-US" sz="2400" i="1" dirty="0"/>
              <a:t>Adaptation reporting through the biennial transparency reports</a:t>
            </a:r>
            <a:br>
              <a:rPr lang="en-US" sz="2400" dirty="0"/>
            </a:br>
            <a:br>
              <a:rPr lang="en-US" sz="2400" dirty="0"/>
            </a:br>
            <a:r>
              <a:rPr lang="en-US" sz="2000" dirty="0"/>
              <a:t>Adaptation information arrangements under the UNFCCC and the Paris Agreement, and related work by the Adaptation Committee</a:t>
            </a:r>
            <a:endParaRPr lang="en-GB" sz="2000" b="1" dirty="0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31031" y="4316746"/>
            <a:ext cx="7881938" cy="758825"/>
          </a:xfrm>
        </p:spPr>
        <p:txBody>
          <a:bodyPr/>
          <a:lstStyle/>
          <a:p>
            <a:r>
              <a:rPr lang="de-DE" dirty="0"/>
              <a:t>22-24 February 2022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0D44BD13-AB97-4A47-91CD-CAB9E02F1401}"/>
              </a:ext>
            </a:extLst>
          </p:cNvPr>
          <p:cNvSpPr/>
          <p:nvPr/>
        </p:nvSpPr>
        <p:spPr>
          <a:xfrm>
            <a:off x="455803" y="1476748"/>
            <a:ext cx="8232394" cy="1830869"/>
          </a:xfrm>
          <a:prstGeom prst="rect">
            <a:avLst/>
          </a:prstGeom>
          <a:solidFill>
            <a:srgbClr val="E7E6E6">
              <a:alpha val="36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 AND COMMUNICATION WITH ADAPTATION-SPECIFIC GUIDELINES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A30D58-35A9-4A61-95AE-CC4D4F43C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</a:rPr>
              <a:t>UNFCCC AND PARIS AGREEMENT ARRANGEMENTS INVOLVING ADAPTATION INFORMATION</a:t>
            </a:r>
            <a:endParaRPr lang="en-US" b="1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A0BC847-19D3-4A9A-8A5C-D9263EF45C6A}"/>
              </a:ext>
            </a:extLst>
          </p:cNvPr>
          <p:cNvSpPr/>
          <p:nvPr/>
        </p:nvSpPr>
        <p:spPr>
          <a:xfrm>
            <a:off x="458154" y="4531390"/>
            <a:ext cx="8230043" cy="863578"/>
          </a:xfrm>
          <a:prstGeom prst="rect">
            <a:avLst/>
          </a:prstGeom>
          <a:solidFill>
            <a:srgbClr val="E7E6E6">
              <a:alpha val="36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INFORMATION CHANNELS</a:t>
            </a:r>
          </a:p>
        </p:txBody>
      </p:sp>
      <p:sp>
        <p:nvSpPr>
          <p:cNvPr id="132" name="Arrow: Right 131">
            <a:extLst>
              <a:ext uri="{FF2B5EF4-FFF2-40B4-BE49-F238E27FC236}">
                <a16:creationId xmlns:a16="http://schemas.microsoft.com/office/drawing/2014/main" id="{CE7285A2-3986-4B8B-91DA-62CA8E597782}"/>
              </a:ext>
            </a:extLst>
          </p:cNvPr>
          <p:cNvSpPr/>
          <p:nvPr/>
        </p:nvSpPr>
        <p:spPr>
          <a:xfrm>
            <a:off x="5233081" y="1688726"/>
            <a:ext cx="2079311" cy="361779"/>
          </a:xfrm>
          <a:prstGeom prst="rightArrow">
            <a:avLst>
              <a:gd name="adj1" fmla="val 69319"/>
              <a:gd name="adj2" fmla="val 54890"/>
            </a:avLst>
          </a:prstGeom>
          <a:solidFill>
            <a:srgbClr val="92D05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8" name="Arrow: Right 127">
            <a:extLst>
              <a:ext uri="{FF2B5EF4-FFF2-40B4-BE49-F238E27FC236}">
                <a16:creationId xmlns:a16="http://schemas.microsoft.com/office/drawing/2014/main" id="{509AC35A-5940-416B-A56F-63DE822F62C6}"/>
              </a:ext>
            </a:extLst>
          </p:cNvPr>
          <p:cNvSpPr/>
          <p:nvPr/>
        </p:nvSpPr>
        <p:spPr>
          <a:xfrm>
            <a:off x="538196" y="1688781"/>
            <a:ext cx="4694885" cy="361779"/>
          </a:xfrm>
          <a:prstGeom prst="rightArrow">
            <a:avLst>
              <a:gd name="adj1" fmla="val 69319"/>
              <a:gd name="adj2" fmla="val 54890"/>
            </a:avLst>
          </a:prstGeom>
          <a:solidFill>
            <a:srgbClr val="92D05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</p:sp>
      <p:sp>
        <p:nvSpPr>
          <p:cNvPr id="129" name="Arrow: Right 4">
            <a:extLst>
              <a:ext uri="{FF2B5EF4-FFF2-40B4-BE49-F238E27FC236}">
                <a16:creationId xmlns:a16="http://schemas.microsoft.com/office/drawing/2014/main" id="{40F45CB2-C468-4637-9708-44294C3BCA7A}"/>
              </a:ext>
            </a:extLst>
          </p:cNvPr>
          <p:cNvSpPr txBox="1"/>
          <p:nvPr/>
        </p:nvSpPr>
        <p:spPr>
          <a:xfrm>
            <a:off x="565642" y="1755709"/>
            <a:ext cx="4639991" cy="202976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34290" tIns="34290" rIns="190500" bIns="140888" numCol="1" spcCol="1270" anchor="t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1999: National communications of annex I Parties (FCCC/CP/1999/7)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EE0CB5F-F01F-4019-AC5A-288CC3934368}"/>
              </a:ext>
            </a:extLst>
          </p:cNvPr>
          <p:cNvGrpSpPr/>
          <p:nvPr/>
        </p:nvGrpSpPr>
        <p:grpSpPr>
          <a:xfrm>
            <a:off x="1161561" y="2050560"/>
            <a:ext cx="6150833" cy="390724"/>
            <a:chOff x="0" y="802001"/>
            <a:chExt cx="8128000" cy="955772"/>
          </a:xfrm>
          <a:solidFill>
            <a:srgbClr val="92D050"/>
          </a:solidFill>
        </p:grpSpPr>
        <p:sp>
          <p:nvSpPr>
            <p:cNvPr id="126" name="Arrow: Right 125">
              <a:extLst>
                <a:ext uri="{FF2B5EF4-FFF2-40B4-BE49-F238E27FC236}">
                  <a16:creationId xmlns:a16="http://schemas.microsoft.com/office/drawing/2014/main" id="{5A8B3B13-A360-41BF-932B-1528E62C23DF}"/>
                </a:ext>
              </a:extLst>
            </p:cNvPr>
            <p:cNvSpPr/>
            <p:nvPr/>
          </p:nvSpPr>
          <p:spPr>
            <a:xfrm>
              <a:off x="0" y="802001"/>
              <a:ext cx="8128000" cy="955772"/>
            </a:xfrm>
            <a:prstGeom prst="rightArrow">
              <a:avLst>
                <a:gd name="adj1" fmla="val 69319"/>
                <a:gd name="adj2" fmla="val 51610"/>
              </a:avLst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127" name="Arrow: Right 4">
              <a:extLst>
                <a:ext uri="{FF2B5EF4-FFF2-40B4-BE49-F238E27FC236}">
                  <a16:creationId xmlns:a16="http://schemas.microsoft.com/office/drawing/2014/main" id="{DCEED070-A74B-4BD6-BF3A-A53792CC6D43}"/>
                </a:ext>
              </a:extLst>
            </p:cNvPr>
            <p:cNvSpPr txBox="1"/>
            <p:nvPr/>
          </p:nvSpPr>
          <p:spPr>
            <a:xfrm>
              <a:off x="32932" y="1044069"/>
              <a:ext cx="7832172" cy="591656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34290" tIns="34290" rIns="190500" bIns="140888" numCol="1" spcCol="1270" anchor="t" anchorCtr="0">
              <a:noAutofit/>
            </a:bodyPr>
            <a:lstStyle/>
            <a:p>
              <a:pPr marL="0" marR="0" lvl="0" indent="0" algn="ctr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2002: National communications of non-annex I Parties (17/CP.8)</a:t>
              </a:r>
            </a:p>
          </p:txBody>
        </p:sp>
      </p:grpSp>
      <p:sp>
        <p:nvSpPr>
          <p:cNvPr id="122" name="Arrow: Right 121">
            <a:extLst>
              <a:ext uri="{FF2B5EF4-FFF2-40B4-BE49-F238E27FC236}">
                <a16:creationId xmlns:a16="http://schemas.microsoft.com/office/drawing/2014/main" id="{268EB998-A133-407E-A27A-098D90460226}"/>
              </a:ext>
            </a:extLst>
          </p:cNvPr>
          <p:cNvSpPr/>
          <p:nvPr/>
        </p:nvSpPr>
        <p:spPr>
          <a:xfrm>
            <a:off x="3981824" y="2434554"/>
            <a:ext cx="3330569" cy="381649"/>
          </a:xfrm>
          <a:prstGeom prst="rightArrow">
            <a:avLst>
              <a:gd name="adj1" fmla="val 69319"/>
              <a:gd name="adj2" fmla="val 51610"/>
            </a:avLst>
          </a:prstGeom>
          <a:solidFill>
            <a:srgbClr val="92D05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</p:sp>
      <p:sp>
        <p:nvSpPr>
          <p:cNvPr id="123" name="Arrow: Right 4">
            <a:extLst>
              <a:ext uri="{FF2B5EF4-FFF2-40B4-BE49-F238E27FC236}">
                <a16:creationId xmlns:a16="http://schemas.microsoft.com/office/drawing/2014/main" id="{7F958FC5-9226-4E9C-8729-73B962198D17}"/>
              </a:ext>
            </a:extLst>
          </p:cNvPr>
          <p:cNvSpPr txBox="1"/>
          <p:nvPr/>
        </p:nvSpPr>
        <p:spPr>
          <a:xfrm>
            <a:off x="3981824" y="2532775"/>
            <a:ext cx="3247002" cy="23625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34290" tIns="34290" rIns="190500" bIns="140888" numCol="1" spcCol="1270" anchor="t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2015/2018: ADCOMs (PA Art 7 + 9/CMA.1)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DE9E981-D725-4F1B-8020-ECAD0511A715}"/>
              </a:ext>
            </a:extLst>
          </p:cNvPr>
          <p:cNvGrpSpPr/>
          <p:nvPr/>
        </p:nvGrpSpPr>
        <p:grpSpPr>
          <a:xfrm>
            <a:off x="3981824" y="2805342"/>
            <a:ext cx="3330569" cy="401693"/>
            <a:chOff x="0" y="802001"/>
            <a:chExt cx="8128000" cy="955772"/>
          </a:xfrm>
          <a:solidFill>
            <a:srgbClr val="92D050"/>
          </a:solidFill>
        </p:grpSpPr>
        <p:sp>
          <p:nvSpPr>
            <p:cNvPr id="120" name="Arrow: Right 119">
              <a:extLst>
                <a:ext uri="{FF2B5EF4-FFF2-40B4-BE49-F238E27FC236}">
                  <a16:creationId xmlns:a16="http://schemas.microsoft.com/office/drawing/2014/main" id="{37FDD9E5-10C4-4B32-B9C7-8E15F560953A}"/>
                </a:ext>
              </a:extLst>
            </p:cNvPr>
            <p:cNvSpPr/>
            <p:nvPr/>
          </p:nvSpPr>
          <p:spPr>
            <a:xfrm>
              <a:off x="0" y="802001"/>
              <a:ext cx="8128000" cy="955772"/>
            </a:xfrm>
            <a:prstGeom prst="rightArrow">
              <a:avLst>
                <a:gd name="adj1" fmla="val 69319"/>
                <a:gd name="adj2" fmla="val 50133"/>
              </a:avLst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121" name="Arrow: Right 4">
              <a:extLst>
                <a:ext uri="{FF2B5EF4-FFF2-40B4-BE49-F238E27FC236}">
                  <a16:creationId xmlns:a16="http://schemas.microsoft.com/office/drawing/2014/main" id="{024BB6E6-164D-486D-A002-B63C9AE6B706}"/>
                </a:ext>
              </a:extLst>
            </p:cNvPr>
            <p:cNvSpPr txBox="1"/>
            <p:nvPr/>
          </p:nvSpPr>
          <p:spPr>
            <a:xfrm>
              <a:off x="32931" y="1045536"/>
              <a:ext cx="7832172" cy="59165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4290" tIns="34290" rIns="190500" bIns="140888" numCol="1" spcCol="1270" anchor="t" anchorCtr="0">
              <a:noAutofit/>
            </a:bodyPr>
            <a:lstStyle/>
            <a:p>
              <a:pPr marL="0" marR="0" lvl="0" indent="0" algn="ctr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2015/2018: BTRs (PA Art 13 + 18/CMA.1)</a:t>
              </a:r>
            </a:p>
          </p:txBody>
        </p:sp>
      </p:grpSp>
      <p:sp>
        <p:nvSpPr>
          <p:cNvPr id="133" name="Arrow: Right 4">
            <a:extLst>
              <a:ext uri="{FF2B5EF4-FFF2-40B4-BE49-F238E27FC236}">
                <a16:creationId xmlns:a16="http://schemas.microsoft.com/office/drawing/2014/main" id="{D5E73D83-E9A3-45A1-B4C1-DE42C6C8BD1F}"/>
              </a:ext>
            </a:extLst>
          </p:cNvPr>
          <p:cNvSpPr txBox="1"/>
          <p:nvPr/>
        </p:nvSpPr>
        <p:spPr>
          <a:xfrm>
            <a:off x="5233080" y="1765128"/>
            <a:ext cx="2051864" cy="23114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34290" tIns="34290" rIns="190500" bIns="140888" numCol="1" spcCol="1270" anchor="t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2019: new guidelines (6/CP.25)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61560FC-22B5-4AD1-B2ED-CE95582D5D2B}"/>
              </a:ext>
            </a:extLst>
          </p:cNvPr>
          <p:cNvSpPr/>
          <p:nvPr/>
        </p:nvSpPr>
        <p:spPr>
          <a:xfrm>
            <a:off x="455803" y="3427250"/>
            <a:ext cx="8232394" cy="986975"/>
          </a:xfrm>
          <a:prstGeom prst="rect">
            <a:avLst/>
          </a:prstGeom>
          <a:solidFill>
            <a:srgbClr val="E7E6E6">
              <a:alpha val="36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NATIONAL-LEVEL ADAPTATION PROCESSES WITH REPORTING / COMMUNICATION ASPECTS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1B7C01E-CFB2-4A50-B325-8323A2E125F2}"/>
              </a:ext>
            </a:extLst>
          </p:cNvPr>
          <p:cNvGrpSpPr/>
          <p:nvPr/>
        </p:nvGrpSpPr>
        <p:grpSpPr>
          <a:xfrm>
            <a:off x="876608" y="3603500"/>
            <a:ext cx="6435785" cy="390724"/>
            <a:chOff x="-376551" y="-170501"/>
            <a:chExt cx="8504550" cy="955772"/>
          </a:xfrm>
          <a:solidFill>
            <a:srgbClr val="92D050"/>
          </a:solidFill>
        </p:grpSpPr>
        <p:sp>
          <p:nvSpPr>
            <p:cNvPr id="46" name="Arrow: Right 45">
              <a:extLst>
                <a:ext uri="{FF2B5EF4-FFF2-40B4-BE49-F238E27FC236}">
                  <a16:creationId xmlns:a16="http://schemas.microsoft.com/office/drawing/2014/main" id="{B1F2B10B-1E52-4B0C-ACBF-3B19148BE6ED}"/>
                </a:ext>
              </a:extLst>
            </p:cNvPr>
            <p:cNvSpPr/>
            <p:nvPr/>
          </p:nvSpPr>
          <p:spPr>
            <a:xfrm>
              <a:off x="-376551" y="-170501"/>
              <a:ext cx="8504550" cy="955772"/>
            </a:xfrm>
            <a:prstGeom prst="rightArrow">
              <a:avLst>
                <a:gd name="adj1" fmla="val 69319"/>
                <a:gd name="adj2" fmla="val 51610"/>
              </a:avLst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47" name="Arrow: Right 4">
              <a:extLst>
                <a:ext uri="{FF2B5EF4-FFF2-40B4-BE49-F238E27FC236}">
                  <a16:creationId xmlns:a16="http://schemas.microsoft.com/office/drawing/2014/main" id="{A4FE303C-6F06-4875-8FF6-51D87BB83052}"/>
                </a:ext>
              </a:extLst>
            </p:cNvPr>
            <p:cNvSpPr txBox="1"/>
            <p:nvPr/>
          </p:nvSpPr>
          <p:spPr>
            <a:xfrm>
              <a:off x="-376551" y="74137"/>
              <a:ext cx="8241655" cy="570916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34290" tIns="34290" rIns="190500" bIns="140888" numCol="1" spcCol="1270" anchor="t" anchorCtr="0">
              <a:noAutofit/>
            </a:bodyPr>
            <a:lstStyle/>
            <a:p>
              <a:pPr marL="0" marR="0" lvl="0" indent="0" algn="ctr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2001: NAPAs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1506F21-E177-43E0-B7E2-D47F15AEEECD}"/>
              </a:ext>
            </a:extLst>
          </p:cNvPr>
          <p:cNvGrpSpPr/>
          <p:nvPr/>
        </p:nvGrpSpPr>
        <p:grpSpPr>
          <a:xfrm>
            <a:off x="2585875" y="3985167"/>
            <a:ext cx="4726517" cy="381649"/>
            <a:chOff x="-6740105" y="-154328"/>
            <a:chExt cx="14869513" cy="955772"/>
          </a:xfrm>
          <a:solidFill>
            <a:srgbClr val="92D050"/>
          </a:solidFill>
        </p:grpSpPr>
        <p:sp>
          <p:nvSpPr>
            <p:cNvPr id="44" name="Arrow: Right 43">
              <a:extLst>
                <a:ext uri="{FF2B5EF4-FFF2-40B4-BE49-F238E27FC236}">
                  <a16:creationId xmlns:a16="http://schemas.microsoft.com/office/drawing/2014/main" id="{65FBDACC-1326-4123-9E59-45C7BDD62324}"/>
                </a:ext>
              </a:extLst>
            </p:cNvPr>
            <p:cNvSpPr/>
            <p:nvPr/>
          </p:nvSpPr>
          <p:spPr>
            <a:xfrm>
              <a:off x="-6738697" y="-154328"/>
              <a:ext cx="14868105" cy="955772"/>
            </a:xfrm>
            <a:prstGeom prst="rightArrow">
              <a:avLst>
                <a:gd name="adj1" fmla="val 69319"/>
                <a:gd name="adj2" fmla="val 51610"/>
              </a:avLst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45" name="Arrow: Right 4">
              <a:extLst>
                <a:ext uri="{FF2B5EF4-FFF2-40B4-BE49-F238E27FC236}">
                  <a16:creationId xmlns:a16="http://schemas.microsoft.com/office/drawing/2014/main" id="{60C81A63-8CF6-4B6D-A3DC-C8B8C088C8C3}"/>
                </a:ext>
              </a:extLst>
            </p:cNvPr>
            <p:cNvSpPr txBox="1"/>
            <p:nvPr/>
          </p:nvSpPr>
          <p:spPr>
            <a:xfrm>
              <a:off x="-6740105" y="71698"/>
              <a:ext cx="14605206" cy="624194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34290" tIns="34290" rIns="190500" bIns="140888" numCol="1" spcCol="1270" anchor="t" anchorCtr="0">
              <a:noAutofit/>
            </a:bodyPr>
            <a:lstStyle/>
            <a:p>
              <a:pPr marL="0" marR="0" lvl="0" indent="0" algn="ctr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2010: NAPs (5/CP.17)</a:t>
              </a:r>
            </a:p>
          </p:txBody>
        </p:sp>
      </p:grp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CC267127-07AF-4E46-97DE-2D7FDD1B3F97}"/>
              </a:ext>
            </a:extLst>
          </p:cNvPr>
          <p:cNvSpPr/>
          <p:nvPr/>
        </p:nvSpPr>
        <p:spPr>
          <a:xfrm>
            <a:off x="3586867" y="4590474"/>
            <a:ext cx="3740371" cy="381650"/>
          </a:xfrm>
          <a:prstGeom prst="rightArrow">
            <a:avLst>
              <a:gd name="adj1" fmla="val 69319"/>
              <a:gd name="adj2" fmla="val 51610"/>
            </a:avLst>
          </a:prstGeom>
          <a:solidFill>
            <a:srgbClr val="92D05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</p:sp>
      <p:sp>
        <p:nvSpPr>
          <p:cNvPr id="52" name="Arrow: Right 4">
            <a:extLst>
              <a:ext uri="{FF2B5EF4-FFF2-40B4-BE49-F238E27FC236}">
                <a16:creationId xmlns:a16="http://schemas.microsoft.com/office/drawing/2014/main" id="{95103C04-CBA1-4E55-AE72-C7533EAAB20B}"/>
              </a:ext>
            </a:extLst>
          </p:cNvPr>
          <p:cNvSpPr txBox="1"/>
          <p:nvPr/>
        </p:nvSpPr>
        <p:spPr>
          <a:xfrm>
            <a:off x="3735834" y="4686299"/>
            <a:ext cx="3507837" cy="23865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34290" tIns="34290" rIns="190500" bIns="140888" numCol="1" spcCol="1270" anchor="t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2014: Adaptation components of INDCs/NDCs (1/CP.20)</a:t>
            </a:r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44E85551-E89B-4B2B-8432-77D2EF2B00E7}"/>
              </a:ext>
            </a:extLst>
          </p:cNvPr>
          <p:cNvSpPr/>
          <p:nvPr/>
        </p:nvSpPr>
        <p:spPr>
          <a:xfrm>
            <a:off x="3996669" y="4961263"/>
            <a:ext cx="3330569" cy="401693"/>
          </a:xfrm>
          <a:prstGeom prst="rightArrow">
            <a:avLst>
              <a:gd name="adj1" fmla="val 69319"/>
              <a:gd name="adj2" fmla="val 50133"/>
            </a:avLst>
          </a:prstGeom>
          <a:solidFill>
            <a:srgbClr val="92D05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</p:sp>
      <p:sp>
        <p:nvSpPr>
          <p:cNvPr id="54" name="Arrow: Right 4">
            <a:extLst>
              <a:ext uri="{FF2B5EF4-FFF2-40B4-BE49-F238E27FC236}">
                <a16:creationId xmlns:a16="http://schemas.microsoft.com/office/drawing/2014/main" id="{091EF3D1-AB68-4D77-A869-A1C829E4D039}"/>
              </a:ext>
            </a:extLst>
          </p:cNvPr>
          <p:cNvSpPr txBox="1"/>
          <p:nvPr/>
        </p:nvSpPr>
        <p:spPr>
          <a:xfrm>
            <a:off x="4010164" y="5063616"/>
            <a:ext cx="3209348" cy="24866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34290" tIns="34290" rIns="190500" bIns="140888" numCol="1" spcCol="1270" anchor="t" anchorCtr="0">
            <a:noAutofit/>
          </a:bodyPr>
          <a:lstStyle/>
          <a:p>
            <a:pPr marL="0" marR="0" lvl="0" indent="0" algn="ctr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Low-emission development strategies (PA Art 4.19)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9DEB8AC-08B1-4871-AD1C-407FBC66C0AF}"/>
              </a:ext>
            </a:extLst>
          </p:cNvPr>
          <p:cNvSpPr/>
          <p:nvPr/>
        </p:nvSpPr>
        <p:spPr>
          <a:xfrm>
            <a:off x="7450450" y="2507505"/>
            <a:ext cx="1237747" cy="235744"/>
          </a:xfrm>
          <a:prstGeom prst="rect">
            <a:avLst/>
          </a:prstGeom>
          <a:solidFill>
            <a:srgbClr val="92D050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registry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E4E0388-B67A-4D69-A404-408D8B0918B7}"/>
              </a:ext>
            </a:extLst>
          </p:cNvPr>
          <p:cNvSpPr/>
          <p:nvPr/>
        </p:nvSpPr>
        <p:spPr>
          <a:xfrm>
            <a:off x="7450450" y="3680989"/>
            <a:ext cx="1237747" cy="235744"/>
          </a:xfrm>
          <a:prstGeom prst="rect">
            <a:avLst/>
          </a:prstGeom>
          <a:solidFill>
            <a:srgbClr val="92D050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UNFCCC website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832EFFA-F0BF-4C85-BB97-C36D7FF91215}"/>
              </a:ext>
            </a:extLst>
          </p:cNvPr>
          <p:cNvSpPr/>
          <p:nvPr/>
        </p:nvSpPr>
        <p:spPr>
          <a:xfrm>
            <a:off x="7450450" y="4058119"/>
            <a:ext cx="1237747" cy="235744"/>
          </a:xfrm>
          <a:prstGeom prst="rect">
            <a:avLst/>
          </a:prstGeom>
          <a:solidFill>
            <a:srgbClr val="92D050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 Central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55FF2C44-1D92-4541-B40A-F2195608E5D0}"/>
              </a:ext>
            </a:extLst>
          </p:cNvPr>
          <p:cNvSpPr/>
          <p:nvPr/>
        </p:nvSpPr>
        <p:spPr>
          <a:xfrm>
            <a:off x="7450450" y="1741893"/>
            <a:ext cx="1237747" cy="235744"/>
          </a:xfrm>
          <a:prstGeom prst="rect">
            <a:avLst/>
          </a:prstGeom>
          <a:solidFill>
            <a:srgbClr val="92D050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 portal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2DAF9D1-D93A-49EA-BB1E-AAD0A067B2B4}"/>
              </a:ext>
            </a:extLst>
          </p:cNvPr>
          <p:cNvSpPr/>
          <p:nvPr/>
        </p:nvSpPr>
        <p:spPr>
          <a:xfrm>
            <a:off x="7450450" y="2128049"/>
            <a:ext cx="1237747" cy="235744"/>
          </a:xfrm>
          <a:prstGeom prst="rect">
            <a:avLst/>
          </a:prstGeom>
          <a:solidFill>
            <a:srgbClr val="92D050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 portal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11B811F-7E1C-46EA-8AEB-C3ACF50BCB46}"/>
              </a:ext>
            </a:extLst>
          </p:cNvPr>
          <p:cNvSpPr/>
          <p:nvPr/>
        </p:nvSpPr>
        <p:spPr>
          <a:xfrm>
            <a:off x="7450450" y="2886962"/>
            <a:ext cx="1237747" cy="235744"/>
          </a:xfrm>
          <a:prstGeom prst="rect">
            <a:avLst/>
          </a:prstGeom>
          <a:solidFill>
            <a:srgbClr val="92D050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UNFCCC website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555BD0E-E96B-48F0-90BF-7EEBF7858ECE}"/>
              </a:ext>
            </a:extLst>
          </p:cNvPr>
          <p:cNvSpPr/>
          <p:nvPr/>
        </p:nvSpPr>
        <p:spPr>
          <a:xfrm>
            <a:off x="7450450" y="4663427"/>
            <a:ext cx="1235396" cy="235744"/>
          </a:xfrm>
          <a:prstGeom prst="rect">
            <a:avLst/>
          </a:prstGeom>
          <a:solidFill>
            <a:srgbClr val="92D050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NDC registry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0B710EE-8C3D-4DA4-9C91-432F02D602DA}"/>
              </a:ext>
            </a:extLst>
          </p:cNvPr>
          <p:cNvSpPr/>
          <p:nvPr/>
        </p:nvSpPr>
        <p:spPr>
          <a:xfrm>
            <a:off x="7450450" y="5044237"/>
            <a:ext cx="1235396" cy="235744"/>
          </a:xfrm>
          <a:prstGeom prst="rect">
            <a:avLst/>
          </a:prstGeom>
          <a:solidFill>
            <a:srgbClr val="92D050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UNFCCC website</a:t>
            </a:r>
          </a:p>
        </p:txBody>
      </p:sp>
    </p:spTree>
    <p:extLst>
      <p:ext uri="{BB962C8B-B14F-4D97-AF65-F5344CB8AC3E}">
        <p14:creationId xmlns:p14="http://schemas.microsoft.com/office/powerpoint/2010/main" val="111098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390"/>
    </mc:Choice>
    <mc:Fallback xmlns="">
      <p:transition spd="slow" advTm="12939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F3B5A-07EA-4FF5-A2FA-05915E408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</a:rPr>
              <a:t>UNFCCC AND PARIS AGREEMENT ARRANGEMENTS DESIGNED FOR REPORTING AND COMMUNICATING ADAPTATION INFORMATION</a:t>
            </a:r>
            <a:endParaRPr lang="en-US" dirty="0">
              <a:latin typeface="Arial" panose="020B0604020202020204" pitchFamily="34" charset="0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ECC92CC-C3E4-4459-9CE6-06D0054312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8915" y="908720"/>
          <a:ext cx="8446170" cy="4777260"/>
        </p:xfrm>
        <a:graphic>
          <a:graphicData uri="http://schemas.openxmlformats.org/drawingml/2006/table">
            <a:tbl>
              <a:tblPr firstRow="1" firstCol="1" bandRow="1"/>
              <a:tblGrid>
                <a:gridCol w="634716">
                  <a:extLst>
                    <a:ext uri="{9D8B030D-6E8A-4147-A177-3AD203B41FA5}">
                      <a16:colId xmlns:a16="http://schemas.microsoft.com/office/drawing/2014/main" val="3131482990"/>
                    </a:ext>
                  </a:extLst>
                </a:gridCol>
                <a:gridCol w="996081">
                  <a:extLst>
                    <a:ext uri="{9D8B030D-6E8A-4147-A177-3AD203B41FA5}">
                      <a16:colId xmlns:a16="http://schemas.microsoft.com/office/drawing/2014/main" val="232662843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116268066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566805325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4025771919"/>
                    </a:ext>
                  </a:extLst>
                </a:gridCol>
                <a:gridCol w="1918829">
                  <a:extLst>
                    <a:ext uri="{9D8B030D-6E8A-4147-A177-3AD203B41FA5}">
                      <a16:colId xmlns:a16="http://schemas.microsoft.com/office/drawing/2014/main" val="1462295364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endParaRPr lang="en-US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10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Guidance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10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Purpose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10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Timeframes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10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Process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10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Other information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277780"/>
                  </a:ext>
                </a:extLst>
              </a:tr>
              <a:tr h="8320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NCs of Annex I Parties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Decision 6/CP.25, paras 46-47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Enhance transparency, consistency and comparability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Enable review and assessment of implementation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Monitor progress on UNFCCC goals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Every 4 y (8</a:t>
                      </a:r>
                      <a:r>
                        <a:rPr lang="en-GB" sz="105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GB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NCs due on 31 Dec 2022)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Secretariat posts NCs on UNFCCC website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Compilation and synthesis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endParaRPr lang="en-US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8409322"/>
                  </a:ext>
                </a:extLst>
              </a:tr>
              <a:tr h="11530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NCs of non-Annex I Parties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Decision 17/CP.8, paras 3-4 and 26; section B (paras 28-36)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Encourage consistency, transparency and comparability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Policy guidance to operating entities of financial mechanism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Ensure COP has sufficient information for assessing implementation 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Determined by the COP – generally every 4 y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Secretariat posts NCs on UNFCCC website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Guidelines under revision by SBI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55506"/>
                  </a:ext>
                </a:extLst>
              </a:tr>
              <a:tr h="15112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ADCOM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PA Art. 7.10-11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Decision 9/CMA.1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Visibility and profile of adaptation, balance with mitigation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Strengthen adaptation action/support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Input to GST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Enhance learning and understanding of adaptation needs and actions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Contribute to reviewing progress towards global goal on adaptation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Submit in time to inform each GST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Submitted as components or in conjunction with other documents (e.g. NC, NDC, NAPs, BTRs)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Recorded in registry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Synthesized for GST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Take stock of guidance in 2025 and revise if needed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Country-driven, flexible; not a burden or basis of comparison/review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Information may be “tailored” to vehicle documents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Parties invited to include “ex ante information” / provide information on elements (a-d), and additionally (e-</a:t>
                      </a:r>
                      <a:r>
                        <a:rPr lang="en-US" sz="10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708569"/>
                  </a:ext>
                </a:extLst>
              </a:tr>
              <a:tr h="9608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BTRs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PA Art 13.8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Decision 18/CMA.1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Understand adaptation action, good practices, priorities, needs and gaps, to inform GST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Could facilitate recognition of adaptation efforts of developing countries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Every 2 y, starting 31 Dec 2024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Secretariat posts BTRs on web and synthesizes them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Synthesized for GST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Parties may cross-reference adaptation information in other documents, and focus on updates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2778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7507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BDC00-02AD-43B6-A39B-3CF63B6AE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</a:rPr>
              <a:t>DRAFT SUPPLEMENTARY GUIDANCE FOR ADCOMS: WORK SO FAR</a:t>
            </a:r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B7E28ED-DBE8-4195-915B-AF93520BF9FE}"/>
              </a:ext>
            </a:extLst>
          </p:cNvPr>
          <p:cNvGraphicFramePr/>
          <p:nvPr/>
        </p:nvGraphicFramePr>
        <p:xfrm>
          <a:off x="635000" y="908720"/>
          <a:ext cx="786923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5230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A91C48-BE20-42D5-B9A5-6C3BC4B55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309563"/>
            <a:ext cx="7869238" cy="314325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</a:rPr>
              <a:t>DRAFT SUPPLEMENTARY GUIDANCE FOR ADCOMS: OVERVIEW OF THE CURRENT DRAFT</a:t>
            </a:r>
            <a:endParaRPr lang="en-US" dirty="0"/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5FB89B1F-207A-4D47-BBE2-09167AC288A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6534" y="980728"/>
          <a:ext cx="8473938" cy="4384104"/>
        </p:xfrm>
        <a:graphic>
          <a:graphicData uri="http://schemas.openxmlformats.org/drawingml/2006/table">
            <a:tbl>
              <a:tblPr firstRow="1" firstCol="1" bandRow="1"/>
              <a:tblGrid>
                <a:gridCol w="1273138">
                  <a:extLst>
                    <a:ext uri="{9D8B030D-6E8A-4147-A177-3AD203B41FA5}">
                      <a16:colId xmlns:a16="http://schemas.microsoft.com/office/drawing/2014/main" val="3131482990"/>
                    </a:ext>
                  </a:extLst>
                </a:gridCol>
                <a:gridCol w="5616624">
                  <a:extLst>
                    <a:ext uri="{9D8B030D-6E8A-4147-A177-3AD203B41FA5}">
                      <a16:colId xmlns:a16="http://schemas.microsoft.com/office/drawing/2014/main" val="232662843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485194863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US" sz="9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Chapter</a:t>
                      </a: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9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Sections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US" sz="9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Types of content</a:t>
                      </a: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27778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Chapter 1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Mandate, approach, overview of content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endParaRPr lang="en-US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840932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Chapter 2 (Part I): guidance relevant for the ADCOMs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2.1: Existing guidance for ADCOMs in Paris Agreement and CMA decisions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2.2: Submitting an ADCOM as a component of, or in conjunction with, other communications and/or documents: relevant guidelines and considerations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2.3: Scope of, and information synergies with, existing guidelines for the main vehicle documents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2.4: Considerations and observations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Existing guidance for ADCOMs and vehicle documents, ways in which an ADCOM can be submitted, and synergies between the various guidelines.</a:t>
                      </a: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55506"/>
                  </a:ext>
                </a:extLst>
              </a:tr>
              <a:tr h="15112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Chapter 3 (Part II): supplementary guidance to facilitate the preparation of information on specific elements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3.1.	Communicating information on possible elements of an adaptation communication: relevant linkages, existing approaches and methodologies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3.2.	National circumstances, institutional arrangements and legal frameworks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3.3.	Impacts, risks and vulnerabilities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3.4.	National adaptation priorities, strategies, policies, plans, goals and actions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3.5.	Implementation and support needs of, and provision of support to, developing country Parties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3.6.	Implementation of adaptation actions and plans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3.7.	Adaptation actions and/or economic diversification plans, </a:t>
                      </a:r>
                      <a:r>
                        <a:rPr lang="en-US" sz="9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inc.</a:t>
                      </a: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those that result in mitigation co-benefits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3.8.	How adaptation actions contribute to other international frameworks and/or conventions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3.9.	Gender-responsive adaptation action and traditional knowledge, knowledge of indigenous peoples and local knowledge systems related to adaptation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3.10. Any other information related to adaptation</a:t>
                      </a: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For each element of ADCOMs identified in 9/CMA.1: (a) what the element can be understood to encompass; (b) how information on the element appears in other UNFCCC reporting guidelines; (c) what information sources are available to inform the preparation of information on that element.</a:t>
                      </a: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708569"/>
                  </a:ext>
                </a:extLst>
              </a:tr>
              <a:tr h="2811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GB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Chapter 4: concluding observations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endParaRPr lang="en-US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Observations and suggestions by the AC.</a:t>
                      </a: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2778401"/>
                  </a:ext>
                </a:extLst>
              </a:tr>
              <a:tr h="4492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Annex I: examples of national processes for preparing an ADCOM</a:t>
                      </a: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endParaRPr lang="en-US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Examples of how ADCOMs have been prepared, based on submitted ADCOMs.</a:t>
                      </a: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7487964"/>
                  </a:ext>
                </a:extLst>
              </a:tr>
              <a:tr h="7116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Annex II: comparison of types of adaptation-related information under UNFCCC guidelines</a:t>
                      </a: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endParaRPr lang="en-US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3685" algn="l"/>
                          <a:tab pos="457200" algn="l"/>
                        </a:tabLs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Detailed comparison of how adaptation-related information features in guidelines for ADCOMs, NCs, NAPs and BTRs.</a:t>
                      </a:r>
                    </a:p>
                  </a:txBody>
                  <a:tcPr marL="40449" marR="40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1013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919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88DA028-F440-4D5E-B42E-F36897178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260648"/>
            <a:ext cx="7869238" cy="314325"/>
          </a:xfrm>
        </p:spPr>
        <p:txBody>
          <a:bodyPr/>
          <a:lstStyle/>
          <a:p>
            <a:r>
              <a:rPr lang="en-US" sz="1200" b="1" dirty="0">
                <a:latin typeface="Arial" panose="020B0604020202020204" pitchFamily="34" charset="0"/>
              </a:rPr>
              <a:t>DRAFT SUPPLEMENTARY GUIDANCE FOR ADCOMS: NEXT STEPS</a:t>
            </a:r>
            <a:endParaRPr lang="en-US" sz="12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4F5C44F-4541-4E35-81F3-F0D002DA6BEB}"/>
              </a:ext>
            </a:extLst>
          </p:cNvPr>
          <p:cNvGraphicFramePr/>
          <p:nvPr/>
        </p:nvGraphicFramePr>
        <p:xfrm>
          <a:off x="659284" y="574973"/>
          <a:ext cx="7820670" cy="5504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0396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7"/>
          <p:cNvSpPr>
            <a:spLocks noGrp="1" noChangeArrowheads="1"/>
          </p:cNvSpPr>
          <p:nvPr>
            <p:ph type="ftr" sz="quarter" idx="3"/>
          </p:nvPr>
        </p:nvSpPr>
        <p:spPr>
          <a:xfrm>
            <a:off x="4355976" y="6237312"/>
            <a:ext cx="5230813" cy="179388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Ms. Funanani Muremi, Adaptation Committee member</a:t>
            </a:r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2708920"/>
            <a:ext cx="7881937" cy="1204912"/>
          </a:xfrm>
        </p:spPr>
        <p:txBody>
          <a:bodyPr/>
          <a:lstStyle/>
          <a:p>
            <a:pPr>
              <a:lnSpc>
                <a:spcPct val="100000"/>
              </a:lnSpc>
            </a:pPr>
            <a:br>
              <a:rPr lang="en-US" sz="3200" dirty="0"/>
            </a:br>
            <a:br>
              <a:rPr lang="de-DE" sz="1600" b="1" dirty="0"/>
            </a:br>
            <a:br>
              <a:rPr lang="en-US" sz="3200" dirty="0"/>
            </a:br>
            <a:r>
              <a:rPr lang="en-US" sz="2400" dirty="0"/>
              <a:t>Thank you!</a:t>
            </a:r>
            <a:br>
              <a:rPr lang="en-US" sz="2400" dirty="0"/>
            </a:br>
            <a:br>
              <a:rPr lang="en-US" sz="2400" dirty="0"/>
            </a:br>
            <a:r>
              <a:rPr lang="en-US" sz="2000" dirty="0"/>
              <a:t>ac@unfccc.int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934286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mountain&#10;&#10;Description automatically generated">
            <a:extLst>
              <a:ext uri="{FF2B5EF4-FFF2-40B4-BE49-F238E27FC236}">
                <a16:creationId xmlns:a16="http://schemas.microsoft.com/office/drawing/2014/main" id="{2E58BD41-D6B0-463A-A71E-C6A8FC86C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99" y="1597084"/>
            <a:ext cx="6203050" cy="4094981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A405A8-C0C2-46C7-9632-FE8E86B01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51418" y="5692065"/>
            <a:ext cx="1600200" cy="273844"/>
          </a:xfrm>
        </p:spPr>
        <p:txBody>
          <a:bodyPr/>
          <a:lstStyle/>
          <a:p>
            <a:pPr defTabSz="685800">
              <a:defRPr/>
            </a:pPr>
            <a:fld id="{50374D9D-3383-4ECF-A2C4-27B2EC3269B0}" type="slidenum">
              <a:rPr lang="de-DE"/>
              <a:pPr defTabSz="685800">
                <a:defRPr/>
              </a:pPr>
              <a:t>17</a:t>
            </a:fld>
            <a:endParaRPr lang="de-DE"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37B53F02-D5E4-4AEA-A3B4-8C62A2F2F22C}"/>
              </a:ext>
            </a:extLst>
          </p:cNvPr>
          <p:cNvSpPr txBox="1"/>
          <p:nvPr/>
        </p:nvSpPr>
        <p:spPr>
          <a:xfrm>
            <a:off x="1223000" y="1656893"/>
            <a:ext cx="4800599" cy="1150186"/>
          </a:xfrm>
          <a:prstGeom prst="rect">
            <a:avLst/>
          </a:prstGeom>
          <a:solidFill>
            <a:schemeClr val="tx2">
              <a:lumMod val="20000"/>
              <a:lumOff val="80000"/>
              <a:alpha val="94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defTabSz="685800"/>
            <a:endParaRPr lang="en-US" sz="1650">
              <a:solidFill>
                <a:srgbClr val="1F497D"/>
              </a:solidFill>
            </a:endParaRPr>
          </a:p>
          <a:p>
            <a:pPr defTabSz="685800"/>
            <a:r>
              <a:rPr lang="en-GB" sz="1650">
                <a:solidFill>
                  <a:srgbClr val="1F497D"/>
                </a:solidFill>
              </a:rPr>
              <a:t>Reporting to the UNFCCC through the BTR, in comparison to other reporting documents</a:t>
            </a:r>
          </a:p>
        </p:txBody>
      </p:sp>
      <p:sp>
        <p:nvSpPr>
          <p:cNvPr id="8" name="Google Shape;56;p13">
            <a:extLst>
              <a:ext uri="{FF2B5EF4-FFF2-40B4-BE49-F238E27FC236}">
                <a16:creationId xmlns:a16="http://schemas.microsoft.com/office/drawing/2014/main" id="{24960969-BF04-4539-808E-DEFFA228CF9D}"/>
              </a:ext>
            </a:extLst>
          </p:cNvPr>
          <p:cNvSpPr txBox="1"/>
          <p:nvPr/>
        </p:nvSpPr>
        <p:spPr>
          <a:xfrm>
            <a:off x="2915729" y="4307166"/>
            <a:ext cx="4870672" cy="1253971"/>
          </a:xfrm>
          <a:prstGeom prst="rect">
            <a:avLst/>
          </a:prstGeom>
          <a:solidFill>
            <a:schemeClr val="tx2">
              <a:lumMod val="20000"/>
              <a:lumOff val="80000"/>
              <a:alpha val="9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r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650">
                <a:solidFill>
                  <a:srgbClr val="1F497D"/>
                </a:solidFill>
              </a:rPr>
              <a:t>Thomas W. Dale</a:t>
            </a:r>
          </a:p>
          <a:p>
            <a:pPr algn="r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650" b="0">
                <a:solidFill>
                  <a:srgbClr val="1F497D"/>
                </a:solidFill>
              </a:rPr>
              <a:t>Initiative </a:t>
            </a:r>
            <a:r>
              <a:rPr lang="de-DE" sz="1650" b="0" err="1">
                <a:solidFill>
                  <a:srgbClr val="1F497D"/>
                </a:solidFill>
              </a:rPr>
              <a:t>for</a:t>
            </a:r>
            <a:r>
              <a:rPr lang="de-DE" sz="1650" b="0">
                <a:solidFill>
                  <a:srgbClr val="1F497D"/>
                </a:solidFill>
              </a:rPr>
              <a:t> Climate Action Transparency (ICAT)</a:t>
            </a:r>
          </a:p>
          <a:p>
            <a:pPr algn="r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650" b="0">
                <a:solidFill>
                  <a:srgbClr val="1F497D"/>
                </a:solidFill>
              </a:rPr>
              <a:t>UNEP DTU Partnership</a:t>
            </a:r>
          </a:p>
          <a:p>
            <a:pPr algn="r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650" b="0">
              <a:solidFill>
                <a:srgbClr val="1F497D"/>
              </a:solidFill>
            </a:endParaRPr>
          </a:p>
          <a:p>
            <a:pPr algn="r" defTabSz="685800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1F497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1A3D4-2252-4AAF-AA1D-9353A124E5ED}"/>
              </a:ext>
            </a:extLst>
          </p:cNvPr>
          <p:cNvSpPr txBox="1"/>
          <p:nvPr/>
        </p:nvSpPr>
        <p:spPr>
          <a:xfrm rot="20461181">
            <a:off x="2400245" y="4160965"/>
            <a:ext cx="2446101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dk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2700">
                <a:solidFill>
                  <a:srgbClr val="1F497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+ Q&amp;A</a:t>
            </a:r>
          </a:p>
        </p:txBody>
      </p:sp>
      <p:pic>
        <p:nvPicPr>
          <p:cNvPr id="13" name="Graphic 12" descr="Customer review RTL">
            <a:extLst>
              <a:ext uri="{FF2B5EF4-FFF2-40B4-BE49-F238E27FC236}">
                <a16:creationId xmlns:a16="http://schemas.microsoft.com/office/drawing/2014/main" id="{03B5AF7B-FC95-49CB-8312-D60745F5C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547216">
            <a:off x="4373574" y="3931044"/>
            <a:ext cx="396853" cy="396853"/>
          </a:xfrm>
          <a:prstGeom prst="rect">
            <a:avLst/>
          </a:prstGeom>
        </p:spPr>
      </p:pic>
      <p:pic>
        <p:nvPicPr>
          <p:cNvPr id="15" name="Graphic 14" descr="Questions">
            <a:extLst>
              <a:ext uri="{FF2B5EF4-FFF2-40B4-BE49-F238E27FC236}">
                <a16:creationId xmlns:a16="http://schemas.microsoft.com/office/drawing/2014/main" id="{A04DCD93-E80C-4622-BE6D-A8314F4B37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531868">
            <a:off x="2453683" y="4525000"/>
            <a:ext cx="444654" cy="44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8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/>
      </p:pic>
      <p:sp>
        <p:nvSpPr>
          <p:cNvPr id="382" name="Google Shape;382;p1"/>
          <p:cNvSpPr/>
          <p:nvPr/>
        </p:nvSpPr>
        <p:spPr>
          <a:xfrm>
            <a:off x="3958258" y="959851"/>
            <a:ext cx="4257287" cy="4938506"/>
          </a:xfrm>
          <a:prstGeom prst="rect">
            <a:avLst/>
          </a:prstGeom>
          <a:solidFill>
            <a:srgbClr val="4A90CD">
              <a:alpha val="890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sz="1350" b="0" dirty="0">
              <a:solidFill>
                <a:prstClr val="white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84" name="Google Shape;384;p1"/>
          <p:cNvSpPr txBox="1">
            <a:spLocks noGrp="1"/>
          </p:cNvSpPr>
          <p:nvPr>
            <p:ph type="ctrTitle"/>
          </p:nvPr>
        </p:nvSpPr>
        <p:spPr>
          <a:xfrm>
            <a:off x="3958259" y="2032908"/>
            <a:ext cx="4257225" cy="31982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GB" sz="2850" dirty="0">
                <a:solidFill>
                  <a:srgbClr val="FEFFFF"/>
                </a:solidFill>
              </a:rPr>
              <a:t>A closer look at </a:t>
            </a:r>
            <a:br>
              <a:rPr lang="en-GB" sz="2850" dirty="0">
                <a:solidFill>
                  <a:srgbClr val="FEFFFF"/>
                </a:solidFill>
              </a:rPr>
            </a:br>
            <a:r>
              <a:rPr lang="en-GB" sz="2850" dirty="0">
                <a:solidFill>
                  <a:srgbClr val="FEFFFF"/>
                </a:solidFill>
              </a:rPr>
              <a:t>adaptation reporting through the BTR</a:t>
            </a:r>
            <a:br>
              <a:rPr lang="en-GB" sz="2850" dirty="0">
                <a:solidFill>
                  <a:srgbClr val="FEFFFF"/>
                </a:solidFill>
              </a:rPr>
            </a:br>
            <a:br>
              <a:rPr lang="en-GB" sz="2850" dirty="0">
                <a:solidFill>
                  <a:srgbClr val="FEFFFF"/>
                </a:solidFill>
              </a:rPr>
            </a:br>
            <a:r>
              <a:rPr lang="en-GB" sz="1800" dirty="0">
                <a:solidFill>
                  <a:srgbClr val="FEFFFF"/>
                </a:solidFill>
              </a:rPr>
              <a:t>Thomas W. Dale</a:t>
            </a:r>
            <a:br>
              <a:rPr lang="en-GB" sz="1800" dirty="0">
                <a:solidFill>
                  <a:srgbClr val="FEFFFF"/>
                </a:solidFill>
              </a:rPr>
            </a:br>
            <a:r>
              <a:rPr lang="en-GB" sz="1800" dirty="0">
                <a:solidFill>
                  <a:srgbClr val="FEFFFF"/>
                </a:solidFill>
              </a:rPr>
              <a:t>UNEP DTU Partnership</a:t>
            </a:r>
            <a:endParaRPr lang="en-US" sz="2400" b="1">
              <a:solidFill>
                <a:srgbClr val="FEFFFF"/>
              </a:solidFill>
            </a:endParaRPr>
          </a:p>
          <a:p>
            <a:pPr algn="ctr"/>
            <a:endParaRPr sz="2400" b="1" dirty="0">
              <a:solidFill>
                <a:srgbClr val="FE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8258" y="1031032"/>
            <a:ext cx="4257287" cy="669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823" y="1064001"/>
            <a:ext cx="1521253" cy="59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638" y="1041917"/>
            <a:ext cx="2564723" cy="8696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A79A68-1E61-4246-97DE-971D257DBBE0}"/>
              </a:ext>
            </a:extLst>
          </p:cNvPr>
          <p:cNvSpPr txBox="1"/>
          <p:nvPr/>
        </p:nvSpPr>
        <p:spPr>
          <a:xfrm>
            <a:off x="65589" y="6508828"/>
            <a:ext cx="194261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 dirty="0">
                <a:solidFill>
                  <a:srgbClr val="FFFFFF"/>
                </a:solidFill>
                <a:latin typeface="Arial"/>
                <a:cs typeface="Arial"/>
              </a:rPr>
              <a:t>©</a:t>
            </a:r>
            <a:r>
              <a:rPr lang="en-US" sz="1000" b="0" dirty="0">
                <a:solidFill>
                  <a:srgbClr val="FFFFFF"/>
                </a:solidFill>
                <a:latin typeface="Arial"/>
                <a:cs typeface="Arial"/>
              </a:rPr>
              <a:t>Elettra Stefani/ </a:t>
            </a:r>
            <a:r>
              <a:rPr lang="en-US" sz="1000" b="0" dirty="0" err="1">
                <a:solidFill>
                  <a:srgbClr val="FFFFFF"/>
                </a:solidFill>
                <a:latin typeface="Arial"/>
                <a:cs typeface="Arial"/>
              </a:rPr>
              <a:t>Unsplash</a:t>
            </a:r>
            <a:endParaRPr lang="en-US" sz="1000" b="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l"/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1651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15884" y="857146"/>
            <a:ext cx="928116" cy="51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7250"/>
            <a:ext cx="928116" cy="5143500"/>
          </a:xfrm>
          <a:prstGeom prst="rect">
            <a:avLst/>
          </a:prstGeom>
          <a:solidFill>
            <a:srgbClr val="436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>
          <a:xfrm>
            <a:off x="102394" y="959644"/>
            <a:ext cx="8932069" cy="49387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94" y="959644"/>
            <a:ext cx="8932069" cy="4938713"/>
          </a:xfrm>
          <a:prstGeom prst="rect">
            <a:avLst/>
          </a:prstGeom>
          <a:solidFill>
            <a:srgbClr val="F4EF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671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This presentation aims to answer the following questions:</a:t>
            </a:r>
          </a:p>
          <a:p>
            <a:pPr marL="257175" indent="-257175">
              <a:buFont typeface="+mj-lt"/>
              <a:buAutoNum type="arabicPeriod"/>
            </a:pPr>
            <a:r>
              <a:rPr lang="en-GB" sz="1425" b="1" dirty="0">
                <a:solidFill>
                  <a:srgbClr val="C00000"/>
                </a:solidFill>
              </a:rPr>
              <a:t>What role is reporting on adaptation in the BTR intended to play in the UNFCCC process?</a:t>
            </a:r>
          </a:p>
          <a:p>
            <a:pPr marL="257175" indent="-257175">
              <a:buFont typeface="+mj-lt"/>
              <a:buAutoNum type="arabicPeriod"/>
            </a:pPr>
            <a:r>
              <a:rPr lang="en-GB" sz="1425" b="1" dirty="0">
                <a:solidFill>
                  <a:srgbClr val="C00000"/>
                </a:solidFill>
              </a:rPr>
              <a:t>What information are countries expected to provide in the adaptation sections of their BTRs?</a:t>
            </a:r>
          </a:p>
          <a:p>
            <a:pPr marL="257175" indent="-257175">
              <a:buFont typeface="+mj-lt"/>
              <a:buAutoNum type="arabicPeriod"/>
              <a:tabLst>
                <a:tab pos="536972" algn="l"/>
              </a:tabLst>
            </a:pPr>
            <a:r>
              <a:rPr lang="en-GB" sz="1425" b="1" dirty="0">
                <a:solidFill>
                  <a:srgbClr val="C00000"/>
                </a:solidFill>
              </a:rPr>
              <a:t>How can countries avoid undue burdens associated with adaptation reporting?</a:t>
            </a:r>
          </a:p>
          <a:p>
            <a:pPr marL="257175" indent="-257175">
              <a:buFont typeface="+mj-lt"/>
              <a:buAutoNum type="arabicPeriod"/>
            </a:pPr>
            <a:endParaRPr lang="en-GB" sz="1425" b="1" dirty="0">
              <a:solidFill>
                <a:srgbClr val="002060"/>
              </a:solidFill>
            </a:endParaRPr>
          </a:p>
          <a:p>
            <a:pPr marL="257175" indent="-257175">
              <a:buFont typeface="+mj-lt"/>
              <a:buAutoNum type="arabicPeriod"/>
            </a:pPr>
            <a:endParaRPr lang="en-GB" sz="1425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628650" y="1139033"/>
          <a:ext cx="7886700" cy="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6700">
                  <a:extLst>
                    <a:ext uri="{9D8B030D-6E8A-4147-A177-3AD203B41FA5}">
                      <a16:colId xmlns:a16="http://schemas.microsoft.com/office/drawing/2014/main" val="1686739228"/>
                    </a:ext>
                  </a:extLst>
                </a:gridCol>
              </a:tblGrid>
              <a:tr h="908048">
                <a:tc>
                  <a:txBody>
                    <a:bodyPr/>
                    <a:lstStyle/>
                    <a:p>
                      <a:pPr algn="ctr"/>
                      <a:r>
                        <a:rPr lang="en-GB" sz="2100" dirty="0">
                          <a:solidFill>
                            <a:srgbClr val="F4EFE4"/>
                          </a:solidFill>
                          <a:latin typeface="+mn-lt"/>
                          <a:cs typeface="Calibri" panose="020F0502020204030204" pitchFamily="34" charset="0"/>
                        </a:rPr>
                        <a:t>Purpose of the presentation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66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31120"/>
                  </a:ext>
                </a:extLst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167490" y="5163201"/>
            <a:ext cx="9052139" cy="869629"/>
            <a:chOff x="223319" y="5741267"/>
            <a:chExt cx="12069519" cy="115950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19" y="5851707"/>
              <a:ext cx="2028337" cy="79458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07" y="5741267"/>
              <a:ext cx="3419631" cy="1159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2859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152400" y="1079500"/>
            <a:ext cx="68553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500" i="1">
                <a:solidFill>
                  <a:srgbClr val="003253"/>
                </a:solidFill>
              </a:rPr>
              <a:t>Before we begin, a few technical details…</a:t>
            </a:r>
            <a:endParaRPr sz="1500" i="1">
              <a:solidFill>
                <a:srgbClr val="003253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63" name="Google Shape;63;p14"/>
          <p:cNvSpPr txBox="1"/>
          <p:nvPr/>
        </p:nvSpPr>
        <p:spPr>
          <a:xfrm>
            <a:off x="-43200" y="1659061"/>
            <a:ext cx="9034800" cy="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>
                <a:solidFill>
                  <a:srgbClr val="003253"/>
                </a:solidFill>
              </a:rPr>
              <a:t>Netiquette</a:t>
            </a:r>
            <a:endParaRPr>
              <a:solidFill>
                <a:srgbClr val="003253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51927"/>
            <a:ext cx="8839202" cy="159323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3253800" y="4043775"/>
            <a:ext cx="10131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2000">
                <a:solidFill>
                  <a:srgbClr val="003253"/>
                </a:solidFill>
              </a:rPr>
              <a:t>Mute </a:t>
            </a:r>
            <a:endParaRPr sz="2000">
              <a:solidFill>
                <a:srgbClr val="003253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2000">
                <a:solidFill>
                  <a:srgbClr val="003253"/>
                </a:solidFill>
              </a:rPr>
              <a:t>yourself</a:t>
            </a:r>
            <a:endParaRPr sz="2000">
              <a:solidFill>
                <a:srgbClr val="003253"/>
              </a:solidFill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117577" y="4043775"/>
            <a:ext cx="1636525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2000">
                <a:solidFill>
                  <a:srgbClr val="003253"/>
                </a:solidFill>
              </a:rPr>
              <a:t>Avoid </a:t>
            </a:r>
            <a:endParaRPr sz="2000">
              <a:solidFill>
                <a:srgbClr val="003253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2000">
                <a:solidFill>
                  <a:srgbClr val="003253"/>
                </a:solidFill>
              </a:rPr>
              <a:t>distractions</a:t>
            </a:r>
            <a:endParaRPr sz="2000">
              <a:solidFill>
                <a:srgbClr val="003253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1902525" y="4043775"/>
            <a:ext cx="12015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2000">
                <a:solidFill>
                  <a:srgbClr val="003253"/>
                </a:solidFill>
              </a:rPr>
              <a:t>Be</a:t>
            </a:r>
            <a:endParaRPr sz="2000">
              <a:solidFill>
                <a:srgbClr val="003253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2000">
                <a:solidFill>
                  <a:srgbClr val="003253"/>
                </a:solidFill>
              </a:rPr>
              <a:t>comfortable</a:t>
            </a:r>
            <a:endParaRPr sz="2000">
              <a:solidFill>
                <a:srgbClr val="003253"/>
              </a:solidFill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4446701" y="4043775"/>
            <a:ext cx="1475474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2000">
                <a:solidFill>
                  <a:srgbClr val="003253"/>
                </a:solidFill>
              </a:rPr>
              <a:t>Turn off your camera if band width does not allow</a:t>
            </a:r>
            <a:endParaRPr sz="2000">
              <a:solidFill>
                <a:srgbClr val="003253"/>
              </a:solidFill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6101975" y="4043775"/>
            <a:ext cx="13287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2000">
                <a:solidFill>
                  <a:srgbClr val="003253"/>
                </a:solidFill>
              </a:rPr>
              <a:t>Turn on your camera when talking</a:t>
            </a:r>
            <a:endParaRPr sz="2000">
              <a:solidFill>
                <a:srgbClr val="003253"/>
              </a:solidFill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7610477" y="4043775"/>
            <a:ext cx="1533525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2000">
                <a:solidFill>
                  <a:srgbClr val="003253"/>
                </a:solidFill>
              </a:rPr>
              <a:t>Engage and participate</a:t>
            </a:r>
            <a:endParaRPr sz="2000">
              <a:solidFill>
                <a:srgbClr val="0032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76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15884" y="857146"/>
            <a:ext cx="928116" cy="51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7250"/>
            <a:ext cx="928116" cy="5143500"/>
          </a:xfrm>
          <a:prstGeom prst="rect">
            <a:avLst/>
          </a:prstGeom>
          <a:solidFill>
            <a:srgbClr val="436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>
          <a:xfrm>
            <a:off x="102394" y="959644"/>
            <a:ext cx="8932069" cy="49387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94" y="959644"/>
            <a:ext cx="8932069" cy="4938713"/>
          </a:xfrm>
          <a:prstGeom prst="rect">
            <a:avLst/>
          </a:prstGeom>
          <a:solidFill>
            <a:srgbClr val="F4EF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8649" y="1131094"/>
            <a:ext cx="792242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GB" sz="24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2394" y="2835551"/>
            <a:ext cx="8932069" cy="1233333"/>
          </a:xfrm>
          <a:prstGeom prst="rect">
            <a:avLst/>
          </a:prstGeom>
          <a:solidFill>
            <a:srgbClr val="C96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361362" y="2270523"/>
            <a:ext cx="6858000" cy="23633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F4EFE4"/>
                </a:solidFill>
                <a:latin typeface="Calibri" panose="020F0502020204030204"/>
              </a:rPr>
              <a:t>1. What role is reporting on adaptation in the BTR intended to play in the UNFCCC process?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67490" y="5163201"/>
            <a:ext cx="9052139" cy="869629"/>
            <a:chOff x="223319" y="5741267"/>
            <a:chExt cx="12069519" cy="115950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19" y="5851707"/>
              <a:ext cx="2028337" cy="79458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07" y="5741267"/>
              <a:ext cx="3419631" cy="1159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5405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15884" y="857146"/>
            <a:ext cx="928116" cy="51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7250"/>
            <a:ext cx="928116" cy="5143500"/>
          </a:xfrm>
          <a:prstGeom prst="rect">
            <a:avLst/>
          </a:prstGeom>
          <a:solidFill>
            <a:srgbClr val="436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>
          <a:xfrm>
            <a:off x="102394" y="959644"/>
            <a:ext cx="8932069" cy="49387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94" y="959644"/>
            <a:ext cx="8932069" cy="4938713"/>
          </a:xfrm>
          <a:prstGeom prst="rect">
            <a:avLst/>
          </a:prstGeom>
          <a:solidFill>
            <a:srgbClr val="F4EF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8649" y="1131094"/>
            <a:ext cx="792242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GB" sz="24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2" name="Content Placeholder 1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The core function of the A-BTR is to allow countries to provide the UNFCCC with information about:</a:t>
            </a:r>
          </a:p>
          <a:p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Your country's </a:t>
            </a:r>
            <a:r>
              <a:rPr lang="en-GB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vulnerability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 to climate change</a:t>
            </a:r>
          </a:p>
          <a:p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Your country's </a:t>
            </a:r>
            <a:r>
              <a:rPr lang="en-GB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goals and priorities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 relating to adaptation</a:t>
            </a:r>
          </a:p>
          <a:p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adaptation actions 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your country has chosen to implement to realise its adaptation goals</a:t>
            </a:r>
          </a:p>
          <a:p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achieved so far by these actions</a:t>
            </a:r>
          </a:p>
          <a:p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challenges, barriers and gaps 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your country is facing, and what </a:t>
            </a:r>
            <a:r>
              <a:rPr lang="en-GB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needs 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you have</a:t>
            </a:r>
          </a:p>
          <a:p>
            <a:pPr marL="0" indent="0">
              <a:buNone/>
            </a:pPr>
            <a:endParaRPr lang="en-GB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The information provided by countries in their A-BTRs should </a:t>
            </a:r>
            <a:r>
              <a:rPr lang="en-GB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 the COP negotiations and help form the global climate agenda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en-GB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628650" y="1139033"/>
          <a:ext cx="7886700" cy="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6700">
                  <a:extLst>
                    <a:ext uri="{9D8B030D-6E8A-4147-A177-3AD203B41FA5}">
                      <a16:colId xmlns:a16="http://schemas.microsoft.com/office/drawing/2014/main" val="1686739228"/>
                    </a:ext>
                  </a:extLst>
                </a:gridCol>
              </a:tblGrid>
              <a:tr h="908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dirty="0">
                          <a:solidFill>
                            <a:srgbClr val="F4EFE4"/>
                          </a:solidFill>
                          <a:latin typeface="+mn-lt"/>
                          <a:cs typeface="Calibri" panose="020F0502020204030204" pitchFamily="34" charset="0"/>
                        </a:rPr>
                        <a:t>1. What role is reporting on adaptation in the BTR intended to play in the UNFCCC process?</a:t>
                      </a:r>
                      <a:endParaRPr lang="en-GB" sz="2100" b="1" dirty="0">
                        <a:solidFill>
                          <a:srgbClr val="F4EFE4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66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31120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67490" y="5163201"/>
            <a:ext cx="9052139" cy="869629"/>
            <a:chOff x="223319" y="5741267"/>
            <a:chExt cx="12069519" cy="115950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19" y="5851707"/>
              <a:ext cx="2028337" cy="7945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07" y="5741267"/>
              <a:ext cx="3419631" cy="1159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8494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15884" y="857146"/>
            <a:ext cx="928116" cy="51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7250"/>
            <a:ext cx="928116" cy="5143500"/>
          </a:xfrm>
          <a:prstGeom prst="rect">
            <a:avLst/>
          </a:prstGeom>
          <a:solidFill>
            <a:srgbClr val="436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>
          <a:xfrm>
            <a:off x="102394" y="959644"/>
            <a:ext cx="8932069" cy="49387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94" y="959644"/>
            <a:ext cx="8932069" cy="4938713"/>
          </a:xfrm>
          <a:prstGeom prst="rect">
            <a:avLst/>
          </a:prstGeom>
          <a:solidFill>
            <a:srgbClr val="F4EF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8649" y="1131094"/>
            <a:ext cx="792242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GB" sz="24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2" name="Content Placeholder 1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Reporting on adaptation via the BTR will allow countries to:</a:t>
            </a:r>
          </a:p>
          <a:p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en-GB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recognition of adaptation action 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that they are undertaking</a:t>
            </a:r>
          </a:p>
          <a:p>
            <a:r>
              <a:rPr lang="en-GB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 from each other</a:t>
            </a:r>
            <a:endParaRPr lang="en-GB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Communicate with NGOs, civil society, donors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, and other important stakeholders outside of the UNFCCC</a:t>
            </a:r>
          </a:p>
          <a:p>
            <a:pPr marL="0" indent="0">
              <a:buNone/>
            </a:pPr>
            <a:endParaRPr lang="en-GB" sz="13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628650" y="1139033"/>
          <a:ext cx="7886700" cy="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6700">
                  <a:extLst>
                    <a:ext uri="{9D8B030D-6E8A-4147-A177-3AD203B41FA5}">
                      <a16:colId xmlns:a16="http://schemas.microsoft.com/office/drawing/2014/main" val="1686739228"/>
                    </a:ext>
                  </a:extLst>
                </a:gridCol>
              </a:tblGrid>
              <a:tr h="908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dirty="0">
                          <a:solidFill>
                            <a:srgbClr val="F4EFE4"/>
                          </a:solidFill>
                          <a:latin typeface="+mn-lt"/>
                          <a:cs typeface="Calibri" panose="020F0502020204030204" pitchFamily="34" charset="0"/>
                        </a:rPr>
                        <a:t>1. What role is reporting on adaptation in the BTR intended to play in the UNFCCC process?</a:t>
                      </a:r>
                      <a:endParaRPr lang="en-GB" sz="2100" b="1" dirty="0">
                        <a:solidFill>
                          <a:srgbClr val="F4EFE4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66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31120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67490" y="5163201"/>
            <a:ext cx="9052139" cy="869629"/>
            <a:chOff x="223319" y="5741267"/>
            <a:chExt cx="12069519" cy="115950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19" y="5851707"/>
              <a:ext cx="2028337" cy="7945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07" y="5741267"/>
              <a:ext cx="3419631" cy="1159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4616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15884" y="857146"/>
            <a:ext cx="928116" cy="51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7250"/>
            <a:ext cx="928116" cy="5143500"/>
          </a:xfrm>
          <a:prstGeom prst="rect">
            <a:avLst/>
          </a:prstGeom>
          <a:solidFill>
            <a:srgbClr val="436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>
          <a:xfrm>
            <a:off x="102394" y="959644"/>
            <a:ext cx="8932069" cy="49387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94" y="959644"/>
            <a:ext cx="8932069" cy="4938713"/>
          </a:xfrm>
          <a:prstGeom prst="rect">
            <a:avLst/>
          </a:prstGeom>
          <a:solidFill>
            <a:srgbClr val="F4EF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8649" y="1131094"/>
            <a:ext cx="792242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GB" sz="24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2" name="Content Placeholder 1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The functions of the BTR are very similar to the functions of the National Communication (Nat Com) and Adaptation Communication (Ad Com)</a:t>
            </a:r>
          </a:p>
          <a:p>
            <a:pPr marL="0" indent="0">
              <a:buNone/>
            </a:pPr>
            <a:endParaRPr lang="en-GB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In light of this, it would be valid to ask:</a:t>
            </a:r>
          </a:p>
          <a:p>
            <a:pPr marL="0" indent="0">
              <a:buNone/>
            </a:pP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1.	What are the differences between these reports? and,</a:t>
            </a:r>
          </a:p>
          <a:p>
            <a:pPr marL="0" indent="0">
              <a:buNone/>
            </a:pP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2.	What value does the BTR add for adaptation?</a:t>
            </a:r>
          </a:p>
          <a:p>
            <a:pPr marL="0" indent="0">
              <a:buNone/>
            </a:pPr>
            <a:endParaRPr lang="en-GB" sz="13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628650" y="1139033"/>
          <a:ext cx="7886700" cy="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6700">
                  <a:extLst>
                    <a:ext uri="{9D8B030D-6E8A-4147-A177-3AD203B41FA5}">
                      <a16:colId xmlns:a16="http://schemas.microsoft.com/office/drawing/2014/main" val="1686739228"/>
                    </a:ext>
                  </a:extLst>
                </a:gridCol>
              </a:tblGrid>
              <a:tr h="908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dirty="0">
                          <a:solidFill>
                            <a:srgbClr val="F4EFE4"/>
                          </a:solidFill>
                          <a:latin typeface="+mn-lt"/>
                          <a:cs typeface="Calibri" panose="020F0502020204030204" pitchFamily="34" charset="0"/>
                        </a:rPr>
                        <a:t>1. What role is reporting on adaptation in the BTR intended to play in the UNFCCC process?</a:t>
                      </a:r>
                      <a:endParaRPr lang="en-GB" sz="2100" b="1" dirty="0">
                        <a:solidFill>
                          <a:srgbClr val="F4EFE4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66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31120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67490" y="5163201"/>
            <a:ext cx="9052139" cy="869629"/>
            <a:chOff x="223319" y="5741267"/>
            <a:chExt cx="12069519" cy="115950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19" y="5851707"/>
              <a:ext cx="2028337" cy="7945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07" y="5741267"/>
              <a:ext cx="3419631" cy="1159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9056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15884" y="857146"/>
            <a:ext cx="928116" cy="51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7250"/>
            <a:ext cx="928116" cy="5143500"/>
          </a:xfrm>
          <a:prstGeom prst="rect">
            <a:avLst/>
          </a:prstGeom>
          <a:solidFill>
            <a:srgbClr val="436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>
          <a:xfrm>
            <a:off x="102394" y="959644"/>
            <a:ext cx="8932069" cy="49387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94" y="959644"/>
            <a:ext cx="8932069" cy="4938713"/>
          </a:xfrm>
          <a:prstGeom prst="rect">
            <a:avLst/>
          </a:prstGeom>
          <a:solidFill>
            <a:srgbClr val="F4EF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8649" y="1131094"/>
            <a:ext cx="792242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GB" sz="24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2" name="Content Placeholder 1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6798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350" b="1" dirty="0">
                <a:latin typeface="Calibri" panose="020F0502020204030204" pitchFamily="34" charset="0"/>
                <a:cs typeface="Calibri" panose="020F0502020204030204" pitchFamily="34" charset="0"/>
              </a:rPr>
              <a:t>What are the differences between the three reports?</a:t>
            </a:r>
          </a:p>
          <a:p>
            <a:pPr marL="0" indent="0">
              <a:buNone/>
            </a:pPr>
            <a:r>
              <a:rPr lang="en-GB" sz="1350" b="1" dirty="0">
                <a:latin typeface="Calibri" panose="020F0502020204030204" pitchFamily="34" charset="0"/>
                <a:cs typeface="Calibri" panose="020F0502020204030204" pitchFamily="34" charset="0"/>
              </a:rPr>
              <a:t>National communication (Nat. Com):</a:t>
            </a:r>
          </a:p>
          <a:p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Larger report – covers the key topics relevant to the convention</a:t>
            </a:r>
          </a:p>
          <a:p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Submitted every four years</a:t>
            </a:r>
          </a:p>
          <a:p>
            <a:endParaRPr lang="en-GB" sz="135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350" b="1" dirty="0">
                <a:latin typeface="Calibri" panose="020F0502020204030204" pitchFamily="34" charset="0"/>
                <a:cs typeface="Calibri" panose="020F0502020204030204" pitchFamily="34" charset="0"/>
              </a:rPr>
              <a:t>Biennial Transparency Report (BTR):</a:t>
            </a:r>
          </a:p>
          <a:p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Lighter report – should focus on providing updates relating to mitigation, adaptation and support</a:t>
            </a:r>
          </a:p>
          <a:p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Submitted every two years (although in practice it should dovetail the Nat Com)</a:t>
            </a:r>
          </a:p>
          <a:p>
            <a:pPr marL="0" indent="0">
              <a:buNone/>
            </a:pPr>
            <a:endParaRPr lang="en-GB" sz="135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350" b="1" dirty="0">
                <a:latin typeface="Calibri" panose="020F0502020204030204" pitchFamily="34" charset="0"/>
                <a:cs typeface="Calibri" panose="020F0502020204030204" pitchFamily="34" charset="0"/>
              </a:rPr>
              <a:t>Adaptation Communication (Ad Com):</a:t>
            </a:r>
          </a:p>
          <a:p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A flexible instrument that aims to bring greater visibility to the adaptation-related information a country is communicating</a:t>
            </a:r>
          </a:p>
          <a:p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Can be used by countries in different ways depending on their need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628650" y="1139033"/>
          <a:ext cx="7886700" cy="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6700">
                  <a:extLst>
                    <a:ext uri="{9D8B030D-6E8A-4147-A177-3AD203B41FA5}">
                      <a16:colId xmlns:a16="http://schemas.microsoft.com/office/drawing/2014/main" val="1686739228"/>
                    </a:ext>
                  </a:extLst>
                </a:gridCol>
              </a:tblGrid>
              <a:tr h="908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dirty="0">
                          <a:solidFill>
                            <a:srgbClr val="F4EFE4"/>
                          </a:solidFill>
                          <a:latin typeface="+mn-lt"/>
                          <a:cs typeface="Calibri" panose="020F0502020204030204" pitchFamily="34" charset="0"/>
                        </a:rPr>
                        <a:t>1. W</a:t>
                      </a:r>
                      <a:r>
                        <a:rPr lang="en-GB" sz="2100" b="1" dirty="0">
                          <a:solidFill>
                            <a:srgbClr val="F4EFE4"/>
                          </a:solidFill>
                        </a:rPr>
                        <a:t>hat role is the A-BTR</a:t>
                      </a:r>
                      <a:r>
                        <a:rPr lang="en-GB" sz="2100" b="1" baseline="0" dirty="0">
                          <a:solidFill>
                            <a:srgbClr val="F4EFE4"/>
                          </a:solidFill>
                        </a:rPr>
                        <a:t> </a:t>
                      </a:r>
                      <a:r>
                        <a:rPr lang="en-GB" sz="2100" b="1" dirty="0">
                          <a:solidFill>
                            <a:srgbClr val="F4EFE4"/>
                          </a:solidFill>
                        </a:rPr>
                        <a:t>intended to fill in the UNFCCC process?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66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31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8938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15884" y="857146"/>
            <a:ext cx="928116" cy="51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7250"/>
            <a:ext cx="928116" cy="5143500"/>
          </a:xfrm>
          <a:prstGeom prst="rect">
            <a:avLst/>
          </a:prstGeom>
          <a:solidFill>
            <a:srgbClr val="436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>
          <a:xfrm>
            <a:off x="102394" y="959644"/>
            <a:ext cx="8932069" cy="49387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94" y="959644"/>
            <a:ext cx="8932069" cy="4938713"/>
          </a:xfrm>
          <a:prstGeom prst="rect">
            <a:avLst/>
          </a:prstGeom>
          <a:solidFill>
            <a:srgbClr val="F4EF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8649" y="1131094"/>
            <a:ext cx="792242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GB" sz="24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2" name="Content Placeholder 1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6798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350" b="1" dirty="0">
                <a:latin typeface="Calibri" panose="020F0502020204030204" pitchFamily="34" charset="0"/>
                <a:cs typeface="Calibri" panose="020F0502020204030204" pitchFamily="34" charset="0"/>
              </a:rPr>
              <a:t>What value does the BTR add for adaptation?</a:t>
            </a:r>
          </a:p>
          <a:p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The BTR enables countries to </a:t>
            </a:r>
            <a:r>
              <a:rPr lang="en-GB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 on adaptation every two years</a:t>
            </a:r>
          </a:p>
          <a:p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Its introduction provides (much needed) </a:t>
            </a:r>
            <a:r>
              <a:rPr lang="en-GB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updated guidance for reporting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 that better reflect the present informational needs of the UNFCCC – this guidance should lead to </a:t>
            </a:r>
            <a:r>
              <a:rPr lang="en-GB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 and more complete adaptation reporting 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by countries</a:t>
            </a:r>
          </a:p>
          <a:p>
            <a:endParaRPr lang="en-GB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13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628650" y="1139033"/>
          <a:ext cx="7886700" cy="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6700">
                  <a:extLst>
                    <a:ext uri="{9D8B030D-6E8A-4147-A177-3AD203B41FA5}">
                      <a16:colId xmlns:a16="http://schemas.microsoft.com/office/drawing/2014/main" val="1686739228"/>
                    </a:ext>
                  </a:extLst>
                </a:gridCol>
              </a:tblGrid>
              <a:tr h="908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dirty="0">
                          <a:solidFill>
                            <a:srgbClr val="F4EFE4"/>
                          </a:solidFill>
                          <a:latin typeface="+mn-lt"/>
                          <a:cs typeface="Calibri" panose="020F0502020204030204" pitchFamily="34" charset="0"/>
                        </a:rPr>
                        <a:t>1. W</a:t>
                      </a:r>
                      <a:r>
                        <a:rPr lang="en-GB" sz="2100" b="1" dirty="0">
                          <a:solidFill>
                            <a:srgbClr val="F4EFE4"/>
                          </a:solidFill>
                        </a:rPr>
                        <a:t>hat role is the A-BTR</a:t>
                      </a:r>
                      <a:r>
                        <a:rPr lang="en-GB" sz="2100" b="1" baseline="0" dirty="0">
                          <a:solidFill>
                            <a:srgbClr val="F4EFE4"/>
                          </a:solidFill>
                        </a:rPr>
                        <a:t> </a:t>
                      </a:r>
                      <a:r>
                        <a:rPr lang="en-GB" sz="2100" b="1" dirty="0">
                          <a:solidFill>
                            <a:srgbClr val="F4EFE4"/>
                          </a:solidFill>
                        </a:rPr>
                        <a:t>intended to fill in the UNFCCC process?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66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31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6270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15884" y="857146"/>
            <a:ext cx="928116" cy="51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7250"/>
            <a:ext cx="928116" cy="5143500"/>
          </a:xfrm>
          <a:prstGeom prst="rect">
            <a:avLst/>
          </a:prstGeom>
          <a:solidFill>
            <a:srgbClr val="436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>
          <a:xfrm>
            <a:off x="102394" y="959644"/>
            <a:ext cx="8932069" cy="49387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94" y="959644"/>
            <a:ext cx="8932069" cy="4938713"/>
          </a:xfrm>
          <a:prstGeom prst="rect">
            <a:avLst/>
          </a:prstGeom>
          <a:solidFill>
            <a:srgbClr val="F4EF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8649" y="1131094"/>
            <a:ext cx="792242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GB" sz="24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2394" y="2835551"/>
            <a:ext cx="8932069" cy="1233333"/>
          </a:xfrm>
          <a:prstGeom prst="rect">
            <a:avLst/>
          </a:prstGeom>
          <a:solidFill>
            <a:srgbClr val="C96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361362" y="2270523"/>
            <a:ext cx="6858000" cy="23633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F4EFE4"/>
                </a:solidFill>
                <a:latin typeface="Calibri" panose="020F0502020204030204"/>
              </a:rPr>
              <a:t>2. What information are countries expected to provide in the adaptation sections of their BTRs?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7490" y="5163201"/>
            <a:ext cx="9052139" cy="869629"/>
            <a:chOff x="223319" y="5741267"/>
            <a:chExt cx="12069519" cy="115950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19" y="5851707"/>
              <a:ext cx="2028337" cy="79458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07" y="5741267"/>
              <a:ext cx="3419631" cy="1159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8343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8116" y="857146"/>
            <a:ext cx="8215884" cy="51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7250"/>
            <a:ext cx="928116" cy="5143500"/>
          </a:xfrm>
          <a:prstGeom prst="rect">
            <a:avLst/>
          </a:prstGeom>
          <a:solidFill>
            <a:srgbClr val="436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>
          <a:xfrm>
            <a:off x="102394" y="959644"/>
            <a:ext cx="8932069" cy="49387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94" y="959644"/>
            <a:ext cx="8932069" cy="4938713"/>
          </a:xfrm>
          <a:prstGeom prst="rect">
            <a:avLst/>
          </a:prstGeom>
          <a:solidFill>
            <a:srgbClr val="F4EF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8649" y="1131094"/>
            <a:ext cx="792242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GB" sz="24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607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350" dirty="0"/>
              <a:t>Guidelines relating to what to include in a BTR is provided in the annex of </a:t>
            </a:r>
            <a:r>
              <a:rPr lang="en-GB" sz="1350" b="1" dirty="0">
                <a:solidFill>
                  <a:srgbClr val="C00000"/>
                </a:solidFill>
              </a:rPr>
              <a:t>decision 18/CMA.1</a:t>
            </a:r>
            <a:r>
              <a:rPr lang="en-GB" sz="1350" dirty="0"/>
              <a:t>, an output of COP24 (2018). 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353143" y="394616"/>
            <a:ext cx="6858000" cy="23633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ctr" defTabSz="685800" fontAlgn="auto">
              <a:spcBef>
                <a:spcPts val="75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What is the biennial transparency report? And why is it relevant to reporting on adaptation? 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628650" y="1139033"/>
          <a:ext cx="7886700" cy="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6700">
                  <a:extLst>
                    <a:ext uri="{9D8B030D-6E8A-4147-A177-3AD203B41FA5}">
                      <a16:colId xmlns:a16="http://schemas.microsoft.com/office/drawing/2014/main" val="1686739228"/>
                    </a:ext>
                  </a:extLst>
                </a:gridCol>
              </a:tblGrid>
              <a:tr h="908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dirty="0">
                          <a:solidFill>
                            <a:srgbClr val="F4EFE4"/>
                          </a:solidFill>
                          <a:latin typeface="+mn-lt"/>
                          <a:cs typeface="Calibri" panose="020F0502020204030204" pitchFamily="34" charset="0"/>
                        </a:rPr>
                        <a:t>2. What information are countries expected to provide in the adaptation sections of their BTRs?</a:t>
                      </a:r>
                      <a:endParaRPr lang="en-GB" sz="2100" b="1" dirty="0">
                        <a:solidFill>
                          <a:srgbClr val="F4EFE4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66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3112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35062"/>
          <a:stretch/>
        </p:blipFill>
        <p:spPr>
          <a:xfrm>
            <a:off x="1553765" y="2948471"/>
            <a:ext cx="6072188" cy="269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16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8116" y="857146"/>
            <a:ext cx="8215884" cy="51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7250"/>
            <a:ext cx="928116" cy="5143500"/>
          </a:xfrm>
          <a:prstGeom prst="rect">
            <a:avLst/>
          </a:prstGeom>
          <a:solidFill>
            <a:srgbClr val="436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>
          <a:xfrm>
            <a:off x="102394" y="959644"/>
            <a:ext cx="8932069" cy="49387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94" y="959644"/>
            <a:ext cx="8932069" cy="4938713"/>
          </a:xfrm>
          <a:prstGeom prst="rect">
            <a:avLst/>
          </a:prstGeom>
          <a:solidFill>
            <a:srgbClr val="F4EF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8649" y="1131094"/>
            <a:ext cx="792242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GB" sz="24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607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350" dirty="0"/>
              <a:t>Before looking at the guidelines themselves, it is important to note:</a:t>
            </a:r>
          </a:p>
          <a:p>
            <a:r>
              <a:rPr lang="en-GB" sz="1350" dirty="0"/>
              <a:t>Including an adaptation section in one's BTR is voluntary, as such </a:t>
            </a:r>
            <a:r>
              <a:rPr lang="en-GB" sz="1350" b="1" dirty="0">
                <a:solidFill>
                  <a:srgbClr val="C00000"/>
                </a:solidFill>
              </a:rPr>
              <a:t>all elements of the guidelines are also voluntary</a:t>
            </a:r>
            <a:r>
              <a:rPr lang="en-GB" sz="1350" dirty="0"/>
              <a:t> meaning preparing an A-BTR is a "country-driven" exercise.</a:t>
            </a:r>
          </a:p>
          <a:p>
            <a:r>
              <a:rPr lang="en-GB" sz="1350" dirty="0"/>
              <a:t>The </a:t>
            </a:r>
            <a:r>
              <a:rPr lang="en-GB" sz="1350" b="1" dirty="0">
                <a:solidFill>
                  <a:srgbClr val="C00000"/>
                </a:solidFill>
              </a:rPr>
              <a:t>majority requests made by the guidelines use the prefix "Parties should"</a:t>
            </a:r>
            <a:r>
              <a:rPr lang="en-GB" sz="1350" dirty="0"/>
              <a:t> – meaning that Parties are suggested to fulfil the request (if they can) but not are obligated to. </a:t>
            </a:r>
          </a:p>
          <a:p>
            <a:r>
              <a:rPr lang="en-GB" sz="1350" dirty="0"/>
              <a:t>Requests that do not use the prefix "Parties should", use the prefix "Parties may", which is less stringent and means that the request is considered optional and not necessarily suggested.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353143" y="394616"/>
            <a:ext cx="6858000" cy="23633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ctr" defTabSz="685800" fontAlgn="auto">
              <a:spcBef>
                <a:spcPts val="75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What is the biennial transparency report? And why is it relevant to reporting on adaptation? 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628650" y="1139033"/>
          <a:ext cx="7886700" cy="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6700">
                  <a:extLst>
                    <a:ext uri="{9D8B030D-6E8A-4147-A177-3AD203B41FA5}">
                      <a16:colId xmlns:a16="http://schemas.microsoft.com/office/drawing/2014/main" val="1686739228"/>
                    </a:ext>
                  </a:extLst>
                </a:gridCol>
              </a:tblGrid>
              <a:tr h="908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dirty="0">
                          <a:solidFill>
                            <a:srgbClr val="F4EFE4"/>
                          </a:solidFill>
                          <a:latin typeface="+mn-lt"/>
                          <a:cs typeface="Calibri" panose="020F0502020204030204" pitchFamily="34" charset="0"/>
                        </a:rPr>
                        <a:t>2. What information are countries expected to provide in the adaptation sections of their BTRs?</a:t>
                      </a:r>
                      <a:endParaRPr lang="en-GB" sz="2100" b="1" dirty="0">
                        <a:solidFill>
                          <a:srgbClr val="F4EFE4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66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31120"/>
                  </a:ext>
                </a:extLst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167490" y="5163201"/>
            <a:ext cx="9052139" cy="869629"/>
            <a:chOff x="223319" y="5741267"/>
            <a:chExt cx="12069519" cy="115950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19" y="5851707"/>
              <a:ext cx="2028337" cy="79458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07" y="5741267"/>
              <a:ext cx="3419631" cy="1159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4173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8116" y="857146"/>
            <a:ext cx="8215884" cy="51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7250"/>
            <a:ext cx="928116" cy="5143500"/>
          </a:xfrm>
          <a:prstGeom prst="rect">
            <a:avLst/>
          </a:prstGeom>
          <a:solidFill>
            <a:srgbClr val="436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>
          <a:xfrm>
            <a:off x="102394" y="959644"/>
            <a:ext cx="8932069" cy="49387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94" y="959644"/>
            <a:ext cx="8932069" cy="4938713"/>
          </a:xfrm>
          <a:prstGeom prst="rect">
            <a:avLst/>
          </a:prstGeom>
          <a:solidFill>
            <a:srgbClr val="F4EF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E1D5E7"/>
              </a:clrFrom>
              <a:clrTo>
                <a:srgbClr val="E1D5E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9867" y="2222433"/>
            <a:ext cx="4250162" cy="356056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28649" y="1131094"/>
            <a:ext cx="792242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GB" sz="24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353143" y="394616"/>
            <a:ext cx="6858000" cy="23633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ctr" defTabSz="685800" fontAlgn="auto">
              <a:spcBef>
                <a:spcPts val="75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What is the biennial transparency report? And why is it relevant to reporting on adaptation? 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628650" y="1139033"/>
          <a:ext cx="7886700" cy="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6700">
                  <a:extLst>
                    <a:ext uri="{9D8B030D-6E8A-4147-A177-3AD203B41FA5}">
                      <a16:colId xmlns:a16="http://schemas.microsoft.com/office/drawing/2014/main" val="1686739228"/>
                    </a:ext>
                  </a:extLst>
                </a:gridCol>
              </a:tblGrid>
              <a:tr h="908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dirty="0">
                          <a:solidFill>
                            <a:srgbClr val="F4EFE4"/>
                          </a:solidFill>
                          <a:latin typeface="+mn-lt"/>
                          <a:cs typeface="Calibri" panose="020F0502020204030204" pitchFamily="34" charset="0"/>
                        </a:rPr>
                        <a:t>2. What information are countries expected to provide in the adaptation sections of their BTRs?</a:t>
                      </a:r>
                      <a:endParaRPr lang="en-GB" sz="2100" b="1" dirty="0">
                        <a:solidFill>
                          <a:srgbClr val="F4EFE4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66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31120"/>
                  </a:ext>
                </a:extLst>
              </a:tr>
            </a:tbl>
          </a:graphicData>
        </a:graphic>
      </p:graphicFrame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628651" y="2226469"/>
            <a:ext cx="2610938" cy="1145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350" dirty="0"/>
              <a:t>The titles of the guidance's nine sections provide a good indication of what information should to be included. </a:t>
            </a:r>
          </a:p>
          <a:p>
            <a:pPr marL="0" indent="0">
              <a:buNone/>
            </a:pPr>
            <a:r>
              <a:rPr lang="en-GB" sz="1350" dirty="0"/>
              <a:t>Together, these guidelines cover:</a:t>
            </a:r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pPr marL="0" indent="0">
              <a:buNone/>
            </a:pPr>
            <a:endParaRPr lang="en-GB" sz="1350" dirty="0"/>
          </a:p>
          <a:p>
            <a:pPr marL="0" indent="0">
              <a:buNone/>
            </a:pPr>
            <a:endParaRPr lang="en-GB" sz="1350" dirty="0"/>
          </a:p>
        </p:txBody>
      </p:sp>
      <p:grpSp>
        <p:nvGrpSpPr>
          <p:cNvPr id="52" name="Group 51"/>
          <p:cNvGrpSpPr/>
          <p:nvPr/>
        </p:nvGrpSpPr>
        <p:grpSpPr>
          <a:xfrm>
            <a:off x="684030" y="2319576"/>
            <a:ext cx="7385550" cy="2208807"/>
            <a:chOff x="912040" y="1949768"/>
            <a:chExt cx="9847400" cy="2945076"/>
          </a:xfrm>
        </p:grpSpPr>
        <p:grpSp>
          <p:nvGrpSpPr>
            <p:cNvPr id="26" name="Group 25"/>
            <p:cNvGrpSpPr/>
            <p:nvPr/>
          </p:nvGrpSpPr>
          <p:grpSpPr>
            <a:xfrm>
              <a:off x="2153920" y="1949768"/>
              <a:ext cx="8605520" cy="2945076"/>
              <a:chOff x="2153920" y="1949768"/>
              <a:chExt cx="8605520" cy="2945076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5556939" y="1949768"/>
                <a:ext cx="5202501" cy="2945076"/>
              </a:xfrm>
              <a:prstGeom prst="roundRect">
                <a:avLst>
                  <a:gd name="adj" fmla="val 6339"/>
                </a:avLst>
              </a:prstGeom>
              <a:noFill/>
              <a:ln w="508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350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4" name="Straight Arrow Connector 3"/>
              <p:cNvCxnSpPr>
                <a:endCxn id="15" idx="1"/>
              </p:cNvCxnSpPr>
              <p:nvPr/>
            </p:nvCxnSpPr>
            <p:spPr>
              <a:xfrm flipV="1">
                <a:off x="2153920" y="3422306"/>
                <a:ext cx="3403019" cy="377534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/>
            <p:cNvSpPr txBox="1"/>
            <p:nvPr/>
          </p:nvSpPr>
          <p:spPr>
            <a:xfrm>
              <a:off x="912040" y="3602583"/>
              <a:ext cx="34074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 dirty="0">
                  <a:solidFill>
                    <a:srgbClr val="C00000"/>
                  </a:solidFill>
                  <a:latin typeface="Calibri" panose="020F0502020204030204"/>
                </a:rPr>
                <a:t>Adaptation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84029" y="4583153"/>
            <a:ext cx="3483676" cy="300082"/>
            <a:chOff x="73478" y="4398131"/>
            <a:chExt cx="4907108" cy="400108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2120452" y="4599057"/>
              <a:ext cx="2860134" cy="4328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73478" y="4398131"/>
              <a:ext cx="4245971" cy="400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 dirty="0">
                  <a:solidFill>
                    <a:srgbClr val="C00000"/>
                  </a:solidFill>
                  <a:latin typeface="Calibri" panose="020F0502020204030204"/>
                </a:rPr>
                <a:t>Loss and damage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84028" y="4976693"/>
            <a:ext cx="3483676" cy="300082"/>
            <a:chOff x="1150176" y="4994897"/>
            <a:chExt cx="4514430" cy="400108"/>
          </a:xfrm>
        </p:grpSpPr>
        <p:cxnSp>
          <p:nvCxnSpPr>
            <p:cNvPr id="32" name="Straight Arrow Connector 31"/>
            <p:cNvCxnSpPr>
              <a:stCxn id="47" idx="3"/>
            </p:cNvCxnSpPr>
            <p:nvPr/>
          </p:nvCxnSpPr>
          <p:spPr>
            <a:xfrm>
              <a:off x="4840617" y="5194951"/>
              <a:ext cx="823989" cy="712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150176" y="4994897"/>
              <a:ext cx="3690441" cy="400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 dirty="0">
                  <a:solidFill>
                    <a:srgbClr val="C00000"/>
                  </a:solidFill>
                  <a:latin typeface="Calibri" panose="020F0502020204030204"/>
                </a:rPr>
                <a:t>Good practices and lessons learned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84029" y="5378517"/>
            <a:ext cx="3456594" cy="300082"/>
            <a:chOff x="627786" y="5611605"/>
            <a:chExt cx="4567978" cy="400108"/>
          </a:xfrm>
        </p:grpSpPr>
        <p:cxnSp>
          <p:nvCxnSpPr>
            <p:cNvPr id="55" name="Straight Arrow Connector 54"/>
            <p:cNvCxnSpPr/>
            <p:nvPr/>
          </p:nvCxnSpPr>
          <p:spPr>
            <a:xfrm flipV="1">
              <a:off x="2916147" y="5760536"/>
              <a:ext cx="2279617" cy="4064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627786" y="5611605"/>
              <a:ext cx="3799332" cy="400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 dirty="0">
                  <a:solidFill>
                    <a:srgbClr val="C00000"/>
                  </a:solidFill>
                  <a:latin typeface="Calibri" panose="020F0502020204030204"/>
                </a:rPr>
                <a:t>Any other information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415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/>
        </p:nvSpPr>
        <p:spPr>
          <a:xfrm>
            <a:off x="152400" y="1079500"/>
            <a:ext cx="68553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500" i="1">
                <a:solidFill>
                  <a:srgbClr val="003253"/>
                </a:solidFill>
              </a:rPr>
              <a:t>Before we begin, a few technical details…</a:t>
            </a:r>
            <a:endParaRPr sz="1500" i="1">
              <a:solidFill>
                <a:srgbClr val="003253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77" name="Google Shape;77;p15"/>
          <p:cNvSpPr txBox="1"/>
          <p:nvPr/>
        </p:nvSpPr>
        <p:spPr>
          <a:xfrm>
            <a:off x="54600" y="1634275"/>
            <a:ext cx="9034800" cy="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srgbClr val="003253"/>
                </a:solidFill>
              </a:rPr>
              <a:t>Digital tools</a:t>
            </a:r>
            <a:endParaRPr>
              <a:solidFill>
                <a:srgbClr val="003253"/>
              </a:solidFill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4843" y="2436552"/>
            <a:ext cx="1765501" cy="17655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1769260" y="4297249"/>
            <a:ext cx="2108100" cy="8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1400"/>
              <a:buChar char="●"/>
            </a:pPr>
            <a:r>
              <a:rPr lang="en-GB" dirty="0">
                <a:solidFill>
                  <a:srgbClr val="003253"/>
                </a:solidFill>
              </a:rPr>
              <a:t>Chat box</a:t>
            </a:r>
          </a:p>
          <a:p>
            <a:pPr marL="457200" indent="-31750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1400"/>
              <a:buChar char="●"/>
            </a:pPr>
            <a:r>
              <a:rPr lang="en-GB" dirty="0">
                <a:solidFill>
                  <a:srgbClr val="003253"/>
                </a:solidFill>
              </a:rPr>
              <a:t>MS Forms</a:t>
            </a:r>
            <a:endParaRPr dirty="0">
              <a:solidFill>
                <a:srgbClr val="003253"/>
              </a:solidFill>
            </a:endParaRPr>
          </a:p>
          <a:p>
            <a:pPr marL="457200"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003253"/>
              </a:solidFill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5266641" y="4297249"/>
            <a:ext cx="2361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1400"/>
              <a:buChar char="●"/>
            </a:pPr>
            <a:r>
              <a:rPr lang="en-GB" dirty="0">
                <a:solidFill>
                  <a:srgbClr val="003253"/>
                </a:solidFill>
              </a:rPr>
              <a:t>Questions</a:t>
            </a:r>
            <a:endParaRPr dirty="0">
              <a:solidFill>
                <a:srgbClr val="003253"/>
              </a:solidFill>
            </a:endParaRPr>
          </a:p>
          <a:p>
            <a:pPr marL="457200" indent="-31750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1400"/>
              <a:buChar char="●"/>
            </a:pPr>
            <a:r>
              <a:rPr lang="en-GB" dirty="0">
                <a:solidFill>
                  <a:srgbClr val="003253"/>
                </a:solidFill>
              </a:rPr>
              <a:t>Polls</a:t>
            </a:r>
            <a:endParaRPr dirty="0">
              <a:solidFill>
                <a:srgbClr val="003253"/>
              </a:solidFill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0797" y="2696314"/>
            <a:ext cx="1339749" cy="124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8116" y="857146"/>
            <a:ext cx="8215884" cy="51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7250"/>
            <a:ext cx="928116" cy="5143500"/>
          </a:xfrm>
          <a:prstGeom prst="rect">
            <a:avLst/>
          </a:prstGeom>
          <a:solidFill>
            <a:srgbClr val="436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>
          <a:xfrm>
            <a:off x="102394" y="959644"/>
            <a:ext cx="8932069" cy="49387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94" y="959592"/>
            <a:ext cx="8932069" cy="4938713"/>
          </a:xfrm>
          <a:prstGeom prst="rect">
            <a:avLst/>
          </a:prstGeom>
          <a:solidFill>
            <a:srgbClr val="F4EF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8649" y="1131094"/>
            <a:ext cx="792242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GB" sz="24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353143" y="394616"/>
            <a:ext cx="6858000" cy="23633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ctr" defTabSz="685800" fontAlgn="auto">
              <a:spcBef>
                <a:spcPts val="75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What is the biennial transparency report? And why is it relevant to reporting on adaptation? 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628650" y="1139033"/>
          <a:ext cx="7886700" cy="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6700">
                  <a:extLst>
                    <a:ext uri="{9D8B030D-6E8A-4147-A177-3AD203B41FA5}">
                      <a16:colId xmlns:a16="http://schemas.microsoft.com/office/drawing/2014/main" val="1686739228"/>
                    </a:ext>
                  </a:extLst>
                </a:gridCol>
              </a:tblGrid>
              <a:tr h="908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dirty="0">
                          <a:solidFill>
                            <a:srgbClr val="F4EFE4"/>
                          </a:solidFill>
                          <a:latin typeface="+mn-lt"/>
                          <a:cs typeface="Calibri" panose="020F0502020204030204" pitchFamily="34" charset="0"/>
                        </a:rPr>
                        <a:t>2. What information are countries expected to provide in the adaptation sections of their BTRs?</a:t>
                      </a:r>
                      <a:endParaRPr lang="en-GB" sz="2100" b="1" dirty="0">
                        <a:solidFill>
                          <a:srgbClr val="F4EFE4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66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31120"/>
                  </a:ext>
                </a:extLst>
              </a:tr>
            </a:tbl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E1D5E7"/>
              </a:clrFrom>
              <a:clrTo>
                <a:srgbClr val="E1D5E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3432" y="2474292"/>
            <a:ext cx="4157177" cy="25456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822" y="2296717"/>
            <a:ext cx="3643313" cy="2993231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4107337" y="3567611"/>
            <a:ext cx="365264" cy="319477"/>
            <a:chOff x="5476450" y="3613814"/>
            <a:chExt cx="487018" cy="425969"/>
          </a:xfrm>
        </p:grpSpPr>
        <p:cxnSp>
          <p:nvCxnSpPr>
            <p:cNvPr id="33" name="Straight Arrow Connector 32"/>
            <p:cNvCxnSpPr/>
            <p:nvPr/>
          </p:nvCxnSpPr>
          <p:spPr>
            <a:xfrm flipV="1">
              <a:off x="5476450" y="3613814"/>
              <a:ext cx="487018" cy="27935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5493060" y="3894456"/>
              <a:ext cx="460248" cy="14532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888137" y="2685123"/>
            <a:ext cx="1584464" cy="469321"/>
            <a:chOff x="3850850" y="2437164"/>
            <a:chExt cx="2112618" cy="625761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3850850" y="2437164"/>
              <a:ext cx="2112618" cy="62576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3850850" y="2448316"/>
              <a:ext cx="2102458" cy="11150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898587" y="4347210"/>
            <a:ext cx="3543874" cy="1358148"/>
            <a:chOff x="1198115" y="4653280"/>
            <a:chExt cx="4725165" cy="1810864"/>
          </a:xfrm>
        </p:grpSpPr>
        <p:sp>
          <p:nvSpPr>
            <p:cNvPr id="51" name="Freeform 50"/>
            <p:cNvSpPr/>
            <p:nvPr/>
          </p:nvSpPr>
          <p:spPr>
            <a:xfrm>
              <a:off x="1198115" y="4653280"/>
              <a:ext cx="4725165" cy="1810864"/>
            </a:xfrm>
            <a:custGeom>
              <a:avLst/>
              <a:gdLst>
                <a:gd name="connsiteX0" fmla="*/ 336045 w 4725165"/>
                <a:gd name="connsiteY0" fmla="*/ 0 h 1810864"/>
                <a:gd name="connsiteX1" fmla="*/ 112525 w 4725165"/>
                <a:gd name="connsiteY1" fmla="*/ 1422400 h 1810864"/>
                <a:gd name="connsiteX2" fmla="*/ 1900685 w 4725165"/>
                <a:gd name="connsiteY2" fmla="*/ 1757680 h 1810864"/>
                <a:gd name="connsiteX3" fmla="*/ 4725165 w 4725165"/>
                <a:gd name="connsiteY3" fmla="*/ 508000 h 181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5165" h="1810864">
                  <a:moveTo>
                    <a:pt x="336045" y="0"/>
                  </a:moveTo>
                  <a:cubicBezTo>
                    <a:pt x="93898" y="564726"/>
                    <a:pt x="-148248" y="1129453"/>
                    <a:pt x="112525" y="1422400"/>
                  </a:cubicBezTo>
                  <a:cubicBezTo>
                    <a:pt x="373298" y="1715347"/>
                    <a:pt x="1131912" y="1910080"/>
                    <a:pt x="1900685" y="1757680"/>
                  </a:cubicBezTo>
                  <a:cubicBezTo>
                    <a:pt x="2669458" y="1605280"/>
                    <a:pt x="3697311" y="1056640"/>
                    <a:pt x="4725165" y="508000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GB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3261360" y="4693920"/>
              <a:ext cx="2661920" cy="1666240"/>
            </a:xfrm>
            <a:custGeom>
              <a:avLst/>
              <a:gdLst>
                <a:gd name="connsiteX0" fmla="*/ 0 w 2661920"/>
                <a:gd name="connsiteY0" fmla="*/ 1666240 h 1666240"/>
                <a:gd name="connsiteX1" fmla="*/ 1717040 w 2661920"/>
                <a:gd name="connsiteY1" fmla="*/ 711200 h 1666240"/>
                <a:gd name="connsiteX2" fmla="*/ 2661920 w 2661920"/>
                <a:gd name="connsiteY2" fmla="*/ 0 h 1666240"/>
                <a:gd name="connsiteX3" fmla="*/ 2661920 w 2661920"/>
                <a:gd name="connsiteY3" fmla="*/ 0 h 166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1920" h="1666240">
                  <a:moveTo>
                    <a:pt x="0" y="1666240"/>
                  </a:moveTo>
                  <a:cubicBezTo>
                    <a:pt x="636693" y="1327573"/>
                    <a:pt x="1273387" y="988907"/>
                    <a:pt x="1717040" y="711200"/>
                  </a:cubicBezTo>
                  <a:cubicBezTo>
                    <a:pt x="2160693" y="433493"/>
                    <a:pt x="2661920" y="0"/>
                    <a:pt x="2661920" y="0"/>
                  </a:cubicBezTo>
                  <a:lnTo>
                    <a:pt x="2661920" y="0"/>
                  </a:ln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GB" sz="135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08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15884" y="857146"/>
            <a:ext cx="928116" cy="51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7250"/>
            <a:ext cx="928116" cy="5143500"/>
          </a:xfrm>
          <a:prstGeom prst="rect">
            <a:avLst/>
          </a:prstGeom>
          <a:solidFill>
            <a:srgbClr val="436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>
          <a:xfrm>
            <a:off x="102394" y="959644"/>
            <a:ext cx="8932069" cy="49387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94" y="959644"/>
            <a:ext cx="8932069" cy="4938713"/>
          </a:xfrm>
          <a:prstGeom prst="rect">
            <a:avLst/>
          </a:prstGeom>
          <a:solidFill>
            <a:srgbClr val="F4EF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8649" y="1131094"/>
            <a:ext cx="792242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GB" sz="24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2394" y="2835551"/>
            <a:ext cx="8932069" cy="1233333"/>
          </a:xfrm>
          <a:prstGeom prst="rect">
            <a:avLst/>
          </a:prstGeom>
          <a:solidFill>
            <a:srgbClr val="C96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361362" y="2270523"/>
            <a:ext cx="6858000" cy="23633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F4EFE4"/>
                </a:solidFill>
                <a:latin typeface="Calibri" panose="020F0502020204030204"/>
              </a:rPr>
              <a:t>3. How can countries avoid undue burdens associated with adaptation reporting?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7490" y="5163201"/>
            <a:ext cx="9052139" cy="869629"/>
            <a:chOff x="223319" y="5741267"/>
            <a:chExt cx="12069519" cy="115950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19" y="5851707"/>
              <a:ext cx="2028337" cy="79458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07" y="5741267"/>
              <a:ext cx="3419631" cy="1159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9590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8116" y="857146"/>
            <a:ext cx="8215884" cy="51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7250"/>
            <a:ext cx="928116" cy="5143500"/>
          </a:xfrm>
          <a:prstGeom prst="rect">
            <a:avLst/>
          </a:prstGeom>
          <a:solidFill>
            <a:srgbClr val="436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>
          <a:xfrm>
            <a:off x="102394" y="959644"/>
            <a:ext cx="8932069" cy="49387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94" y="959644"/>
            <a:ext cx="8932069" cy="4938713"/>
          </a:xfrm>
          <a:prstGeom prst="rect">
            <a:avLst/>
          </a:prstGeom>
          <a:solidFill>
            <a:srgbClr val="F4EF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8649" y="1131094"/>
            <a:ext cx="792242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GB" sz="24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7694" y="2226469"/>
            <a:ext cx="7808614" cy="3607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350" b="1" dirty="0">
                <a:solidFill>
                  <a:srgbClr val="C00000"/>
                </a:solidFill>
              </a:rPr>
              <a:t>Reporting on your country's national adaption process is a big task </a:t>
            </a:r>
            <a:r>
              <a:rPr lang="en-GB" sz="1350" dirty="0"/>
              <a:t>that can represent a significant burden, particularly to countries with limited resources.</a:t>
            </a:r>
          </a:p>
          <a:p>
            <a:pPr marL="0" indent="0">
              <a:buNone/>
            </a:pPr>
            <a:endParaRPr lang="en-GB" sz="1350" dirty="0"/>
          </a:p>
          <a:p>
            <a:pPr marL="0" indent="0">
              <a:buNone/>
            </a:pPr>
            <a:r>
              <a:rPr lang="en-GB" sz="1350" dirty="0"/>
              <a:t>This burden can be lightened through doing the following when preparing BTRs and other UNFCCC reports and communications:</a:t>
            </a:r>
          </a:p>
          <a:p>
            <a:r>
              <a:rPr lang="en-GB" sz="1350" dirty="0"/>
              <a:t>Narrowing the focus of adaptation reporting</a:t>
            </a:r>
          </a:p>
          <a:p>
            <a:r>
              <a:rPr lang="en-GB" sz="1350" dirty="0"/>
              <a:t>Exploiting synergies between the BTR and other UNFCCC reports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28650" y="1139033"/>
          <a:ext cx="7886700" cy="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6700">
                  <a:extLst>
                    <a:ext uri="{9D8B030D-6E8A-4147-A177-3AD203B41FA5}">
                      <a16:colId xmlns:a16="http://schemas.microsoft.com/office/drawing/2014/main" val="1686739228"/>
                    </a:ext>
                  </a:extLst>
                </a:gridCol>
              </a:tblGrid>
              <a:tr h="90804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GB" sz="2100" b="1" dirty="0">
                          <a:solidFill>
                            <a:srgbClr val="F4EFE4"/>
                          </a:solidFill>
                        </a:rPr>
                        <a:t>3. How can countries avoid undue burdens associated with adaptation reporting?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66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31120"/>
                  </a:ext>
                </a:extLst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167490" y="5163201"/>
            <a:ext cx="9052139" cy="869629"/>
            <a:chOff x="223319" y="5741267"/>
            <a:chExt cx="12069519" cy="115950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19" y="5851707"/>
              <a:ext cx="2028337" cy="79458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07" y="5741267"/>
              <a:ext cx="3419631" cy="1159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378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8116" y="857146"/>
            <a:ext cx="8215884" cy="51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7250"/>
            <a:ext cx="928116" cy="5143500"/>
          </a:xfrm>
          <a:prstGeom prst="rect">
            <a:avLst/>
          </a:prstGeom>
          <a:solidFill>
            <a:srgbClr val="436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>
          <a:xfrm>
            <a:off x="102394" y="959644"/>
            <a:ext cx="8932069" cy="49387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94" y="959644"/>
            <a:ext cx="8932069" cy="4938713"/>
          </a:xfrm>
          <a:prstGeom prst="rect">
            <a:avLst/>
          </a:prstGeom>
          <a:solidFill>
            <a:srgbClr val="F4EF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8649" y="1131094"/>
            <a:ext cx="792242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GB" sz="24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7694" y="2226469"/>
            <a:ext cx="7808614" cy="3607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350" dirty="0"/>
              <a:t>In past national communications, some countries have chosen to provide extensive information about climate impacts, vulnerability, and adaptation actions on a sector-by-sector basis.</a:t>
            </a:r>
          </a:p>
          <a:p>
            <a:pPr marL="0" indent="0">
              <a:buNone/>
            </a:pPr>
            <a:r>
              <a:rPr lang="en-GB" sz="1350" dirty="0"/>
              <a:t>This can be constructive, however </a:t>
            </a:r>
            <a:r>
              <a:rPr lang="en-GB" sz="1350" b="1" dirty="0">
                <a:solidFill>
                  <a:srgbClr val="C00000"/>
                </a:solidFill>
              </a:rPr>
              <a:t>doing this well requires significant effort </a:t>
            </a:r>
            <a:r>
              <a:rPr lang="en-GB" sz="1350" dirty="0"/>
              <a:t>and it </a:t>
            </a:r>
            <a:r>
              <a:rPr lang="en-GB" sz="1350" b="1" dirty="0">
                <a:solidFill>
                  <a:srgbClr val="C00000"/>
                </a:solidFill>
              </a:rPr>
              <a:t>can lead to reports being very large and difficult to read</a:t>
            </a:r>
            <a:r>
              <a:rPr lang="en-GB" sz="1350" dirty="0"/>
              <a:t>.</a:t>
            </a:r>
          </a:p>
          <a:p>
            <a:pPr marL="0" indent="0">
              <a:buNone/>
            </a:pPr>
            <a:endParaRPr lang="en-GB" sz="135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GB" sz="1350" dirty="0"/>
              <a:t>If we view the BTR as a lighter update report, </a:t>
            </a:r>
            <a:r>
              <a:rPr lang="en-GB" sz="1350" b="1" dirty="0">
                <a:solidFill>
                  <a:srgbClr val="C00000"/>
                </a:solidFill>
              </a:rPr>
              <a:t>countries might consider narrowing the focus to reporting on </a:t>
            </a:r>
            <a:r>
              <a:rPr lang="en-GB" sz="1350" dirty="0"/>
              <a:t>progress in preparing and implementing national-level instruments that have a "whole-of-government" focus, such as </a:t>
            </a:r>
            <a:r>
              <a:rPr lang="en-GB" sz="1350" b="1" dirty="0">
                <a:solidFill>
                  <a:srgbClr val="C00000"/>
                </a:solidFill>
              </a:rPr>
              <a:t>NAPs and national adaptation strategies</a:t>
            </a:r>
            <a:r>
              <a:rPr lang="en-GB" sz="1350" dirty="0"/>
              <a:t>.</a:t>
            </a:r>
          </a:p>
          <a:p>
            <a:pPr marL="0" indent="0">
              <a:buNone/>
            </a:pPr>
            <a:endParaRPr lang="en-GB" sz="1350" dirty="0"/>
          </a:p>
          <a:p>
            <a:pPr marL="0" indent="0">
              <a:buNone/>
            </a:pPr>
            <a:r>
              <a:rPr lang="en-GB" sz="1350" b="1" dirty="0">
                <a:solidFill>
                  <a:srgbClr val="C00000"/>
                </a:solidFill>
              </a:rPr>
              <a:t>High-quality information about these processes would be highly valued by the UNFCCC</a:t>
            </a:r>
            <a:r>
              <a:rPr lang="en-GB" sz="1350" dirty="0"/>
              <a:t>.</a:t>
            </a:r>
          </a:p>
          <a:p>
            <a:pPr marL="0" indent="0">
              <a:buNone/>
            </a:pPr>
            <a:endParaRPr lang="en-GB" sz="135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67490" y="5163201"/>
            <a:ext cx="9052139" cy="869629"/>
            <a:chOff x="223319" y="5741267"/>
            <a:chExt cx="12069519" cy="115950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19" y="5851707"/>
              <a:ext cx="2028337" cy="79458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07" y="5741267"/>
              <a:ext cx="3419631" cy="1159505"/>
            </a:xfrm>
            <a:prstGeom prst="rect">
              <a:avLst/>
            </a:prstGeom>
          </p:spPr>
        </p:pic>
      </p:grp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8650" y="1139033"/>
          <a:ext cx="7886700" cy="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6700">
                  <a:extLst>
                    <a:ext uri="{9D8B030D-6E8A-4147-A177-3AD203B41FA5}">
                      <a16:colId xmlns:a16="http://schemas.microsoft.com/office/drawing/2014/main" val="1686739228"/>
                    </a:ext>
                  </a:extLst>
                </a:gridCol>
              </a:tblGrid>
              <a:tr h="908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1" dirty="0">
                          <a:solidFill>
                            <a:srgbClr val="F4EFE4"/>
                          </a:solidFill>
                        </a:rPr>
                        <a:t>Narrowing the focus of adaptation reporting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63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31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45281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8116" y="857146"/>
            <a:ext cx="8215884" cy="51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7250"/>
            <a:ext cx="928116" cy="5143500"/>
          </a:xfrm>
          <a:prstGeom prst="rect">
            <a:avLst/>
          </a:prstGeom>
          <a:solidFill>
            <a:srgbClr val="436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>
          <a:xfrm>
            <a:off x="102394" y="959644"/>
            <a:ext cx="8932069" cy="49387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94" y="959644"/>
            <a:ext cx="8932069" cy="4938713"/>
          </a:xfrm>
          <a:prstGeom prst="rect">
            <a:avLst/>
          </a:prstGeom>
          <a:solidFill>
            <a:srgbClr val="F4EF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8649" y="1131094"/>
            <a:ext cx="792242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GB" sz="24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7694" y="2226469"/>
            <a:ext cx="7808614" cy="3607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350" dirty="0"/>
              <a:t>For the majority of countries, </a:t>
            </a:r>
            <a:r>
              <a:rPr lang="en-GB" sz="1350" b="1" dirty="0">
                <a:solidFill>
                  <a:srgbClr val="C00000"/>
                </a:solidFill>
              </a:rPr>
              <a:t>preparing separate BTRs, Nat Coms, and Ad Coms will constitute a significant burden </a:t>
            </a:r>
            <a:r>
              <a:rPr lang="en-GB" sz="1350" dirty="0"/>
              <a:t>that has relatively little pay-off – i.e. an undue burden.</a:t>
            </a:r>
          </a:p>
          <a:p>
            <a:pPr marL="0" indent="0">
              <a:buNone/>
            </a:pPr>
            <a:r>
              <a:rPr lang="en-GB" sz="1350" dirty="0"/>
              <a:t>As such, where appropriate, </a:t>
            </a:r>
            <a:r>
              <a:rPr lang="en-GB" sz="1350" b="1" dirty="0">
                <a:solidFill>
                  <a:srgbClr val="C00000"/>
                </a:solidFill>
              </a:rPr>
              <a:t>countries can reduce this burden </a:t>
            </a:r>
            <a:r>
              <a:rPr lang="en-GB" sz="1350" dirty="0"/>
              <a:t>by taking advantage of the significant and obvious synergies between these reports…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67490" y="5163201"/>
            <a:ext cx="9052139" cy="869629"/>
            <a:chOff x="223319" y="5741267"/>
            <a:chExt cx="12069519" cy="115950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19" y="5851707"/>
              <a:ext cx="2028337" cy="79458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07" y="5741267"/>
              <a:ext cx="3419631" cy="1159505"/>
            </a:xfrm>
            <a:prstGeom prst="rect">
              <a:avLst/>
            </a:prstGeom>
          </p:spPr>
        </p:pic>
      </p:grp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5078" y="1139033"/>
          <a:ext cx="7886700" cy="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6700">
                  <a:extLst>
                    <a:ext uri="{9D8B030D-6E8A-4147-A177-3AD203B41FA5}">
                      <a16:colId xmlns:a16="http://schemas.microsoft.com/office/drawing/2014/main" val="1686739228"/>
                    </a:ext>
                  </a:extLst>
                </a:gridCol>
              </a:tblGrid>
              <a:tr h="908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1" dirty="0">
                          <a:solidFill>
                            <a:srgbClr val="F4EFE4"/>
                          </a:solidFill>
                        </a:rPr>
                        <a:t>Exploiting synergies between the BTR and other UNFCCC</a:t>
                      </a:r>
                      <a:r>
                        <a:rPr lang="en-GB" sz="2100" b="1" baseline="0" dirty="0">
                          <a:solidFill>
                            <a:srgbClr val="F4EFE4"/>
                          </a:solidFill>
                        </a:rPr>
                        <a:t> reports</a:t>
                      </a:r>
                      <a:endParaRPr lang="en-GB" sz="2100" b="1" dirty="0">
                        <a:solidFill>
                          <a:srgbClr val="F4EFE4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63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31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0207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8116" y="857146"/>
            <a:ext cx="8215884" cy="51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7250"/>
            <a:ext cx="928116" cy="5143500"/>
          </a:xfrm>
          <a:prstGeom prst="rect">
            <a:avLst/>
          </a:prstGeom>
          <a:solidFill>
            <a:srgbClr val="436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>
          <a:xfrm>
            <a:off x="102394" y="959644"/>
            <a:ext cx="8932069" cy="49387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94" y="959644"/>
            <a:ext cx="8932069" cy="4938713"/>
          </a:xfrm>
          <a:prstGeom prst="rect">
            <a:avLst/>
          </a:prstGeom>
          <a:solidFill>
            <a:srgbClr val="F4EF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8649" y="1131094"/>
            <a:ext cx="792242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GB" sz="24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6" name="Content Placeholder 1"/>
          <p:cNvSpPr>
            <a:spLocks noGrp="1"/>
          </p:cNvSpPr>
          <p:nvPr>
            <p:ph idx="1"/>
          </p:nvPr>
        </p:nvSpPr>
        <p:spPr>
          <a:xfrm>
            <a:off x="667694" y="2262584"/>
            <a:ext cx="7808614" cy="3137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350" dirty="0"/>
              <a:t>The most obvious means of doing this would be</a:t>
            </a:r>
            <a:r>
              <a:rPr lang="en-GB" sz="1350" b="1" dirty="0">
                <a:solidFill>
                  <a:srgbClr val="C00000"/>
                </a:solidFill>
              </a:rPr>
              <a:t> to combine these reports when their submission timetables align</a:t>
            </a:r>
            <a:r>
              <a:rPr lang="en-GB" sz="1350" dirty="0"/>
              <a:t> – i.e. submit one report that serves as two or more reports. </a:t>
            </a:r>
          </a:p>
          <a:p>
            <a:pPr marL="0" indent="0">
              <a:buNone/>
            </a:pPr>
            <a:r>
              <a:rPr lang="en-GB" sz="1350" dirty="0"/>
              <a:t>This can clearly be done with the Nat Com and BTR, the submission deadlines for which overlap every four years. 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25078" y="1139033"/>
          <a:ext cx="7886700" cy="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6700">
                  <a:extLst>
                    <a:ext uri="{9D8B030D-6E8A-4147-A177-3AD203B41FA5}">
                      <a16:colId xmlns:a16="http://schemas.microsoft.com/office/drawing/2014/main" val="1686739228"/>
                    </a:ext>
                  </a:extLst>
                </a:gridCol>
              </a:tblGrid>
              <a:tr h="908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1" dirty="0">
                          <a:solidFill>
                            <a:srgbClr val="F4EFE4"/>
                          </a:solidFill>
                        </a:rPr>
                        <a:t>Exploiting synergies between the BTR and other UNFCCC</a:t>
                      </a:r>
                      <a:r>
                        <a:rPr lang="en-GB" sz="2100" b="1" baseline="0" dirty="0">
                          <a:solidFill>
                            <a:srgbClr val="F4EFE4"/>
                          </a:solidFill>
                        </a:rPr>
                        <a:t> reports</a:t>
                      </a:r>
                      <a:endParaRPr lang="en-GB" sz="2100" b="1" dirty="0">
                        <a:solidFill>
                          <a:srgbClr val="F4EFE4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63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3112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697" y="3223953"/>
            <a:ext cx="8251031" cy="206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090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8116" y="857146"/>
            <a:ext cx="8215884" cy="51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7250"/>
            <a:ext cx="928116" cy="5143500"/>
          </a:xfrm>
          <a:prstGeom prst="rect">
            <a:avLst/>
          </a:prstGeom>
          <a:solidFill>
            <a:srgbClr val="436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>
          <a:xfrm>
            <a:off x="102394" y="959644"/>
            <a:ext cx="8932069" cy="49387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94" y="959644"/>
            <a:ext cx="8932069" cy="4938713"/>
          </a:xfrm>
          <a:prstGeom prst="rect">
            <a:avLst/>
          </a:prstGeom>
          <a:solidFill>
            <a:srgbClr val="F4EF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8649" y="1131094"/>
            <a:ext cx="792242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GB" sz="24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6" name="Content Placeholder 1"/>
          <p:cNvSpPr>
            <a:spLocks noGrp="1"/>
          </p:cNvSpPr>
          <p:nvPr>
            <p:ph idx="1"/>
          </p:nvPr>
        </p:nvSpPr>
        <p:spPr>
          <a:xfrm>
            <a:off x="667694" y="2262584"/>
            <a:ext cx="7808614" cy="35793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350" b="1" dirty="0">
                <a:solidFill>
                  <a:srgbClr val="C00000"/>
                </a:solidFill>
              </a:rPr>
              <a:t>Countries could also choose to submit a combined Ad Com–BTR </a:t>
            </a:r>
            <a:r>
              <a:rPr lang="en-GB" sz="1350" dirty="0"/>
              <a:t>(or a combined Ad Com–BTR–Nat Com)</a:t>
            </a:r>
          </a:p>
          <a:p>
            <a:pPr marL="0" indent="0">
              <a:buNone/>
            </a:pPr>
            <a:r>
              <a:rPr lang="en-GB" sz="1350" dirty="0"/>
              <a:t>Doing this would only make sense, if countries wanted to use their Ad Com as a more in-depth report that provides a detailed account of their national adaptation process and adaptation support needs. </a:t>
            </a:r>
          </a:p>
          <a:p>
            <a:pPr marL="0" indent="0">
              <a:buNone/>
            </a:pPr>
            <a:endParaRPr lang="en-GB" sz="1350" dirty="0"/>
          </a:p>
          <a:p>
            <a:pPr marL="0" indent="0">
              <a:buNone/>
            </a:pPr>
            <a:endParaRPr lang="en-GB" sz="1350" dirty="0"/>
          </a:p>
          <a:p>
            <a:pPr marL="0" indent="0">
              <a:buNone/>
            </a:pPr>
            <a:endParaRPr lang="en-GB" sz="1350" dirty="0"/>
          </a:p>
          <a:p>
            <a:pPr marL="0" indent="0">
              <a:buNone/>
            </a:pPr>
            <a:endParaRPr lang="en-GB" sz="1350" dirty="0"/>
          </a:p>
          <a:p>
            <a:pPr marL="0" indent="0">
              <a:buNone/>
            </a:pPr>
            <a:endParaRPr lang="en-GB" sz="1350" dirty="0"/>
          </a:p>
          <a:p>
            <a:pPr marL="0" indent="0">
              <a:buNone/>
            </a:pPr>
            <a:endParaRPr lang="en-GB" sz="1350" dirty="0"/>
          </a:p>
          <a:p>
            <a:pPr marL="0" indent="0">
              <a:buNone/>
            </a:pPr>
            <a:endParaRPr lang="en-GB" sz="1350" dirty="0"/>
          </a:p>
          <a:p>
            <a:pPr marL="0" indent="0">
              <a:buNone/>
            </a:pPr>
            <a:endParaRPr lang="en-GB" sz="1350" dirty="0"/>
          </a:p>
          <a:p>
            <a:pPr marL="0" indent="0">
              <a:buNone/>
            </a:pPr>
            <a:r>
              <a:rPr lang="en-GB" sz="1350" dirty="0"/>
              <a:t>For countries that would rather use their Ad Com as a shorter, more high-level document, combining it with the BTR and/or Nat Com would not really make sense. </a:t>
            </a:r>
          </a:p>
          <a:p>
            <a:pPr marL="0" indent="0">
              <a:buNone/>
            </a:pPr>
            <a:endParaRPr lang="en-GB" sz="135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25078" y="1139033"/>
          <a:ext cx="7886700" cy="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6700">
                  <a:extLst>
                    <a:ext uri="{9D8B030D-6E8A-4147-A177-3AD203B41FA5}">
                      <a16:colId xmlns:a16="http://schemas.microsoft.com/office/drawing/2014/main" val="1686739228"/>
                    </a:ext>
                  </a:extLst>
                </a:gridCol>
              </a:tblGrid>
              <a:tr h="908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1" dirty="0">
                          <a:solidFill>
                            <a:srgbClr val="F4EFE4"/>
                          </a:solidFill>
                        </a:rPr>
                        <a:t>Exploiting synergies between the BTR and other UNFCCC</a:t>
                      </a:r>
                      <a:r>
                        <a:rPr lang="en-GB" sz="2100" b="1" baseline="0" dirty="0">
                          <a:solidFill>
                            <a:srgbClr val="F4EFE4"/>
                          </a:solidFill>
                        </a:rPr>
                        <a:t> reports</a:t>
                      </a:r>
                      <a:endParaRPr lang="en-GB" sz="2100" b="1" dirty="0">
                        <a:solidFill>
                          <a:srgbClr val="F4EFE4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63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31120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849" y="3303694"/>
            <a:ext cx="8101013" cy="183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814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8116" y="857146"/>
            <a:ext cx="8215884" cy="51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7250"/>
            <a:ext cx="928116" cy="5143500"/>
          </a:xfrm>
          <a:prstGeom prst="rect">
            <a:avLst/>
          </a:prstGeom>
          <a:solidFill>
            <a:srgbClr val="436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>
          <a:xfrm>
            <a:off x="102394" y="959644"/>
            <a:ext cx="8932069" cy="49387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94" y="959644"/>
            <a:ext cx="8932069" cy="4938713"/>
          </a:xfrm>
          <a:prstGeom prst="rect">
            <a:avLst/>
          </a:prstGeom>
          <a:solidFill>
            <a:srgbClr val="F4EF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8649" y="1131094"/>
            <a:ext cx="792242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endParaRPr lang="en-GB" sz="24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32654" y="2226469"/>
            <a:ext cx="2696996" cy="3607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350" dirty="0"/>
              <a:t>The table visualises the overlap in the adaptation-relevant guidelines between the BTR, Nat Com and Ad Com.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886"/>
          <a:stretch/>
        </p:blipFill>
        <p:spPr>
          <a:xfrm>
            <a:off x="635132" y="2169320"/>
            <a:ext cx="5195128" cy="36368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7704" y="5621477"/>
            <a:ext cx="28704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b="0" dirty="0">
                <a:solidFill>
                  <a:prstClr val="black"/>
                </a:solidFill>
                <a:latin typeface="Calibri" panose="020F0502020204030204"/>
              </a:rPr>
              <a:t>Source: adapted from Adaptation Committee (2019)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28650" y="1139033"/>
          <a:ext cx="7886700" cy="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6700">
                  <a:extLst>
                    <a:ext uri="{9D8B030D-6E8A-4147-A177-3AD203B41FA5}">
                      <a16:colId xmlns:a16="http://schemas.microsoft.com/office/drawing/2014/main" val="1686739228"/>
                    </a:ext>
                  </a:extLst>
                </a:gridCol>
              </a:tblGrid>
              <a:tr h="908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1" dirty="0">
                          <a:solidFill>
                            <a:schemeClr val="tx1"/>
                          </a:solidFill>
                        </a:rPr>
                        <a:t>Streamlining</a:t>
                      </a:r>
                      <a:r>
                        <a:rPr lang="en-GB" sz="2100" b="1" baseline="0" dirty="0">
                          <a:solidFill>
                            <a:schemeClr val="tx1"/>
                          </a:solidFill>
                        </a:rPr>
                        <a:t> adaptation reporting</a:t>
                      </a:r>
                      <a:endParaRPr lang="en-GB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383112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625078" y="1139033"/>
          <a:ext cx="7886700" cy="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6700">
                  <a:extLst>
                    <a:ext uri="{9D8B030D-6E8A-4147-A177-3AD203B41FA5}">
                      <a16:colId xmlns:a16="http://schemas.microsoft.com/office/drawing/2014/main" val="1686739228"/>
                    </a:ext>
                  </a:extLst>
                </a:gridCol>
              </a:tblGrid>
              <a:tr h="908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1" dirty="0">
                          <a:solidFill>
                            <a:srgbClr val="F4EFE4"/>
                          </a:solidFill>
                        </a:rPr>
                        <a:t>Exploiting synergies between the BTR and other UNFCCC</a:t>
                      </a:r>
                      <a:r>
                        <a:rPr lang="en-GB" sz="2100" b="1" baseline="0" dirty="0">
                          <a:solidFill>
                            <a:srgbClr val="F4EFE4"/>
                          </a:solidFill>
                        </a:rPr>
                        <a:t> reports</a:t>
                      </a:r>
                      <a:endParaRPr lang="en-GB" sz="2100" b="1" dirty="0">
                        <a:solidFill>
                          <a:srgbClr val="F4EFE4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63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31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0265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/>
      </p:pic>
      <p:sp>
        <p:nvSpPr>
          <p:cNvPr id="382" name="Google Shape;382;p1"/>
          <p:cNvSpPr/>
          <p:nvPr/>
        </p:nvSpPr>
        <p:spPr>
          <a:xfrm>
            <a:off x="3958258" y="959851"/>
            <a:ext cx="4257287" cy="4938506"/>
          </a:xfrm>
          <a:prstGeom prst="rect">
            <a:avLst/>
          </a:prstGeom>
          <a:solidFill>
            <a:srgbClr val="4A90CD">
              <a:alpha val="890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sz="1350" b="0" dirty="0">
              <a:solidFill>
                <a:prstClr val="white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84" name="Google Shape;384;p1"/>
          <p:cNvSpPr txBox="1">
            <a:spLocks noGrp="1"/>
          </p:cNvSpPr>
          <p:nvPr>
            <p:ph type="ctrTitle"/>
          </p:nvPr>
        </p:nvSpPr>
        <p:spPr>
          <a:xfrm>
            <a:off x="3958259" y="2032908"/>
            <a:ext cx="4257225" cy="31982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GB" sz="2850" dirty="0">
                <a:solidFill>
                  <a:srgbClr val="FEFFFF"/>
                </a:solidFill>
              </a:rPr>
              <a:t>Thank you!</a:t>
            </a:r>
            <a:br>
              <a:rPr lang="en-GB" sz="2850" dirty="0">
                <a:solidFill>
                  <a:srgbClr val="FEFFFF"/>
                </a:solidFill>
              </a:rPr>
            </a:br>
            <a:br>
              <a:rPr lang="en-GB" sz="2850" dirty="0">
                <a:solidFill>
                  <a:srgbClr val="FEFFFF"/>
                </a:solidFill>
              </a:rPr>
            </a:br>
            <a:r>
              <a:rPr lang="en-GB" sz="1800" dirty="0">
                <a:solidFill>
                  <a:srgbClr val="FEFFFF"/>
                </a:solidFill>
              </a:rPr>
              <a:t>Thomas W. Dale</a:t>
            </a:r>
            <a:br>
              <a:rPr lang="en-GB" sz="1800" dirty="0">
                <a:solidFill>
                  <a:srgbClr val="FEFFFF"/>
                </a:solidFill>
              </a:rPr>
            </a:br>
            <a:r>
              <a:rPr lang="en-GB" sz="1800" dirty="0">
                <a:solidFill>
                  <a:srgbClr val="FEFFFF"/>
                </a:solidFill>
              </a:rPr>
              <a:t>UNEP DTU Partnership</a:t>
            </a:r>
            <a:br>
              <a:rPr lang="en-GB" sz="1800" dirty="0">
                <a:solidFill>
                  <a:srgbClr val="FEFFFF"/>
                </a:solidFill>
              </a:rPr>
            </a:br>
            <a:r>
              <a:rPr lang="en-GB" sz="1800" dirty="0">
                <a:solidFill>
                  <a:srgbClr val="FEFFFF"/>
                </a:solidFill>
              </a:rPr>
              <a:t>towida@dtu.dk </a:t>
            </a:r>
            <a:endParaRPr sz="2400" b="1" dirty="0">
              <a:solidFill>
                <a:srgbClr val="FEFFFF"/>
              </a:solidFill>
            </a:endParaRPr>
          </a:p>
          <a:p>
            <a:pPr algn="ctr"/>
            <a:endParaRPr sz="2400" b="1" dirty="0">
              <a:solidFill>
                <a:srgbClr val="FE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58258" y="1031032"/>
            <a:ext cx="4257287" cy="669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823" y="1064001"/>
            <a:ext cx="1521253" cy="5959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638" y="1041917"/>
            <a:ext cx="2564723" cy="8696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DF5D91-EFD1-4F57-99F2-52513DED12F5}"/>
              </a:ext>
            </a:extLst>
          </p:cNvPr>
          <p:cNvSpPr txBox="1"/>
          <p:nvPr/>
        </p:nvSpPr>
        <p:spPr>
          <a:xfrm>
            <a:off x="104173" y="6479893"/>
            <a:ext cx="178828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 b="0" dirty="0">
                <a:solidFill>
                  <a:srgbClr val="FFFFFF"/>
                </a:solidFill>
                <a:latin typeface="Arial"/>
                <a:cs typeface="Arial"/>
              </a:rPr>
              <a:t>©</a:t>
            </a:r>
            <a:r>
              <a:rPr lang="en-US" sz="1000" b="0" dirty="0">
                <a:solidFill>
                  <a:srgbClr val="FFFFFF"/>
                </a:solidFill>
                <a:latin typeface="Arial"/>
                <a:cs typeface="Arial"/>
              </a:rPr>
              <a:t>Elettra Stefani/ </a:t>
            </a:r>
            <a:r>
              <a:rPr lang="en-US" sz="1000" b="0" dirty="0" err="1">
                <a:solidFill>
                  <a:srgbClr val="FFFFFF"/>
                </a:solidFill>
                <a:latin typeface="Arial"/>
                <a:cs typeface="Arial"/>
              </a:rPr>
              <a:t>Unsplash</a:t>
            </a:r>
            <a:endParaRPr lang="en-US" sz="1000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3584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2E9617-5CD8-4328-86D9-E0F1D379F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343458"/>
            <a:ext cx="3028950" cy="260344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Short break of 5 minutes. Please don’t leave this call but turn your camera off and mute yourself.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5F40E00-F695-4249-A5FC-1C8B9E2E6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57900" y="5624515"/>
            <a:ext cx="1600200" cy="273844"/>
          </a:xfrm>
        </p:spPr>
        <p:txBody>
          <a:bodyPr>
            <a:normAutofit/>
          </a:bodyPr>
          <a:lstStyle/>
          <a:p>
            <a:pPr defTabSz="685800">
              <a:spcAft>
                <a:spcPts val="450"/>
              </a:spcAft>
              <a:defRPr/>
            </a:pPr>
            <a:fld id="{00000000-1234-1234-1234-123412341234}" type="slidenum">
              <a:rPr lang="de-DE"/>
              <a:pPr defTabSz="685800">
                <a:spcAft>
                  <a:spcPts val="450"/>
                </a:spcAft>
                <a:defRPr/>
              </a:pPr>
              <a:t>39</a:t>
            </a:fld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5EA16B5-E922-46C2-91E6-C21124D990C7}"/>
              </a:ext>
            </a:extLst>
          </p:cNvPr>
          <p:cNvSpPr txBox="1"/>
          <p:nvPr/>
        </p:nvSpPr>
        <p:spPr>
          <a:xfrm>
            <a:off x="1485900" y="1721597"/>
            <a:ext cx="6172200" cy="85725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algn="ctr" defTabSz="685800">
              <a:spcAft>
                <a:spcPts val="450"/>
              </a:spcAft>
            </a:pPr>
            <a:r>
              <a:rPr lang="de-DE" sz="2100" dirty="0">
                <a:solidFill>
                  <a:srgbClr val="1F497D"/>
                </a:solidFill>
                <a:latin typeface="Calibri"/>
                <a:cs typeface="Calibri"/>
              </a:rPr>
              <a:t>Coffee break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E37B0B-838B-4399-8C78-AD93FE1C3791}"/>
              </a:ext>
            </a:extLst>
          </p:cNvPr>
          <p:cNvSpPr txBox="1"/>
          <p:nvPr/>
        </p:nvSpPr>
        <p:spPr>
          <a:xfrm>
            <a:off x="3500994" y="4736303"/>
            <a:ext cx="11519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chemeClr val="bg1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©GIZ/Création9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 descr="A picture containing text, cup, coffee, table&#10;&#10;Description automatically generated">
            <a:extLst>
              <a:ext uri="{FF2B5EF4-FFF2-40B4-BE49-F238E27FC236}">
                <a16:creationId xmlns:a16="http://schemas.microsoft.com/office/drawing/2014/main" id="{E02CF191-3501-4AA8-9145-AB43AD4F8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22" y="2150222"/>
            <a:ext cx="3916578" cy="260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19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/>
        </p:nvSpPr>
        <p:spPr>
          <a:xfrm>
            <a:off x="3106918" y="472427"/>
            <a:ext cx="5565346" cy="511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GB" sz="1500" i="1">
                <a:solidFill>
                  <a:srgbClr val="003253"/>
                </a:solidFill>
              </a:rPr>
              <a:t>Using MS Teams during the meeting…</a:t>
            </a:r>
            <a:endParaRPr sz="1500" i="1">
              <a:solidFill>
                <a:srgbClr val="003253"/>
              </a:solidFill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4807514" y="1166071"/>
            <a:ext cx="8991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srgbClr val="003253"/>
                </a:solidFill>
              </a:rPr>
              <a:t>camera on / off</a:t>
            </a:r>
            <a:endParaRPr sz="1200">
              <a:solidFill>
                <a:srgbClr val="003253"/>
              </a:solidFill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5474733" y="1163793"/>
            <a:ext cx="1004006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srgbClr val="003253"/>
                </a:solidFill>
              </a:rPr>
              <a:t>mic on / off</a:t>
            </a:r>
            <a:endParaRPr sz="1200">
              <a:solidFill>
                <a:srgbClr val="003253"/>
              </a:solidFill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2861110" y="2985249"/>
            <a:ext cx="786600" cy="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srgbClr val="003253"/>
                </a:solidFill>
              </a:rPr>
              <a:t>raise</a:t>
            </a:r>
            <a:endParaRPr sz="1200">
              <a:solidFill>
                <a:srgbClr val="003253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srgbClr val="003253"/>
                </a:solidFill>
              </a:rPr>
              <a:t>hand</a:t>
            </a:r>
            <a:endParaRPr sz="1200">
              <a:solidFill>
                <a:srgbClr val="003253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srgbClr val="003253"/>
                </a:solidFill>
              </a:rPr>
              <a:t>function</a:t>
            </a:r>
            <a:endParaRPr sz="1200">
              <a:solidFill>
                <a:srgbClr val="003253"/>
              </a:solidFill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2330092" y="1163793"/>
            <a:ext cx="7866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srgbClr val="003253"/>
                </a:solidFill>
              </a:rPr>
              <a:t>chat</a:t>
            </a:r>
            <a:endParaRPr sz="1200">
              <a:solidFill>
                <a:srgbClr val="003253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srgbClr val="003253"/>
                </a:solidFill>
              </a:rPr>
              <a:t>box </a:t>
            </a:r>
            <a:endParaRPr sz="1200">
              <a:solidFill>
                <a:srgbClr val="003253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srgbClr val="003253"/>
                </a:solidFill>
              </a:rPr>
              <a:t>function</a:t>
            </a:r>
            <a:endParaRPr sz="1200">
              <a:solidFill>
                <a:srgbClr val="003253"/>
              </a:solidFill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1184763" y="1185468"/>
            <a:ext cx="1097700" cy="5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srgbClr val="003253"/>
                </a:solidFill>
              </a:rPr>
              <a:t>view</a:t>
            </a:r>
            <a:endParaRPr sz="1200">
              <a:solidFill>
                <a:srgbClr val="003253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srgbClr val="003253"/>
                </a:solidFill>
              </a:rPr>
              <a:t>participants</a:t>
            </a:r>
            <a:endParaRPr sz="1200">
              <a:solidFill>
                <a:srgbClr val="003253"/>
              </a:solidFill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6944831" y="1500993"/>
            <a:ext cx="1004006" cy="40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srgbClr val="003253"/>
                </a:solidFill>
              </a:rPr>
              <a:t>leave call</a:t>
            </a:r>
            <a:endParaRPr sz="1200">
              <a:solidFill>
                <a:srgbClr val="003253"/>
              </a:solidFill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545265" y="4116633"/>
            <a:ext cx="9855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srgbClr val="003253"/>
                </a:solidFill>
              </a:rPr>
              <a:t>additional </a:t>
            </a:r>
            <a:endParaRPr sz="1200">
              <a:solidFill>
                <a:srgbClr val="003253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srgbClr val="003253"/>
                </a:solidFill>
              </a:rPr>
              <a:t>functions</a:t>
            </a:r>
            <a:endParaRPr sz="1200">
              <a:solidFill>
                <a:srgbClr val="003253"/>
              </a:solidFill>
            </a:endParaRPr>
          </a:p>
        </p:txBody>
      </p: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05ECD63D-9A54-4595-B140-391F4A443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9"/>
          <a:stretch/>
        </p:blipFill>
        <p:spPr>
          <a:xfrm>
            <a:off x="324247" y="1861823"/>
            <a:ext cx="8156075" cy="1204028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BDDF5C-D4A2-4329-A903-F887569055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24"/>
          <a:stretch/>
        </p:blipFill>
        <p:spPr>
          <a:xfrm>
            <a:off x="1530767" y="4116635"/>
            <a:ext cx="2038891" cy="2634137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F1BFFF8-8B65-4ACF-90C8-734BDD95A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48" y="3557208"/>
            <a:ext cx="1965345" cy="3172323"/>
          </a:xfrm>
          <a:prstGeom prst="rect">
            <a:avLst/>
          </a:prstGeom>
        </p:spPr>
      </p:pic>
      <p:sp>
        <p:nvSpPr>
          <p:cNvPr id="95" name="Google Shape;95;p16"/>
          <p:cNvSpPr txBox="1"/>
          <p:nvPr/>
        </p:nvSpPr>
        <p:spPr>
          <a:xfrm>
            <a:off x="5889591" y="2973575"/>
            <a:ext cx="8991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srgbClr val="003253"/>
                </a:solidFill>
              </a:rPr>
              <a:t>share</a:t>
            </a:r>
            <a:endParaRPr sz="1200">
              <a:solidFill>
                <a:srgbClr val="003253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srgbClr val="003253"/>
                </a:solidFill>
              </a:rPr>
              <a:t>screen</a:t>
            </a:r>
            <a:endParaRPr sz="1200">
              <a:solidFill>
                <a:srgbClr val="003253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srgbClr val="003253"/>
                </a:solidFill>
              </a:rPr>
              <a:t>function</a:t>
            </a:r>
            <a:endParaRPr sz="1200">
              <a:solidFill>
                <a:srgbClr val="003253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Mikrofon, drinnen enthält.&#10;&#10;Automatisch generierte Beschreibung">
            <a:extLst>
              <a:ext uri="{FF2B5EF4-FFF2-40B4-BE49-F238E27FC236}">
                <a16:creationId xmlns:a16="http://schemas.microsoft.com/office/drawing/2014/main" id="{A97147FA-2E17-4A30-ABB1-D9E4EA4372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83" y="1829752"/>
            <a:ext cx="6460435" cy="3624146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59DA91-B492-487C-B1A9-060F61DD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0374D9D-3383-4ECF-A2C4-27B2EC3269B0}" type="slidenum">
              <a:rPr lang="de-DE"/>
              <a:pPr defTabSz="685800">
                <a:defRPr/>
              </a:pPr>
              <a:t>40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7B46B0E-6255-4A78-B5C7-E13E4C25E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555342"/>
            <a:ext cx="1880755" cy="548817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/>
          <a:p>
            <a:r>
              <a:rPr lang="de-DE"/>
              <a:t>Interviews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1162FA3-B78A-44DC-864B-FC05D93724B3}"/>
              </a:ext>
            </a:extLst>
          </p:cNvPr>
          <p:cNvSpPr txBox="1"/>
          <p:nvPr/>
        </p:nvSpPr>
        <p:spPr>
          <a:xfrm>
            <a:off x="4571999" y="4678745"/>
            <a:ext cx="3498573" cy="8720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err="1">
                <a:solidFill>
                  <a:srgbClr val="1F497D"/>
                </a:solidFill>
              </a:rPr>
              <a:t>Tlou</a:t>
            </a:r>
            <a:r>
              <a:rPr lang="de-DE" sz="1800">
                <a:solidFill>
                  <a:srgbClr val="1F497D"/>
                </a:solidFill>
              </a:rPr>
              <a:t> </a:t>
            </a:r>
            <a:r>
              <a:rPr lang="de-DE" sz="1800" err="1">
                <a:solidFill>
                  <a:srgbClr val="1F497D"/>
                </a:solidFill>
              </a:rPr>
              <a:t>Ramaru</a:t>
            </a:r>
            <a:r>
              <a:rPr lang="de-DE" sz="1800">
                <a:solidFill>
                  <a:srgbClr val="1F497D"/>
                </a:solidFill>
              </a:rPr>
              <a:t>, South </a:t>
            </a:r>
            <a:r>
              <a:rPr lang="de-DE" sz="1800" err="1">
                <a:solidFill>
                  <a:srgbClr val="1F497D"/>
                </a:solidFill>
              </a:rPr>
              <a:t>Africa</a:t>
            </a:r>
            <a:r>
              <a:rPr lang="de-DE" sz="1800">
                <a:solidFill>
                  <a:srgbClr val="1F497D"/>
                </a:solidFill>
              </a:rPr>
              <a:t> Juliana </a:t>
            </a:r>
            <a:r>
              <a:rPr lang="de-DE" sz="1800" err="1">
                <a:solidFill>
                  <a:srgbClr val="1F497D"/>
                </a:solidFill>
              </a:rPr>
              <a:t>Bempah</a:t>
            </a:r>
            <a:r>
              <a:rPr lang="de-DE" sz="1800">
                <a:solidFill>
                  <a:srgbClr val="1F497D"/>
                </a:solidFill>
              </a:rPr>
              <a:t>, Ghana</a:t>
            </a:r>
          </a:p>
        </p:txBody>
      </p:sp>
    </p:spTree>
    <p:extLst>
      <p:ext uri="{BB962C8B-B14F-4D97-AF65-F5344CB8AC3E}">
        <p14:creationId xmlns:p14="http://schemas.microsoft.com/office/powerpoint/2010/main" val="29354830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7549"/>
            <a:ext cx="7772400" cy="184290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TLOU RAMARU</a:t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b="1" dirty="0">
                <a:solidFill>
                  <a:srgbClr val="008000"/>
                </a:solidFill>
              </a:rPr>
              <a:t>Chief Director: Climate Change Adaptation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5704" y="3688236"/>
            <a:ext cx="7892592" cy="1433945"/>
          </a:xfrm>
        </p:spPr>
        <p:txBody>
          <a:bodyPr>
            <a:normAutofit fontScale="92500"/>
          </a:bodyPr>
          <a:lstStyle/>
          <a:p>
            <a:r>
              <a:rPr lang="en-ZA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South Africa’s Monitoring, evaluation and reporting for adaptation</a:t>
            </a:r>
            <a:endParaRPr lang="en-US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265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C85AF1-3DF6-4BAB-955B-3D75CB450A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3694" y="1245326"/>
            <a:ext cx="9040305" cy="4704212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dirty="0"/>
              <a:t>Where is South Africa in the planning and reporting process at the moment and which document does it use to report progress?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b="1" dirty="0"/>
              <a:t>-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South Africa chose to communicate the adaptation communication through 	the 	NDC 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	</a:t>
            </a:r>
            <a:r>
              <a:rPr lang="en-US" sz="2000" b="1" dirty="0">
                <a:solidFill>
                  <a:srgbClr val="FF0000"/>
                </a:solidFill>
              </a:rPr>
              <a:t>-  South Africa will continue to include the adaptation component  of 	reporting into national communication;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Why has it chosen to use this vehicle for reporting?</a:t>
            </a:r>
          </a:p>
          <a:p>
            <a:pPr marL="0" indent="0">
              <a:buNone/>
            </a:pPr>
            <a:r>
              <a:rPr lang="en-US" sz="2000" dirty="0"/>
              <a:t>	- </a:t>
            </a:r>
            <a:r>
              <a:rPr lang="en-US" sz="2000" dirty="0">
                <a:solidFill>
                  <a:srgbClr val="FF0000"/>
                </a:solidFill>
              </a:rPr>
              <a:t>The vehicle offers flexibility for South Africa to cover amongst other elements;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		- Trends and Climate Projections;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		- Risk and vulnerability &amp; impact assessments of key socio-economic 				sectors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		- Analysis of adaptation options </a:t>
            </a:r>
            <a:endParaRPr lang="en-US" sz="2000" dirty="0"/>
          </a:p>
          <a:p>
            <a:r>
              <a:rPr lang="en-US" sz="2000" b="1" dirty="0"/>
              <a:t>What challenges have you encountered in this process and how did you overcome them?</a:t>
            </a:r>
          </a:p>
          <a:p>
            <a:pPr marL="0" indent="0">
              <a:buNone/>
            </a:pPr>
            <a:r>
              <a:rPr lang="en-US" sz="2000" dirty="0"/>
              <a:t>	- </a:t>
            </a:r>
            <a:r>
              <a:rPr lang="en-US" sz="2000" dirty="0">
                <a:solidFill>
                  <a:srgbClr val="FF0000"/>
                </a:solidFill>
              </a:rPr>
              <a:t>collection of data across various stakeholders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	- SA developed the NCCIS to enable the collection and collation of the data and 	information for reporting purposes. </a:t>
            </a:r>
          </a:p>
          <a:p>
            <a:pPr algn="just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037952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537" r="6716" b="214"/>
          <a:stretch/>
        </p:blipFill>
        <p:spPr>
          <a:xfrm>
            <a:off x="169682" y="263951"/>
            <a:ext cx="8747830" cy="559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629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FE939-0C62-46C1-AB5D-3DC6EFF403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Virtual Workshop of the PATPA Regional Group Anglophone Africa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9E1AA-888A-4AD9-8390-91E036BC34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7337" y="3505653"/>
            <a:ext cx="6733802" cy="980622"/>
          </a:xfrm>
        </p:spPr>
        <p:txBody>
          <a:bodyPr>
            <a:noAutofit/>
          </a:bodyPr>
          <a:lstStyle/>
          <a:p>
            <a:r>
              <a:rPr lang="en-US" dirty="0"/>
              <a:t>Juliana Bempah</a:t>
            </a:r>
          </a:p>
          <a:p>
            <a:r>
              <a:rPr lang="en-US" dirty="0"/>
              <a:t>Environmental Protection Agency- GhANA</a:t>
            </a:r>
          </a:p>
          <a:p>
            <a:r>
              <a:rPr lang="en-US" dirty="0"/>
              <a:t>22-24 February 2022</a:t>
            </a:r>
          </a:p>
        </p:txBody>
      </p:sp>
    </p:spTree>
    <p:extLst>
      <p:ext uri="{BB962C8B-B14F-4D97-AF65-F5344CB8AC3E}">
        <p14:creationId xmlns:p14="http://schemas.microsoft.com/office/powerpoint/2010/main" val="28157082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90181-2F17-4072-81DC-40DB82E5D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AdapTAtion</a:t>
            </a:r>
            <a:r>
              <a:rPr lang="en-US" dirty="0"/>
              <a:t> Reporting in Ghana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BE397-ECC9-471B-BB6C-1E3EED127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Adaptation Vehicles in Ghana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400" dirty="0"/>
              <a:t>NDCs- Updated and published November 2021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400" dirty="0"/>
              <a:t>NAPs- Launched in 2020 and currently on-going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400" dirty="0"/>
              <a:t>NATCOMs- May 2020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400" dirty="0"/>
              <a:t>ADCOM- November 2021</a:t>
            </a:r>
          </a:p>
        </p:txBody>
      </p:sp>
    </p:spTree>
    <p:extLst>
      <p:ext uri="{BB962C8B-B14F-4D97-AF65-F5344CB8AC3E}">
        <p14:creationId xmlns:p14="http://schemas.microsoft.com/office/powerpoint/2010/main" val="12911954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537C4-F35E-48E1-BB7E-BE901E794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‘Standalone’ ADCOM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2238F-90C4-4203-B647-4D3F696C0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the ‘Standalone’ ADCOM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500" dirty="0"/>
              <a:t> Availability of Institutional structures, knowledge resources and governance arrangements </a:t>
            </a:r>
          </a:p>
          <a:p>
            <a:r>
              <a:rPr lang="en-US" dirty="0"/>
              <a:t>Approach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500" dirty="0"/>
              <a:t>Multi-stakeholder inception session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500" dirty="0"/>
              <a:t>Validation workshop</a:t>
            </a:r>
          </a:p>
          <a:p>
            <a:r>
              <a:rPr lang="en-US" dirty="0"/>
              <a:t>Funding Source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500" dirty="0"/>
              <a:t> Government of the United Kingdom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6279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7FE6-3DC0-452A-BB5C-4B53BD53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Key Lessons Learnt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FB74A-A137-4810-A900-AC146A4B4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Identification of data gaps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Buy-in of stakeholders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Adaptation capacity building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5363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BD9913B-22B7-4F8D-8A97-FC6356030D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67" y="1551044"/>
            <a:ext cx="5796418" cy="4347314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201C9F-9510-4D93-85AA-BD0A830F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0374D9D-3383-4ECF-A2C4-27B2EC3269B0}" type="slidenum">
              <a:rPr lang="de-DE"/>
              <a:pPr defTabSz="685800">
                <a:defRPr/>
              </a:pPr>
              <a:t>48</a:t>
            </a:fld>
            <a:endParaRPr lang="de-DE"/>
          </a:p>
        </p:txBody>
      </p:sp>
      <p:sp>
        <p:nvSpPr>
          <p:cNvPr id="7" name="Textfeld 1">
            <a:extLst>
              <a:ext uri="{FF2B5EF4-FFF2-40B4-BE49-F238E27FC236}">
                <a16:creationId xmlns:a16="http://schemas.microsoft.com/office/drawing/2014/main" id="{04C9A7A0-20C8-4635-875A-2C4B28E18959}"/>
              </a:ext>
            </a:extLst>
          </p:cNvPr>
          <p:cNvSpPr txBox="1"/>
          <p:nvPr/>
        </p:nvSpPr>
        <p:spPr>
          <a:xfrm>
            <a:off x="3348073" y="1653178"/>
            <a:ext cx="2562155" cy="7518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defTabSz="685800"/>
            <a:endParaRPr lang="en-GB" sz="1650">
              <a:solidFill>
                <a:srgbClr val="1F497D"/>
              </a:solidFill>
            </a:endParaRPr>
          </a:p>
          <a:p>
            <a:pPr algn="ctr" defTabSz="685800"/>
            <a:r>
              <a:rPr lang="de-DE" sz="1650">
                <a:solidFill>
                  <a:srgbClr val="1F497D"/>
                </a:solidFill>
              </a:rPr>
              <a:t>Break-out </a:t>
            </a:r>
            <a:r>
              <a:rPr lang="de-DE" sz="1650" err="1">
                <a:solidFill>
                  <a:srgbClr val="1F497D"/>
                </a:solidFill>
              </a:rPr>
              <a:t>groups</a:t>
            </a:r>
            <a:endParaRPr lang="en-GB" sz="1650">
              <a:solidFill>
                <a:srgbClr val="1F497D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A6A632B8-DB1B-4DBA-B357-9AC13CD8D344}"/>
              </a:ext>
            </a:extLst>
          </p:cNvPr>
          <p:cNvSpPr txBox="1"/>
          <p:nvPr/>
        </p:nvSpPr>
        <p:spPr>
          <a:xfrm>
            <a:off x="1670566" y="3574425"/>
            <a:ext cx="2696612" cy="11545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685800"/>
            <a:r>
              <a:rPr lang="en-US" sz="1650">
                <a:solidFill>
                  <a:srgbClr val="1F497D"/>
                </a:solidFill>
              </a:rPr>
              <a:t>NDC adaptation component as the ADCOM: </a:t>
            </a:r>
            <a:r>
              <a:rPr lang="en-US" sz="1650" err="1">
                <a:solidFill>
                  <a:srgbClr val="1F497D"/>
                </a:solidFill>
              </a:rPr>
              <a:t>Tlou</a:t>
            </a:r>
            <a:r>
              <a:rPr lang="en-US" sz="1650">
                <a:solidFill>
                  <a:srgbClr val="1F497D"/>
                </a:solidFill>
              </a:rPr>
              <a:t> </a:t>
            </a:r>
            <a:r>
              <a:rPr lang="en-US" sz="1650" err="1">
                <a:solidFill>
                  <a:srgbClr val="1F497D"/>
                </a:solidFill>
              </a:rPr>
              <a:t>Ramaru</a:t>
            </a:r>
            <a:r>
              <a:rPr lang="en-US" sz="1650">
                <a:solidFill>
                  <a:srgbClr val="1F497D"/>
                </a:solidFill>
              </a:rPr>
              <a:t>, South Africa </a:t>
            </a:r>
            <a:endParaRPr lang="de-DE" sz="1650">
              <a:solidFill>
                <a:srgbClr val="1F497D"/>
              </a:solidFill>
            </a:endParaRPr>
          </a:p>
        </p:txBody>
      </p:sp>
      <p:sp>
        <p:nvSpPr>
          <p:cNvPr id="9" name="Textfeld 1">
            <a:extLst>
              <a:ext uri="{FF2B5EF4-FFF2-40B4-BE49-F238E27FC236}">
                <a16:creationId xmlns:a16="http://schemas.microsoft.com/office/drawing/2014/main" id="{1C5FD2AF-3C91-4371-ACA9-B92B3B77C12A}"/>
              </a:ext>
            </a:extLst>
          </p:cNvPr>
          <p:cNvSpPr txBox="1"/>
          <p:nvPr/>
        </p:nvSpPr>
        <p:spPr>
          <a:xfrm>
            <a:off x="4904829" y="3574426"/>
            <a:ext cx="2562155" cy="11545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685800"/>
            <a:r>
              <a:rPr lang="en-GB" sz="1650">
                <a:solidFill>
                  <a:srgbClr val="1F497D"/>
                </a:solidFill>
              </a:rPr>
              <a:t>‘Standalone’ ADCOM: Juliana </a:t>
            </a:r>
            <a:r>
              <a:rPr lang="en-GB" sz="1650" err="1">
                <a:solidFill>
                  <a:srgbClr val="1F497D"/>
                </a:solidFill>
              </a:rPr>
              <a:t>Bempah</a:t>
            </a:r>
            <a:r>
              <a:rPr lang="en-GB" sz="1650">
                <a:solidFill>
                  <a:srgbClr val="1F497D"/>
                </a:solidFill>
              </a:rPr>
              <a:t>, Ghana</a:t>
            </a:r>
            <a:endParaRPr lang="de-DE" sz="165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843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9B29354-B1B3-42C1-AD54-3F435AADD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79" y="1634491"/>
            <a:ext cx="6595109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B17989-4E0A-41A7-9EB0-AC388A38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0374D9D-3383-4ECF-A2C4-27B2EC3269B0}" type="slidenum">
              <a:rPr lang="de-DE"/>
              <a:pPr defTabSz="685800">
                <a:defRPr/>
              </a:pPr>
              <a:t>49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59A303F-A846-457B-BE51-8F13897D06B6}"/>
              </a:ext>
            </a:extLst>
          </p:cNvPr>
          <p:cNvSpPr txBox="1"/>
          <p:nvPr/>
        </p:nvSpPr>
        <p:spPr>
          <a:xfrm>
            <a:off x="1200150" y="1515597"/>
            <a:ext cx="3429000" cy="854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 defTabSz="685800"/>
            <a:endParaRPr lang="en-US" sz="1650">
              <a:solidFill>
                <a:srgbClr val="1F497D"/>
              </a:solidFill>
            </a:endParaRPr>
          </a:p>
          <a:p>
            <a:pPr algn="ctr" defTabSz="685800"/>
            <a:r>
              <a:rPr lang="en-US" sz="1650">
                <a:solidFill>
                  <a:srgbClr val="1F497D"/>
                </a:solidFill>
              </a:rPr>
              <a:t>Evaluation &amp; Feedback</a:t>
            </a:r>
            <a:br>
              <a:rPr lang="en-US" sz="1650">
                <a:solidFill>
                  <a:srgbClr val="1F497D"/>
                </a:solidFill>
              </a:rPr>
            </a:br>
            <a:endParaRPr lang="de-DE" sz="1650">
              <a:solidFill>
                <a:srgbClr val="1F497D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7AA5595-8554-452A-8560-5098874FE573}"/>
              </a:ext>
            </a:extLst>
          </p:cNvPr>
          <p:cNvSpPr txBox="1"/>
          <p:nvPr/>
        </p:nvSpPr>
        <p:spPr>
          <a:xfrm>
            <a:off x="1263979" y="4942233"/>
            <a:ext cx="224453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GB" sz="900">
                <a:latin typeface="Arial" panose="020B0604020202020204" pitchFamily="34" charset="0"/>
              </a:rPr>
              <a:t>©</a:t>
            </a:r>
            <a:r>
              <a:rPr lang="en-GB" sz="900" err="1">
                <a:latin typeface="Arial" panose="020B0604020202020204" pitchFamily="34" charset="0"/>
              </a:rPr>
              <a:t>Pixabay</a:t>
            </a:r>
            <a:r>
              <a:rPr lang="en-GB" sz="900">
                <a:latin typeface="Arial" panose="020B0604020202020204" pitchFamily="34" charset="0"/>
              </a:rPr>
              <a:t>/</a:t>
            </a:r>
            <a:r>
              <a:rPr lang="en-GB" sz="900" err="1">
                <a:latin typeface="Arial" panose="020B0604020202020204" pitchFamily="34" charset="0"/>
              </a:rPr>
              <a:t>Pexels</a:t>
            </a:r>
            <a:r>
              <a:rPr lang="en-GB" sz="900" b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3668011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2C09112-D0B9-42A8-AB06-155C9CA38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hteck 2">
            <a:extLst>
              <a:ext uri="{FF2B5EF4-FFF2-40B4-BE49-F238E27FC236}">
                <a16:creationId xmlns:a16="http://schemas.microsoft.com/office/drawing/2014/main" id="{BA48D3C9-A159-41A8-9D42-8F9815FF1424}"/>
              </a:ext>
            </a:extLst>
          </p:cNvPr>
          <p:cNvSpPr/>
          <p:nvPr/>
        </p:nvSpPr>
        <p:spPr>
          <a:xfrm>
            <a:off x="-9264" y="1148432"/>
            <a:ext cx="6158677" cy="5632512"/>
          </a:xfrm>
          <a:prstGeom prst="rect">
            <a:avLst/>
          </a:prstGeom>
          <a:solidFill>
            <a:srgbClr val="D8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">
            <a:extLst>
              <a:ext uri="{FF2B5EF4-FFF2-40B4-BE49-F238E27FC236}">
                <a16:creationId xmlns:a16="http://schemas.microsoft.com/office/drawing/2014/main" id="{0B335BFD-09CA-4E67-9839-6558AD008937}"/>
              </a:ext>
            </a:extLst>
          </p:cNvPr>
          <p:cNvSpPr txBox="1"/>
          <p:nvPr/>
        </p:nvSpPr>
        <p:spPr>
          <a:xfrm>
            <a:off x="182584" y="1464361"/>
            <a:ext cx="60022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0" dirty="0" err="1">
                <a:solidFill>
                  <a:schemeClr val="tx2"/>
                </a:solidFill>
              </a:rPr>
              <a:t>Launched</a:t>
            </a:r>
            <a:r>
              <a:rPr lang="de-DE" sz="2000" b="0" dirty="0">
                <a:solidFill>
                  <a:schemeClr val="tx2"/>
                </a:solidFill>
              </a:rPr>
              <a:t> in May 2010 </a:t>
            </a:r>
            <a:r>
              <a:rPr lang="de-DE" sz="2000" b="0" dirty="0" err="1">
                <a:solidFill>
                  <a:schemeClr val="tx2"/>
                </a:solidFill>
              </a:rPr>
              <a:t>by</a:t>
            </a:r>
            <a:r>
              <a:rPr lang="de-DE" sz="2000" b="0" dirty="0">
                <a:solidFill>
                  <a:schemeClr val="tx2"/>
                </a:solidFill>
              </a:rPr>
              <a:t> South Africa, </a:t>
            </a:r>
            <a:r>
              <a:rPr lang="de-DE" sz="2000" b="0" dirty="0" err="1">
                <a:solidFill>
                  <a:schemeClr val="tx2"/>
                </a:solidFill>
              </a:rPr>
              <a:t>Republic</a:t>
            </a:r>
            <a:r>
              <a:rPr lang="de-DE" sz="2000" b="0" dirty="0">
                <a:solidFill>
                  <a:schemeClr val="tx2"/>
                </a:solidFill>
              </a:rPr>
              <a:t> </a:t>
            </a:r>
            <a:r>
              <a:rPr lang="de-DE" sz="2000" b="0" dirty="0" err="1">
                <a:solidFill>
                  <a:schemeClr val="tx2"/>
                </a:solidFill>
              </a:rPr>
              <a:t>of</a:t>
            </a:r>
            <a:r>
              <a:rPr lang="de-DE" sz="2000" b="0" dirty="0">
                <a:solidFill>
                  <a:schemeClr val="tx2"/>
                </a:solidFill>
              </a:rPr>
              <a:t> Korea and Germany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2"/>
                </a:solidFill>
              </a:rPr>
              <a:t>The PATPA seeks 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tx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b="0" dirty="0">
                <a:solidFill>
                  <a:schemeClr val="tx2"/>
                </a:solidFill>
              </a:rPr>
              <a:t>support successful negotiations on transparency by fostering dialogue and trust between countries.</a:t>
            </a:r>
          </a:p>
          <a:p>
            <a:pPr lvl="1"/>
            <a:endParaRPr lang="en-US" sz="2000" b="0" dirty="0">
              <a:solidFill>
                <a:schemeClr val="tx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b="0" dirty="0">
                <a:solidFill>
                  <a:schemeClr val="tx2"/>
                </a:solidFill>
              </a:rPr>
              <a:t>promote the implementation of the Enhanced Transparency Framework (ETF) through providing demand-driven capacity development and enabling mutual learning in South-South-North exchange formats.</a:t>
            </a:r>
          </a:p>
          <a:p>
            <a:pPr lvl="1"/>
            <a:endParaRPr lang="en-US" sz="2000" b="0" dirty="0">
              <a:solidFill>
                <a:schemeClr val="tx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b="0" dirty="0">
                <a:solidFill>
                  <a:schemeClr val="tx2"/>
                </a:solidFill>
              </a:rPr>
              <a:t>identify and disseminate good practices and lessons learnt</a:t>
            </a:r>
            <a:endParaRPr lang="de-DE" sz="2000" b="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b="0" dirty="0">
              <a:solidFill>
                <a:schemeClr val="tx2"/>
              </a:solidFill>
            </a:endParaRPr>
          </a:p>
        </p:txBody>
      </p:sp>
      <p:sp>
        <p:nvSpPr>
          <p:cNvPr id="21" name="Textfeld 2">
            <a:extLst>
              <a:ext uri="{FF2B5EF4-FFF2-40B4-BE49-F238E27FC236}">
                <a16:creationId xmlns:a16="http://schemas.microsoft.com/office/drawing/2014/main" id="{635CB9DD-699F-4CB2-8339-43F7A73179CC}"/>
              </a:ext>
            </a:extLst>
          </p:cNvPr>
          <p:cNvSpPr txBox="1"/>
          <p:nvPr/>
        </p:nvSpPr>
        <p:spPr>
          <a:xfrm>
            <a:off x="6311674" y="171732"/>
            <a:ext cx="27635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0">
                <a:solidFill>
                  <a:schemeClr val="tx2"/>
                </a:solidFill>
              </a:rPr>
              <a:t>PATPA activities</a:t>
            </a:r>
          </a:p>
          <a:p>
            <a:endParaRPr lang="de-DE"/>
          </a:p>
        </p:txBody>
      </p:sp>
      <p:pic>
        <p:nvPicPr>
          <p:cNvPr id="22" name="Grafik 5">
            <a:extLst>
              <a:ext uri="{FF2B5EF4-FFF2-40B4-BE49-F238E27FC236}">
                <a16:creationId xmlns:a16="http://schemas.microsoft.com/office/drawing/2014/main" id="{FDA522CC-7A96-46E2-BABA-F680E9148D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20" t="16056" r="64684" b="35493"/>
          <a:stretch/>
        </p:blipFill>
        <p:spPr>
          <a:xfrm>
            <a:off x="7484680" y="3944649"/>
            <a:ext cx="1579552" cy="1274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Grafik 3">
            <a:extLst>
              <a:ext uri="{FF2B5EF4-FFF2-40B4-BE49-F238E27FC236}">
                <a16:creationId xmlns:a16="http://schemas.microsoft.com/office/drawing/2014/main" id="{B08F4888-CC58-48D3-B93B-7B7D5475E7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" t="2279" r="6372" b="3939"/>
          <a:stretch/>
        </p:blipFill>
        <p:spPr>
          <a:xfrm>
            <a:off x="6200104" y="4706200"/>
            <a:ext cx="929329" cy="1351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nhaltsplatzhalter 4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700BE80B-B4D9-4CBE-92CA-CC7DAC0DDF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8" t="8346" r="4226" b="12069"/>
          <a:stretch/>
        </p:blipFill>
        <p:spPr>
          <a:xfrm>
            <a:off x="6195584" y="2121077"/>
            <a:ext cx="1384606" cy="1274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Rechteck 8">
            <a:extLst>
              <a:ext uri="{FF2B5EF4-FFF2-40B4-BE49-F238E27FC236}">
                <a16:creationId xmlns:a16="http://schemas.microsoft.com/office/drawing/2014/main" id="{DA8F2015-D116-414F-9F1F-DEB3C9925B8B}"/>
              </a:ext>
            </a:extLst>
          </p:cNvPr>
          <p:cNvSpPr/>
          <p:nvPr/>
        </p:nvSpPr>
        <p:spPr>
          <a:xfrm>
            <a:off x="6924782" y="1652203"/>
            <a:ext cx="2150411" cy="4136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/>
            <a:r>
              <a:rPr lang="de-DE" sz="2000" b="0">
                <a:solidFill>
                  <a:schemeClr val="tx2"/>
                </a:solidFill>
                <a:latin typeface="Arial" charset="0"/>
              </a:rPr>
              <a:t>Global</a:t>
            </a:r>
          </a:p>
        </p:txBody>
      </p:sp>
      <p:sp>
        <p:nvSpPr>
          <p:cNvPr id="26" name="Rechteck 9">
            <a:extLst>
              <a:ext uri="{FF2B5EF4-FFF2-40B4-BE49-F238E27FC236}">
                <a16:creationId xmlns:a16="http://schemas.microsoft.com/office/drawing/2014/main" id="{EDD57927-1C46-4B7E-BF0A-27563671A0B5}"/>
              </a:ext>
            </a:extLst>
          </p:cNvPr>
          <p:cNvSpPr/>
          <p:nvPr/>
        </p:nvSpPr>
        <p:spPr>
          <a:xfrm>
            <a:off x="6211975" y="3451167"/>
            <a:ext cx="1791594" cy="4549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r>
              <a:rPr lang="de-DE" sz="2000" b="0">
                <a:solidFill>
                  <a:schemeClr val="tx2"/>
                </a:solidFill>
                <a:latin typeface="Arial" charset="0"/>
              </a:rPr>
              <a:t>Regional</a:t>
            </a:r>
          </a:p>
        </p:txBody>
      </p:sp>
      <p:sp>
        <p:nvSpPr>
          <p:cNvPr id="27" name="Rechteck 10">
            <a:extLst>
              <a:ext uri="{FF2B5EF4-FFF2-40B4-BE49-F238E27FC236}">
                <a16:creationId xmlns:a16="http://schemas.microsoft.com/office/drawing/2014/main" id="{0239545A-459A-44BA-9A2B-CD8F6B94C302}"/>
              </a:ext>
            </a:extLst>
          </p:cNvPr>
          <p:cNvSpPr/>
          <p:nvPr/>
        </p:nvSpPr>
        <p:spPr>
          <a:xfrm>
            <a:off x="7258659" y="5277342"/>
            <a:ext cx="1883817" cy="4549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/>
            <a:r>
              <a:rPr lang="de-DE" sz="2000" b="0">
                <a:solidFill>
                  <a:schemeClr val="tx2"/>
                </a:solidFill>
                <a:latin typeface="Arial" charset="0"/>
              </a:rPr>
              <a:t>National</a:t>
            </a:r>
          </a:p>
        </p:txBody>
      </p:sp>
      <p:sp>
        <p:nvSpPr>
          <p:cNvPr id="28" name="Rechteck 11">
            <a:extLst>
              <a:ext uri="{FF2B5EF4-FFF2-40B4-BE49-F238E27FC236}">
                <a16:creationId xmlns:a16="http://schemas.microsoft.com/office/drawing/2014/main" id="{5E214446-4612-46D8-BE51-5F40735FF6C9}"/>
              </a:ext>
            </a:extLst>
          </p:cNvPr>
          <p:cNvSpPr/>
          <p:nvPr/>
        </p:nvSpPr>
        <p:spPr>
          <a:xfrm>
            <a:off x="6160200" y="6099953"/>
            <a:ext cx="2801215" cy="5478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r>
              <a:rPr lang="de-DE" sz="2000" b="0">
                <a:solidFill>
                  <a:schemeClr val="tx2"/>
                </a:solidFill>
                <a:latin typeface="Arial" charset="0"/>
              </a:rPr>
              <a:t>Knowledge</a:t>
            </a:r>
            <a:r>
              <a:rPr lang="de-DE" sz="2000" b="1">
                <a:solidFill>
                  <a:schemeClr val="tx1"/>
                </a:solidFill>
              </a:rPr>
              <a:t> </a:t>
            </a:r>
            <a:r>
              <a:rPr lang="de-DE" sz="2000" b="0">
                <a:solidFill>
                  <a:schemeClr val="tx2"/>
                </a:solidFill>
                <a:latin typeface="Arial" charset="0"/>
              </a:rPr>
              <a:t>Products</a:t>
            </a:r>
          </a:p>
        </p:txBody>
      </p:sp>
      <p:pic>
        <p:nvPicPr>
          <p:cNvPr id="29" name="Picture 2" descr="Participants of APR">
            <a:extLst>
              <a:ext uri="{FF2B5EF4-FFF2-40B4-BE49-F238E27FC236}">
                <a16:creationId xmlns:a16="http://schemas.microsoft.com/office/drawing/2014/main" id="{BD464F92-EEE1-4714-9BB5-4191F168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893" y="615075"/>
            <a:ext cx="1905799" cy="984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hteck 4">
            <a:extLst>
              <a:ext uri="{FF2B5EF4-FFF2-40B4-BE49-F238E27FC236}">
                <a16:creationId xmlns:a16="http://schemas.microsoft.com/office/drawing/2014/main" id="{75E1083C-3420-4EB0-B25E-2EC990756DD1}"/>
              </a:ext>
            </a:extLst>
          </p:cNvPr>
          <p:cNvSpPr/>
          <p:nvPr/>
        </p:nvSpPr>
        <p:spPr>
          <a:xfrm>
            <a:off x="-1" y="187121"/>
            <a:ext cx="6149413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sz="2000">
                <a:solidFill>
                  <a:schemeClr val="tx2"/>
                </a:solidFill>
              </a:rPr>
              <a:t>Background on </a:t>
            </a:r>
            <a:r>
              <a:rPr lang="de-DE" sz="2000" err="1">
                <a:solidFill>
                  <a:schemeClr val="tx2"/>
                </a:solidFill>
              </a:rPr>
              <a:t>the</a:t>
            </a:r>
            <a:r>
              <a:rPr lang="de-DE" sz="2000">
                <a:solidFill>
                  <a:schemeClr val="tx2"/>
                </a:solidFill>
              </a:rPr>
              <a:t> Partnership on Transparency in </a:t>
            </a:r>
            <a:r>
              <a:rPr lang="de-DE" sz="2000" err="1">
                <a:solidFill>
                  <a:schemeClr val="tx2"/>
                </a:solidFill>
              </a:rPr>
              <a:t>the</a:t>
            </a:r>
            <a:r>
              <a:rPr lang="de-DE" sz="2000">
                <a:solidFill>
                  <a:schemeClr val="tx2"/>
                </a:solidFill>
              </a:rPr>
              <a:t> Paris Agreement (PATPA)</a:t>
            </a:r>
            <a:r>
              <a:rPr lang="de-DE" sz="2000" b="1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764811-F94B-426A-977C-C6DD96C42B39}"/>
              </a:ext>
            </a:extLst>
          </p:cNvPr>
          <p:cNvSpPr txBox="1"/>
          <p:nvPr/>
        </p:nvSpPr>
        <p:spPr>
          <a:xfrm>
            <a:off x="8495421" y="6619499"/>
            <a:ext cx="1159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©GIZ</a:t>
            </a:r>
          </a:p>
        </p:txBody>
      </p:sp>
    </p:spTree>
    <p:extLst>
      <p:ext uri="{BB962C8B-B14F-4D97-AF65-F5344CB8AC3E}">
        <p14:creationId xmlns:p14="http://schemas.microsoft.com/office/powerpoint/2010/main" val="22714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Berg, Himmel, draußen, Natur enthält.&#10;&#10;Automatisch generierte Beschreibung">
            <a:extLst>
              <a:ext uri="{FF2B5EF4-FFF2-40B4-BE49-F238E27FC236}">
                <a16:creationId xmlns:a16="http://schemas.microsoft.com/office/drawing/2014/main" id="{59D9D721-81BD-4E0E-AF64-E3F09B2EB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58" y="1551294"/>
            <a:ext cx="6199646" cy="4120181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A405A8-C0C2-46C7-9632-FE8E86B012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85800">
              <a:defRPr/>
            </a:pPr>
            <a:fld id="{50374D9D-3383-4ECF-A2C4-27B2EC3269B0}" type="slidenum">
              <a:rPr lang="de-DE"/>
              <a:pPr defTabSz="685800">
                <a:defRPr/>
              </a:pPr>
              <a:t>50</a:t>
            </a:fld>
            <a:endParaRPr lang="de-DE"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57B29E44-87C8-41BD-AD08-0681C9CF8CCF}"/>
              </a:ext>
            </a:extLst>
          </p:cNvPr>
          <p:cNvSpPr txBox="1"/>
          <p:nvPr/>
        </p:nvSpPr>
        <p:spPr>
          <a:xfrm>
            <a:off x="1235131" y="1551292"/>
            <a:ext cx="3104420" cy="928007"/>
          </a:xfrm>
          <a:prstGeom prst="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noAutofit/>
          </a:bodyPr>
          <a:lstStyle/>
          <a:p>
            <a:pPr defTabSz="685800"/>
            <a:endParaRPr lang="en-GB" sz="1650">
              <a:solidFill>
                <a:srgbClr val="1F497D"/>
              </a:solidFill>
            </a:endParaRPr>
          </a:p>
          <a:p>
            <a:pPr algn="ctr" defTabSz="685800"/>
            <a:r>
              <a:rPr lang="en-GB" sz="1650">
                <a:solidFill>
                  <a:srgbClr val="1F497D"/>
                </a:solidFill>
              </a:rPr>
              <a:t>Wrap up &amp; way forward</a:t>
            </a:r>
          </a:p>
        </p:txBody>
      </p:sp>
      <p:sp>
        <p:nvSpPr>
          <p:cNvPr id="8" name="Google Shape;56;p13">
            <a:extLst>
              <a:ext uri="{FF2B5EF4-FFF2-40B4-BE49-F238E27FC236}">
                <a16:creationId xmlns:a16="http://schemas.microsoft.com/office/drawing/2014/main" id="{4F0B40F8-359A-4F30-A86F-B1BFBB384D81}"/>
              </a:ext>
            </a:extLst>
          </p:cNvPr>
          <p:cNvSpPr txBox="1"/>
          <p:nvPr/>
        </p:nvSpPr>
        <p:spPr>
          <a:xfrm>
            <a:off x="5504191" y="4590818"/>
            <a:ext cx="2198915" cy="1080656"/>
          </a:xfrm>
          <a:prstGeom prst="rect">
            <a:avLst/>
          </a:prstGeom>
          <a:solidFill>
            <a:schemeClr val="tx2">
              <a:lumMod val="20000"/>
              <a:lumOff val="80000"/>
              <a:alpha val="8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r" defTabSz="685800">
              <a:spcBef>
                <a:spcPts val="0"/>
              </a:spcBef>
              <a:spcAft>
                <a:spcPts val="0"/>
              </a:spcAft>
            </a:pPr>
            <a:r>
              <a:rPr lang="fr-FR" sz="1350">
                <a:solidFill>
                  <a:srgbClr val="1F497D"/>
                </a:solidFill>
              </a:rPr>
              <a:t>Clémence </a:t>
            </a:r>
            <a:r>
              <a:rPr lang="fr-FR" sz="1350" err="1">
                <a:solidFill>
                  <a:srgbClr val="1F497D"/>
                </a:solidFill>
              </a:rPr>
              <a:t>Moinier</a:t>
            </a:r>
            <a:endParaRPr lang="fr-FR" sz="1350">
              <a:solidFill>
                <a:srgbClr val="1F497D"/>
              </a:solidFill>
            </a:endParaRPr>
          </a:p>
          <a:p>
            <a:pPr algn="r" defTabSz="685800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srgbClr val="1F497D"/>
              </a:solidFill>
            </a:endParaRPr>
          </a:p>
          <a:p>
            <a:pPr algn="r" defTabSz="685800">
              <a:spcBef>
                <a:spcPts val="0"/>
              </a:spcBef>
              <a:spcAft>
                <a:spcPts val="0"/>
              </a:spcAft>
            </a:pPr>
            <a:r>
              <a:rPr lang="fr-FR" sz="1350" b="0">
                <a:solidFill>
                  <a:srgbClr val="1F497D"/>
                </a:solidFill>
              </a:rPr>
              <a:t>Ricardo E&amp;E</a:t>
            </a:r>
            <a:endParaRPr lang="en-US" sz="135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073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8F061DE7-86F6-471B-B3E4-371EA9B2039F}"/>
              </a:ext>
            </a:extLst>
          </p:cNvPr>
          <p:cNvSpPr txBox="1">
            <a:spLocks/>
          </p:cNvSpPr>
          <p:nvPr/>
        </p:nvSpPr>
        <p:spPr>
          <a:xfrm>
            <a:off x="2389003" y="3429000"/>
            <a:ext cx="3283769" cy="161437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>
                <a:solidFill>
                  <a:prstClr val="black"/>
                </a:solidFill>
                <a:latin typeface="Calibri"/>
              </a:rPr>
              <a:t>Catarina Tarpo (PATPA)</a:t>
            </a:r>
          </a:p>
          <a:p>
            <a:pPr marL="0" indent="0" defTabSz="68580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u="sng">
                <a:solidFill>
                  <a:prstClr val="black"/>
                </a:solidFill>
                <a:latin typeface="Calibri"/>
                <a:hlinkClick r:id="rId2"/>
              </a:rPr>
              <a:t>catarina.tarpo@giz.de</a:t>
            </a:r>
            <a:endParaRPr lang="de-DE" sz="1800" b="0">
              <a:solidFill>
                <a:prstClr val="black"/>
              </a:solidFill>
              <a:latin typeface="Calibri"/>
            </a:endParaRPr>
          </a:p>
          <a:p>
            <a:pPr marL="0" indent="0" defTabSz="685800">
              <a:spcBef>
                <a:spcPts val="0"/>
              </a:spcBef>
              <a:spcAft>
                <a:spcPts val="0"/>
              </a:spcAft>
              <a:buNone/>
            </a:pPr>
            <a:endParaRPr lang="de-DE" sz="1800" b="0">
              <a:solidFill>
                <a:prstClr val="black"/>
              </a:solidFill>
              <a:latin typeface="Calibri"/>
            </a:endParaRPr>
          </a:p>
          <a:p>
            <a:pPr marL="0" indent="0" defTabSz="685800">
              <a:spcBef>
                <a:spcPts val="0"/>
              </a:spcBef>
              <a:spcAft>
                <a:spcPts val="0"/>
              </a:spcAft>
              <a:buNone/>
            </a:pPr>
            <a:endParaRPr lang="de-DE" sz="1800" b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6C4132E-DA1D-4869-840A-089870CBE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314" y="1903194"/>
            <a:ext cx="1505027" cy="2419475"/>
          </a:xfrm>
          <a:prstGeom prst="rect">
            <a:avLst/>
          </a:prstGeom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B6BECC49-603A-4A48-94BD-688762B5655F}"/>
              </a:ext>
            </a:extLst>
          </p:cNvPr>
          <p:cNvSpPr txBox="1"/>
          <p:nvPr/>
        </p:nvSpPr>
        <p:spPr>
          <a:xfrm>
            <a:off x="1583356" y="1814627"/>
            <a:ext cx="2206337" cy="341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noAutofit/>
          </a:bodyPr>
          <a:lstStyle/>
          <a:p>
            <a:pPr algn="ctr" defTabSz="685800"/>
            <a:r>
              <a:rPr lang="en-GB" sz="1650">
                <a:solidFill>
                  <a:srgbClr val="1F497D"/>
                </a:solidFill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42214907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0206C9F-B105-464D-A100-5BB2B9326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374D9D-3383-4ECF-A2C4-27B2EC3269B0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5813FA2-D625-48B1-B0EC-1671EC00D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97866"/>
            <a:ext cx="8229600" cy="769441"/>
          </a:xfrm>
        </p:spPr>
        <p:txBody>
          <a:bodyPr/>
          <a:lstStyle/>
          <a:p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financial</a:t>
            </a:r>
            <a:r>
              <a:rPr lang="de-DE" sz="2400" dirty="0"/>
              <a:t> support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EBCF2D9-D1DC-4BF6-AD4B-B05CDF70C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71" y="3212516"/>
            <a:ext cx="2210349" cy="965135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81C7A68-345C-4EB9-8DAD-DB7361033A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8" r="119" b="25134"/>
          <a:stretch/>
        </p:blipFill>
        <p:spPr bwMode="auto">
          <a:xfrm>
            <a:off x="6234992" y="3192782"/>
            <a:ext cx="2284759" cy="119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86468B6-7365-4195-A490-91DC7C825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4739" y="3139378"/>
            <a:ext cx="2500105" cy="119749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EB200F4-4D35-4A86-8F08-A1CD542AB977}"/>
              </a:ext>
            </a:extLst>
          </p:cNvPr>
          <p:cNvSpPr txBox="1"/>
          <p:nvPr/>
        </p:nvSpPr>
        <p:spPr>
          <a:xfrm>
            <a:off x="0" y="6208826"/>
            <a:ext cx="897961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0" dirty="0" err="1">
                <a:solidFill>
                  <a:schemeClr val="tx2"/>
                </a:solidFill>
              </a:rPr>
              <a:t>We</a:t>
            </a:r>
            <a:r>
              <a:rPr lang="de-DE" sz="2000" b="0" dirty="0">
                <a:solidFill>
                  <a:schemeClr val="tx2"/>
                </a:solidFill>
              </a:rPr>
              <a:t> </a:t>
            </a:r>
            <a:r>
              <a:rPr lang="de-DE" sz="2000" b="0" dirty="0" err="1">
                <a:solidFill>
                  <a:schemeClr val="tx2"/>
                </a:solidFill>
              </a:rPr>
              <a:t>would</a:t>
            </a:r>
            <a:r>
              <a:rPr lang="de-DE" sz="2000" b="0" dirty="0">
                <a:solidFill>
                  <a:schemeClr val="tx2"/>
                </a:solidFill>
              </a:rPr>
              <a:t> like </a:t>
            </a:r>
            <a:r>
              <a:rPr lang="de-DE" sz="2000" b="0" dirty="0" err="1">
                <a:solidFill>
                  <a:schemeClr val="tx2"/>
                </a:solidFill>
              </a:rPr>
              <a:t>to</a:t>
            </a:r>
            <a:r>
              <a:rPr lang="de-DE" sz="2000" b="0" dirty="0">
                <a:solidFill>
                  <a:schemeClr val="tx2"/>
                </a:solidFill>
              </a:rPr>
              <a:t> </a:t>
            </a:r>
            <a:r>
              <a:rPr lang="de-DE" sz="2000" b="0" dirty="0" err="1">
                <a:solidFill>
                  <a:schemeClr val="tx2"/>
                </a:solidFill>
              </a:rPr>
              <a:t>thank</a:t>
            </a:r>
            <a:r>
              <a:rPr lang="de-DE" sz="2000" b="0" dirty="0">
                <a:solidFill>
                  <a:schemeClr val="tx2"/>
                </a:solidFill>
              </a:rPr>
              <a:t> all </a:t>
            </a:r>
            <a:r>
              <a:rPr lang="de-DE" sz="2000" b="0" dirty="0" err="1">
                <a:solidFill>
                  <a:schemeClr val="tx2"/>
                </a:solidFill>
              </a:rPr>
              <a:t>country</a:t>
            </a:r>
            <a:r>
              <a:rPr lang="de-DE" sz="2000" b="0" dirty="0">
                <a:solidFill>
                  <a:schemeClr val="tx2"/>
                </a:solidFill>
              </a:rPr>
              <a:t> </a:t>
            </a:r>
            <a:r>
              <a:rPr lang="de-DE" sz="2000" b="0" dirty="0" err="1">
                <a:solidFill>
                  <a:schemeClr val="tx2"/>
                </a:solidFill>
              </a:rPr>
              <a:t>speakers</a:t>
            </a:r>
            <a:r>
              <a:rPr lang="de-DE" sz="2000" b="0" dirty="0">
                <a:solidFill>
                  <a:schemeClr val="tx2"/>
                </a:solidFill>
              </a:rPr>
              <a:t> </a:t>
            </a:r>
            <a:r>
              <a:rPr lang="de-DE" sz="2000" b="0" dirty="0" err="1">
                <a:solidFill>
                  <a:schemeClr val="tx2"/>
                </a:solidFill>
              </a:rPr>
              <a:t>for</a:t>
            </a:r>
            <a:r>
              <a:rPr lang="de-DE" sz="2000" b="0" dirty="0">
                <a:solidFill>
                  <a:schemeClr val="tx2"/>
                </a:solidFill>
              </a:rPr>
              <a:t> </a:t>
            </a:r>
            <a:r>
              <a:rPr lang="de-DE" sz="2000" b="0" dirty="0" err="1">
                <a:solidFill>
                  <a:schemeClr val="tx2"/>
                </a:solidFill>
              </a:rPr>
              <a:t>their</a:t>
            </a:r>
            <a:r>
              <a:rPr lang="de-DE" sz="2000" b="0" dirty="0">
                <a:solidFill>
                  <a:schemeClr val="tx2"/>
                </a:solidFill>
              </a:rPr>
              <a:t> </a:t>
            </a:r>
            <a:r>
              <a:rPr lang="de-DE" sz="2000" b="0" dirty="0" err="1">
                <a:solidFill>
                  <a:schemeClr val="tx2"/>
                </a:solidFill>
              </a:rPr>
              <a:t>valuable</a:t>
            </a:r>
            <a:r>
              <a:rPr lang="de-DE" sz="2000" b="0" dirty="0">
                <a:solidFill>
                  <a:schemeClr val="tx2"/>
                </a:solidFill>
              </a:rPr>
              <a:t> </a:t>
            </a:r>
            <a:r>
              <a:rPr lang="de-DE" sz="2000" b="0" dirty="0" err="1">
                <a:solidFill>
                  <a:schemeClr val="tx2"/>
                </a:solidFill>
              </a:rPr>
              <a:t>contributions</a:t>
            </a:r>
            <a:endParaRPr lang="de-DE" sz="2000" b="0" dirty="0">
              <a:solidFill>
                <a:schemeClr val="tx2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DAB4BA3-6BCA-4295-AA91-80E17EA747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4844" y="1897970"/>
            <a:ext cx="2968588" cy="1099256"/>
          </a:xfrm>
          <a:prstGeom prst="rect">
            <a:avLst/>
          </a:prstGeom>
        </p:spPr>
      </p:pic>
      <p:sp>
        <p:nvSpPr>
          <p:cNvPr id="10" name="Titel 2">
            <a:extLst>
              <a:ext uri="{FF2B5EF4-FFF2-40B4-BE49-F238E27FC236}">
                <a16:creationId xmlns:a16="http://schemas.microsoft.com/office/drawing/2014/main" id="{3A09D816-C5A6-45A9-B10C-212400E0B7D6}"/>
              </a:ext>
            </a:extLst>
          </p:cNvPr>
          <p:cNvSpPr txBox="1">
            <a:spLocks/>
          </p:cNvSpPr>
          <p:nvPr/>
        </p:nvSpPr>
        <p:spPr>
          <a:xfrm>
            <a:off x="809262" y="1230998"/>
            <a:ext cx="9667982" cy="769441"/>
          </a:xfrm>
          <a:prstGeom prst="rect">
            <a:avLst/>
          </a:prstGeom>
        </p:spPr>
        <p:txBody>
          <a:bodyPr vert="horz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chemeClr val="tx2"/>
                </a:solidFill>
                <a:latin typeface="Calibri"/>
                <a:ea typeface="+mj-ea"/>
                <a:cs typeface="Calibri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de-DE" sz="2400" dirty="0"/>
              <a:t>This </a:t>
            </a:r>
            <a:r>
              <a:rPr lang="de-DE" sz="2400" dirty="0" err="1"/>
              <a:t>workshop</a:t>
            </a:r>
            <a:r>
              <a:rPr lang="de-DE" sz="2400" dirty="0"/>
              <a:t> was </a:t>
            </a:r>
            <a:r>
              <a:rPr lang="de-DE" sz="2400" dirty="0" err="1"/>
              <a:t>realized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technical</a:t>
            </a:r>
            <a:r>
              <a:rPr lang="de-DE" sz="2400" dirty="0"/>
              <a:t> </a:t>
            </a:r>
            <a:r>
              <a:rPr lang="de-DE" sz="2400" dirty="0" err="1"/>
              <a:t>contributions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endParaRPr lang="de-DE" sz="2400" dirty="0"/>
          </a:p>
        </p:txBody>
      </p:sp>
      <p:pic>
        <p:nvPicPr>
          <p:cNvPr id="11" name="Picture 5" descr="Text&#10;&#10;Description automatically generated">
            <a:extLst>
              <a:ext uri="{FF2B5EF4-FFF2-40B4-BE49-F238E27FC236}">
                <a16:creationId xmlns:a16="http://schemas.microsoft.com/office/drawing/2014/main" id="{82ABF9B0-D184-4735-96B0-9BC61089A3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22" y="5039393"/>
            <a:ext cx="2695096" cy="872844"/>
          </a:xfrm>
          <a:prstGeom prst="rect">
            <a:avLst/>
          </a:prstGeom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EB63296A-61DE-4312-998A-66A7ACE937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760" y="1925899"/>
            <a:ext cx="646232" cy="646232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A8EED6F3-91F2-4A40-849E-FFC357575455}"/>
              </a:ext>
            </a:extLst>
          </p:cNvPr>
          <p:cNvSpPr txBox="1"/>
          <p:nvPr/>
        </p:nvSpPr>
        <p:spPr>
          <a:xfrm>
            <a:off x="687972" y="2561977"/>
            <a:ext cx="1788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base" hangingPunct="1">
              <a:spcAft>
                <a:spcPct val="0"/>
              </a:spcAft>
            </a:pPr>
            <a:r>
              <a:rPr lang="de-DE" sz="1200" b="1" i="1" dirty="0">
                <a:solidFill>
                  <a:schemeClr val="tx2"/>
                </a:solidFill>
                <a:cs typeface="Arial"/>
              </a:rPr>
              <a:t>Adaptation Division, </a:t>
            </a:r>
          </a:p>
          <a:p>
            <a:pPr eaLnBrk="1" fontAlgn="base" hangingPunct="1">
              <a:spcAft>
                <a:spcPct val="0"/>
              </a:spcAft>
            </a:pPr>
            <a:r>
              <a:rPr lang="de-DE" sz="1200" b="1" i="1" dirty="0">
                <a:solidFill>
                  <a:schemeClr val="tx2"/>
                </a:solidFill>
                <a:cs typeface="Arial"/>
              </a:rPr>
              <a:t>UNFCCC </a:t>
            </a:r>
            <a:r>
              <a:rPr lang="de-DE" sz="1200" b="1" i="1" dirty="0" err="1">
                <a:solidFill>
                  <a:schemeClr val="tx2"/>
                </a:solidFill>
                <a:cs typeface="Arial"/>
              </a:rPr>
              <a:t>secretariat</a:t>
            </a:r>
            <a:endParaRPr lang="de-DE" sz="1200" b="1" i="1" dirty="0">
              <a:solidFill>
                <a:schemeClr val="tx2"/>
              </a:solidFill>
              <a:cs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836D9A-74F2-4A00-BBEC-45ECBB43E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739" y="1897970"/>
            <a:ext cx="1680289" cy="124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228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599E106-5251-4B71-8DE1-73FDB1773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374D9D-3383-4ECF-A2C4-27B2EC3269B0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1106596-72C3-4616-A13B-947FE228B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923801"/>
            <a:ext cx="8229600" cy="666813"/>
          </a:xfr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lIns="91440" tIns="45720" rIns="91440" bIns="45720" anchor="t"/>
          <a:lstStyle/>
          <a:p>
            <a:r>
              <a:rPr lang="de-DE" dirty="0">
                <a:solidFill>
                  <a:srgbClr val="002060"/>
                </a:solidFill>
              </a:rPr>
              <a:t>Virtual Workshop</a:t>
            </a:r>
            <a:r>
              <a:rPr lang="en-US" b="0" dirty="0">
                <a:solidFill>
                  <a:srgbClr val="002060"/>
                </a:solidFill>
              </a:rPr>
              <a:t>: 3 hours stretched over 3 days</a:t>
            </a:r>
            <a:r>
              <a:rPr lang="de-DE" dirty="0">
                <a:solidFill>
                  <a:srgbClr val="002060"/>
                </a:solidFill>
              </a:rPr>
              <a:t> 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A35FEEBE-15AA-4511-80EF-EA8F2F80CDC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97402580"/>
              </p:ext>
            </p:extLst>
          </p:nvPr>
        </p:nvGraphicFramePr>
        <p:xfrm>
          <a:off x="463550" y="1619252"/>
          <a:ext cx="8229600" cy="4248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8885C3E7-3524-4F68-AED1-EB5E23AF78BE}"/>
              </a:ext>
            </a:extLst>
          </p:cNvPr>
          <p:cNvSpPr txBox="1"/>
          <p:nvPr/>
        </p:nvSpPr>
        <p:spPr>
          <a:xfrm>
            <a:off x="463552" y="6057783"/>
            <a:ext cx="747352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&gt; Through an interactive format and peer-learning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5585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A405A8-C0C2-46C7-9632-FE8E86B012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50374D9D-3383-4ECF-A2C4-27B2EC3269B0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0AB56539-A359-44CC-9A6C-A86E4FC6227E}"/>
              </a:ext>
            </a:extLst>
          </p:cNvPr>
          <p:cNvSpPr txBox="1"/>
          <p:nvPr/>
        </p:nvSpPr>
        <p:spPr>
          <a:xfrm>
            <a:off x="166090" y="839096"/>
            <a:ext cx="3614800" cy="6080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n-GB" sz="2000">
                <a:solidFill>
                  <a:schemeClr val="tx2"/>
                </a:solidFill>
              </a:rPr>
              <a:t>Today’s agenda – day 1</a:t>
            </a:r>
          </a:p>
        </p:txBody>
      </p:sp>
      <p:sp>
        <p:nvSpPr>
          <p:cNvPr id="8" name="Google Shape;56;p13">
            <a:extLst>
              <a:ext uri="{FF2B5EF4-FFF2-40B4-BE49-F238E27FC236}">
                <a16:creationId xmlns:a16="http://schemas.microsoft.com/office/drawing/2014/main" id="{1AE0915F-8A46-4E97-B903-BDF76D3BCE53}"/>
              </a:ext>
            </a:extLst>
          </p:cNvPr>
          <p:cNvSpPr txBox="1"/>
          <p:nvPr/>
        </p:nvSpPr>
        <p:spPr>
          <a:xfrm>
            <a:off x="429491" y="1654250"/>
            <a:ext cx="8285018" cy="49015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en-US" sz="1600" dirty="0">
                <a:solidFill>
                  <a:schemeClr val="tx2"/>
                </a:solidFill>
              </a:rPr>
              <a:t>Opening</a:t>
            </a:r>
            <a:r>
              <a:rPr lang="en-US" sz="1600" b="0" dirty="0">
                <a:solidFill>
                  <a:schemeClr val="tx2"/>
                </a:solidFill>
              </a:rPr>
              <a:t> // Catarina Tarpo, PATPA and </a:t>
            </a:r>
            <a:r>
              <a:rPr lang="en-US" sz="1600" b="0" dirty="0" err="1">
                <a:solidFill>
                  <a:schemeClr val="tx2"/>
                </a:solidFill>
              </a:rPr>
              <a:t>Clémence</a:t>
            </a:r>
            <a:r>
              <a:rPr lang="en-US" sz="1600" b="0" dirty="0">
                <a:solidFill>
                  <a:schemeClr val="tx2"/>
                </a:solidFill>
              </a:rPr>
              <a:t> Moinier, Ricardo E&amp;E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en-GB" sz="1600" dirty="0">
                <a:solidFill>
                  <a:schemeClr val="tx2"/>
                </a:solidFill>
              </a:rPr>
              <a:t>Welcome speech </a:t>
            </a:r>
            <a:r>
              <a:rPr lang="en-US" sz="1600" b="0" dirty="0">
                <a:solidFill>
                  <a:schemeClr val="tx2"/>
                </a:solidFill>
              </a:rPr>
              <a:t>// </a:t>
            </a:r>
            <a:r>
              <a:rPr lang="de-DE" sz="1600" b="0" dirty="0">
                <a:solidFill>
                  <a:schemeClr val="tx2"/>
                </a:solidFill>
              </a:rPr>
              <a:t>Maesela </a:t>
            </a:r>
            <a:r>
              <a:rPr lang="en-US" sz="1600" b="0" dirty="0">
                <a:solidFill>
                  <a:schemeClr val="tx2"/>
                </a:solidFill>
              </a:rPr>
              <a:t>Kekana, DFFE (South Africa)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en-GB" sz="1600" dirty="0">
                <a:solidFill>
                  <a:schemeClr val="tx2"/>
                </a:solidFill>
              </a:rPr>
              <a:t>Overview of UNFCCC mechanisms for adaptation reporting </a:t>
            </a:r>
            <a:r>
              <a:rPr lang="en-US" sz="1600" b="0" dirty="0">
                <a:solidFill>
                  <a:schemeClr val="tx2"/>
                </a:solidFill>
              </a:rPr>
              <a:t>//</a:t>
            </a:r>
            <a:r>
              <a:rPr lang="de-DE" sz="1600" b="0" dirty="0">
                <a:solidFill>
                  <a:schemeClr val="tx2"/>
                </a:solidFill>
              </a:rPr>
              <a:t> Funanani Muremi, Adaptation Committee 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de-DE" sz="1600" dirty="0">
                <a:solidFill>
                  <a:schemeClr val="tx2"/>
                </a:solidFill>
              </a:rPr>
              <a:t>Q&amp;A </a:t>
            </a:r>
            <a:r>
              <a:rPr lang="de-DE" sz="1600" b="0" dirty="0">
                <a:solidFill>
                  <a:schemeClr val="tx2"/>
                </a:solidFill>
              </a:rPr>
              <a:t>// All </a:t>
            </a:r>
            <a:r>
              <a:rPr lang="de-DE" sz="1600" b="0" dirty="0" err="1">
                <a:solidFill>
                  <a:schemeClr val="tx2"/>
                </a:solidFill>
              </a:rPr>
              <a:t>participants</a:t>
            </a:r>
            <a:r>
              <a:rPr lang="de-DE" sz="1600" b="0" dirty="0">
                <a:solidFill>
                  <a:schemeClr val="tx2"/>
                </a:solidFill>
              </a:rPr>
              <a:t> and Funanani Muremi</a:t>
            </a:r>
            <a:endParaRPr lang="en-US" sz="1600" b="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en-US" sz="1600" dirty="0">
                <a:solidFill>
                  <a:schemeClr val="tx2"/>
                </a:solidFill>
              </a:rPr>
              <a:t>Reporting to the UNFCCC through BTR </a:t>
            </a:r>
            <a:r>
              <a:rPr lang="en-US" sz="1600" b="0" dirty="0">
                <a:solidFill>
                  <a:schemeClr val="tx2"/>
                </a:solidFill>
              </a:rPr>
              <a:t>// Thomas W. Dale, UNEP DTU/ ICAT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de-DE" sz="1600" dirty="0">
                <a:solidFill>
                  <a:schemeClr val="tx2"/>
                </a:solidFill>
              </a:rPr>
              <a:t>Q&amp;A </a:t>
            </a:r>
            <a:r>
              <a:rPr lang="de-DE" sz="1600" b="0" dirty="0">
                <a:solidFill>
                  <a:schemeClr val="tx2"/>
                </a:solidFill>
              </a:rPr>
              <a:t>// All </a:t>
            </a:r>
            <a:r>
              <a:rPr lang="de-DE" sz="1600" b="0" dirty="0" err="1">
                <a:solidFill>
                  <a:schemeClr val="tx2"/>
                </a:solidFill>
              </a:rPr>
              <a:t>participants</a:t>
            </a:r>
            <a:r>
              <a:rPr lang="de-DE" sz="1600" b="0" dirty="0">
                <a:solidFill>
                  <a:schemeClr val="tx2"/>
                </a:solidFill>
              </a:rPr>
              <a:t> and Thomas W. Dale, UNEP DTU/ ICAT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de-DE" sz="1600" dirty="0">
                <a:solidFill>
                  <a:schemeClr val="tx2"/>
                </a:solidFill>
              </a:rPr>
              <a:t>Interview </a:t>
            </a:r>
            <a:r>
              <a:rPr lang="de-DE" sz="1600" b="0" dirty="0">
                <a:solidFill>
                  <a:schemeClr val="tx2"/>
                </a:solidFill>
              </a:rPr>
              <a:t>// Tlou Ramaru (South Africa) and Juliana </a:t>
            </a:r>
            <a:r>
              <a:rPr lang="de-DE" sz="1600" b="0" dirty="0" err="1">
                <a:solidFill>
                  <a:schemeClr val="tx2"/>
                </a:solidFill>
              </a:rPr>
              <a:t>Bempah</a:t>
            </a:r>
            <a:r>
              <a:rPr lang="de-DE" sz="1600" b="0" dirty="0">
                <a:solidFill>
                  <a:schemeClr val="tx2"/>
                </a:solidFill>
              </a:rPr>
              <a:t> (Ghana)</a:t>
            </a:r>
            <a:endParaRPr lang="en-US" sz="1600" b="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de-DE" sz="1600" dirty="0" err="1">
                <a:solidFill>
                  <a:schemeClr val="tx2"/>
                </a:solidFill>
              </a:rPr>
              <a:t>Facilitated</a:t>
            </a:r>
            <a:r>
              <a:rPr lang="de-DE" sz="1600" dirty="0">
                <a:solidFill>
                  <a:schemeClr val="tx2"/>
                </a:solidFill>
              </a:rPr>
              <a:t> </a:t>
            </a:r>
            <a:r>
              <a:rPr lang="de-DE" sz="1600" dirty="0" err="1">
                <a:solidFill>
                  <a:schemeClr val="tx2"/>
                </a:solidFill>
              </a:rPr>
              <a:t>discussion</a:t>
            </a:r>
            <a:r>
              <a:rPr lang="de-DE" sz="1600" dirty="0">
                <a:solidFill>
                  <a:schemeClr val="tx2"/>
                </a:solidFill>
              </a:rPr>
              <a:t> in break-out </a:t>
            </a:r>
            <a:r>
              <a:rPr lang="de-DE" sz="1600" dirty="0" err="1">
                <a:solidFill>
                  <a:schemeClr val="tx2"/>
                </a:solidFill>
              </a:rPr>
              <a:t>groups</a:t>
            </a:r>
            <a:endParaRPr lang="de-DE" sz="1600" dirty="0">
              <a:solidFill>
                <a:schemeClr val="tx2"/>
              </a:solidFill>
            </a:endParaRP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en-US" sz="1600" dirty="0">
                <a:solidFill>
                  <a:schemeClr val="tx2"/>
                </a:solidFill>
              </a:rPr>
              <a:t>NDC adaptation component as the ADCOM </a:t>
            </a:r>
            <a:r>
              <a:rPr lang="en-US" sz="1600" b="0" dirty="0">
                <a:solidFill>
                  <a:schemeClr val="tx2"/>
                </a:solidFill>
              </a:rPr>
              <a:t>// Tlou Ramaru (South Africa) </a:t>
            </a:r>
            <a:endParaRPr lang="de-DE" sz="1600" b="0" dirty="0">
              <a:solidFill>
                <a:schemeClr val="tx2"/>
              </a:solidFill>
            </a:endParaRP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en-GB" sz="1600" dirty="0">
                <a:solidFill>
                  <a:schemeClr val="tx2"/>
                </a:solidFill>
              </a:rPr>
              <a:t>‘Standalone’ ADCOM </a:t>
            </a:r>
            <a:r>
              <a:rPr lang="en-GB" sz="1600" b="0" dirty="0">
                <a:solidFill>
                  <a:schemeClr val="tx2"/>
                </a:solidFill>
              </a:rPr>
              <a:t>// Juliana </a:t>
            </a:r>
            <a:r>
              <a:rPr lang="en-GB" sz="1600" b="0" dirty="0" err="1">
                <a:solidFill>
                  <a:schemeClr val="tx2"/>
                </a:solidFill>
              </a:rPr>
              <a:t>Bempah</a:t>
            </a:r>
            <a:r>
              <a:rPr lang="en-GB" sz="1600" b="0" dirty="0">
                <a:solidFill>
                  <a:schemeClr val="tx2"/>
                </a:solidFill>
              </a:rPr>
              <a:t> (Ghana)</a:t>
            </a:r>
            <a:endParaRPr lang="en-US" sz="1600" b="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en-US" sz="1600" dirty="0">
                <a:solidFill>
                  <a:schemeClr val="tx2"/>
                </a:solidFill>
              </a:rPr>
              <a:t>Evaluation &amp; Feedback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en-US" sz="1600" dirty="0">
                <a:solidFill>
                  <a:schemeClr val="tx2"/>
                </a:solidFill>
              </a:rPr>
              <a:t>Wrap up and the way forward </a:t>
            </a:r>
            <a:r>
              <a:rPr lang="en-US" sz="1600" b="0" dirty="0">
                <a:solidFill>
                  <a:schemeClr val="tx2"/>
                </a:solidFill>
              </a:rPr>
              <a:t>// </a:t>
            </a:r>
            <a:r>
              <a:rPr lang="fr-FR" sz="1600" b="0" dirty="0">
                <a:solidFill>
                  <a:schemeClr val="tx2"/>
                </a:solidFill>
              </a:rPr>
              <a:t>Clémence Moinier, Ricardo E&amp;E</a:t>
            </a:r>
            <a:endParaRPr lang="en-US" sz="1600" b="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endParaRPr lang="en-US" sz="1800" b="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endParaRPr lang="en-US" sz="1800" b="0" dirty="0">
              <a:solidFill>
                <a:schemeClr val="tx2"/>
              </a:solidFill>
            </a:endParaRPr>
          </a:p>
          <a:p>
            <a:pPr algn="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91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A405A8-C0C2-46C7-9632-FE8E86B012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50374D9D-3383-4ECF-A2C4-27B2EC3269B0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4DE669-8DD2-448D-A7C2-DEDE78061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23" y="1142727"/>
            <a:ext cx="8005215" cy="5337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57B29E44-87C8-41BD-AD08-0681C9CF8CCF}"/>
              </a:ext>
            </a:extLst>
          </p:cNvPr>
          <p:cNvSpPr txBox="1"/>
          <p:nvPr/>
        </p:nvSpPr>
        <p:spPr>
          <a:xfrm>
            <a:off x="122842" y="925390"/>
            <a:ext cx="4139226" cy="1237342"/>
          </a:xfrm>
          <a:prstGeom prst="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noAutofit/>
          </a:bodyPr>
          <a:lstStyle/>
          <a:p>
            <a:endParaRPr lang="en-GB">
              <a:solidFill>
                <a:schemeClr val="tx2"/>
              </a:solidFill>
            </a:endParaRPr>
          </a:p>
          <a:p>
            <a:pPr algn="ctr"/>
            <a:r>
              <a:rPr lang="en-GB">
                <a:solidFill>
                  <a:schemeClr val="tx2"/>
                </a:solidFill>
              </a:rPr>
              <a:t>Welcome</a:t>
            </a:r>
          </a:p>
        </p:txBody>
      </p:sp>
      <p:sp>
        <p:nvSpPr>
          <p:cNvPr id="8" name="Google Shape;56;p13">
            <a:extLst>
              <a:ext uri="{FF2B5EF4-FFF2-40B4-BE49-F238E27FC236}">
                <a16:creationId xmlns:a16="http://schemas.microsoft.com/office/drawing/2014/main" id="{4F0B40F8-359A-4F30-A86F-B1BFBB384D81}"/>
              </a:ext>
            </a:extLst>
          </p:cNvPr>
          <p:cNvSpPr txBox="1"/>
          <p:nvPr/>
        </p:nvSpPr>
        <p:spPr>
          <a:xfrm>
            <a:off x="4127102" y="4695269"/>
            <a:ext cx="4813698" cy="1440874"/>
          </a:xfrm>
          <a:prstGeom prst="rect">
            <a:avLst/>
          </a:prstGeom>
          <a:solidFill>
            <a:schemeClr val="tx2">
              <a:lumMod val="20000"/>
              <a:lumOff val="80000"/>
              <a:alpha val="8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chemeClr val="tx2"/>
                </a:solidFill>
              </a:rPr>
              <a:t>Mr. </a:t>
            </a:r>
            <a:r>
              <a:rPr lang="de-DE" sz="1800" err="1">
                <a:solidFill>
                  <a:schemeClr val="tx2"/>
                </a:solidFill>
              </a:rPr>
              <a:t>Maesela</a:t>
            </a:r>
            <a:r>
              <a:rPr lang="de-DE" sz="1800">
                <a:solidFill>
                  <a:schemeClr val="tx2"/>
                </a:solidFill>
              </a:rPr>
              <a:t> </a:t>
            </a:r>
            <a:r>
              <a:rPr lang="en-US" sz="1800">
                <a:solidFill>
                  <a:schemeClr val="tx2"/>
                </a:solidFill>
              </a:rPr>
              <a:t>Kekana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tx2"/>
              </a:solidFill>
            </a:endParaRP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schemeClr val="tx2"/>
                </a:solidFill>
              </a:rPr>
              <a:t>Department of Forestry, Fisheries and the Environment (DFFE), South Africa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52AD2D-1D82-4CB5-8A17-45B17B1B6CCA}"/>
              </a:ext>
            </a:extLst>
          </p:cNvPr>
          <p:cNvSpPr txBox="1"/>
          <p:nvPr/>
        </p:nvSpPr>
        <p:spPr>
          <a:xfrm>
            <a:off x="593841" y="6264593"/>
            <a:ext cx="27247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</a:rPr>
              <a:t>©Clayton/</a:t>
            </a:r>
            <a:r>
              <a:rPr lang="en-GB" sz="110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Pexels</a:t>
            </a:r>
            <a:endParaRPr lang="en-GB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68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A405A8-C0C2-46C7-9632-FE8E86B01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51418" y="5692065"/>
            <a:ext cx="1600200" cy="273844"/>
          </a:xfrm>
        </p:spPr>
        <p:txBody>
          <a:bodyPr/>
          <a:lstStyle/>
          <a:p>
            <a:pPr defTabSz="685800">
              <a:defRPr/>
            </a:pPr>
            <a:fld id="{50374D9D-3383-4ECF-A2C4-27B2EC3269B0}" type="slidenum">
              <a:rPr lang="de-DE"/>
              <a:pPr defTabSz="685800">
                <a:defRPr/>
              </a:pPr>
              <a:t>9</a:t>
            </a:fld>
            <a:endParaRPr lang="de-DE"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37B53F02-D5E4-4AEA-A3B4-8C62A2F2F22C}"/>
              </a:ext>
            </a:extLst>
          </p:cNvPr>
          <p:cNvSpPr txBox="1"/>
          <p:nvPr/>
        </p:nvSpPr>
        <p:spPr>
          <a:xfrm>
            <a:off x="1239985" y="1558887"/>
            <a:ext cx="4800599" cy="1150186"/>
          </a:xfrm>
          <a:prstGeom prst="rect">
            <a:avLst/>
          </a:prstGeom>
          <a:solidFill>
            <a:schemeClr val="tx2">
              <a:lumMod val="20000"/>
              <a:lumOff val="80000"/>
              <a:alpha val="94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defTabSz="685800"/>
            <a:endParaRPr lang="en-US" sz="1650">
              <a:solidFill>
                <a:srgbClr val="1F497D"/>
              </a:solidFill>
            </a:endParaRPr>
          </a:p>
          <a:p>
            <a:pPr defTabSz="685800"/>
            <a:r>
              <a:rPr lang="en-GB" sz="1650">
                <a:solidFill>
                  <a:srgbClr val="1F497D"/>
                </a:solidFill>
              </a:rPr>
              <a:t>Overview of UNFCCC mechanisms for adaptation planning, communication and reporting</a:t>
            </a:r>
          </a:p>
        </p:txBody>
      </p:sp>
      <p:sp>
        <p:nvSpPr>
          <p:cNvPr id="8" name="Google Shape;56;p13">
            <a:extLst>
              <a:ext uri="{FF2B5EF4-FFF2-40B4-BE49-F238E27FC236}">
                <a16:creationId xmlns:a16="http://schemas.microsoft.com/office/drawing/2014/main" id="{24960969-BF04-4539-808E-DEFFA228CF9D}"/>
              </a:ext>
            </a:extLst>
          </p:cNvPr>
          <p:cNvSpPr txBox="1"/>
          <p:nvPr/>
        </p:nvSpPr>
        <p:spPr>
          <a:xfrm>
            <a:off x="3586735" y="4732077"/>
            <a:ext cx="4317286" cy="1150186"/>
          </a:xfrm>
          <a:prstGeom prst="rect">
            <a:avLst/>
          </a:prstGeom>
          <a:solidFill>
            <a:schemeClr val="tx2">
              <a:lumMod val="20000"/>
              <a:lumOff val="80000"/>
              <a:alpha val="9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r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650" err="1">
                <a:solidFill>
                  <a:srgbClr val="1F497D"/>
                </a:solidFill>
              </a:rPr>
              <a:t>Funanani</a:t>
            </a:r>
            <a:r>
              <a:rPr lang="de-DE" sz="1650">
                <a:solidFill>
                  <a:srgbClr val="1F497D"/>
                </a:solidFill>
              </a:rPr>
              <a:t> </a:t>
            </a:r>
            <a:r>
              <a:rPr lang="de-DE" sz="1650" err="1">
                <a:solidFill>
                  <a:srgbClr val="1F497D"/>
                </a:solidFill>
              </a:rPr>
              <a:t>Muremi</a:t>
            </a:r>
            <a:endParaRPr lang="de-DE" sz="1650">
              <a:solidFill>
                <a:srgbClr val="1F497D"/>
              </a:solidFill>
            </a:endParaRPr>
          </a:p>
          <a:p>
            <a:pPr algn="r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650" b="0">
                <a:solidFill>
                  <a:srgbClr val="1F497D"/>
                </a:solidFill>
              </a:rPr>
              <a:t>Adaptation Committee</a:t>
            </a:r>
            <a:endParaRPr lang="en-US" sz="1650" b="0">
              <a:solidFill>
                <a:srgbClr val="1F497D"/>
              </a:solidFill>
            </a:endParaRPr>
          </a:p>
          <a:p>
            <a:pPr algn="r" defTabSz="685800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1F497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1A3D4-2252-4AAF-AA1D-9353A124E5ED}"/>
              </a:ext>
            </a:extLst>
          </p:cNvPr>
          <p:cNvSpPr txBox="1"/>
          <p:nvPr/>
        </p:nvSpPr>
        <p:spPr>
          <a:xfrm rot="20461181">
            <a:off x="3124619" y="4643300"/>
            <a:ext cx="2446101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dk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2700">
                <a:solidFill>
                  <a:srgbClr val="1F497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+ Q&amp;A</a:t>
            </a:r>
          </a:p>
        </p:txBody>
      </p:sp>
      <p:pic>
        <p:nvPicPr>
          <p:cNvPr id="13" name="Graphic 12" descr="Customer review RTL">
            <a:extLst>
              <a:ext uri="{FF2B5EF4-FFF2-40B4-BE49-F238E27FC236}">
                <a16:creationId xmlns:a16="http://schemas.microsoft.com/office/drawing/2014/main" id="{03B5AF7B-FC95-49CB-8312-D60745F5CC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547216">
            <a:off x="5135615" y="4415161"/>
            <a:ext cx="396853" cy="396853"/>
          </a:xfrm>
          <a:prstGeom prst="rect">
            <a:avLst/>
          </a:prstGeom>
        </p:spPr>
      </p:pic>
      <p:pic>
        <p:nvPicPr>
          <p:cNvPr id="15" name="Graphic 14" descr="Questions">
            <a:extLst>
              <a:ext uri="{FF2B5EF4-FFF2-40B4-BE49-F238E27FC236}">
                <a16:creationId xmlns:a16="http://schemas.microsoft.com/office/drawing/2014/main" id="{A04DCD93-E80C-4622-BE6D-A8314F4B3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531868">
            <a:off x="3169610" y="5018207"/>
            <a:ext cx="444654" cy="44465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6AF3682-2245-4FDE-84A7-E807E89036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22" y="2335336"/>
            <a:ext cx="3111491" cy="207096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E8C2C84-709D-4C09-B774-9D5790893D13}"/>
              </a:ext>
            </a:extLst>
          </p:cNvPr>
          <p:cNvSpPr txBox="1"/>
          <p:nvPr/>
        </p:nvSpPr>
        <p:spPr>
          <a:xfrm>
            <a:off x="7081348" y="4246471"/>
            <a:ext cx="417102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750" dirty="0">
                <a:solidFill>
                  <a:prstClr val="black">
                    <a:lumMod val="65000"/>
                    <a:lumOff val="35000"/>
                  </a:prstClr>
                </a:solidFill>
              </a:rPr>
              <a:t>©GIZ</a:t>
            </a:r>
            <a:endParaRPr lang="de-DE" sz="750" dirty="0"/>
          </a:p>
        </p:txBody>
      </p:sp>
    </p:spTree>
    <p:extLst>
      <p:ext uri="{BB962C8B-B14F-4D97-AF65-F5344CB8AC3E}">
        <p14:creationId xmlns:p14="http://schemas.microsoft.com/office/powerpoint/2010/main" val="56606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defRPr sz="1100" dirty="0" err="1" smtClean="0"/>
        </a:defPPr>
      </a:lstStyle>
    </a:spDef>
  </a:objectDefaults>
  <a:extraClrSchemeLst/>
</a:theme>
</file>

<file path=ppt/theme/theme2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defRPr sz="1100" dirty="0" err="1" smtClean="0"/>
        </a:defPPr>
      </a:lstStyle>
    </a:spDef>
  </a:objectDefaults>
  <a:extraClrSchemeLst/>
</a:theme>
</file>

<file path=ppt/theme/theme3.xml><?xml version="1.0" encoding="utf-8"?>
<a:theme xmlns:a="http://schemas.openxmlformats.org/drawingml/2006/main" name=" UNFCCC PowerPoint">
  <a:themeElements>
    <a:clrScheme name="blank 1">
      <a:dk1>
        <a:srgbClr val="000000"/>
      </a:dk1>
      <a:lt1>
        <a:srgbClr val="FFFFFF"/>
      </a:lt1>
      <a:dk2>
        <a:srgbClr val="4B93DC"/>
      </a:dk2>
      <a:lt2>
        <a:srgbClr val="808080"/>
      </a:lt2>
      <a:accent1>
        <a:srgbClr val="CCA674"/>
      </a:accent1>
      <a:accent2>
        <a:srgbClr val="FB927D"/>
      </a:accent2>
      <a:accent3>
        <a:srgbClr val="FFFFFF"/>
      </a:accent3>
      <a:accent4>
        <a:srgbClr val="000000"/>
      </a:accent4>
      <a:accent5>
        <a:srgbClr val="E2D0BC"/>
      </a:accent5>
      <a:accent6>
        <a:srgbClr val="E38471"/>
      </a:accent6>
      <a:hlink>
        <a:srgbClr val="A8D6BC"/>
      </a:hlink>
      <a:folHlink>
        <a:srgbClr val="B6D4B8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4B93DC"/>
        </a:dk2>
        <a:lt2>
          <a:srgbClr val="808080"/>
        </a:lt2>
        <a:accent1>
          <a:srgbClr val="CCA674"/>
        </a:accent1>
        <a:accent2>
          <a:srgbClr val="FB927D"/>
        </a:accent2>
        <a:accent3>
          <a:srgbClr val="FFFFFF"/>
        </a:accent3>
        <a:accent4>
          <a:srgbClr val="000000"/>
        </a:accent4>
        <a:accent5>
          <a:srgbClr val="E2D0BC"/>
        </a:accent5>
        <a:accent6>
          <a:srgbClr val="E38471"/>
        </a:accent6>
        <a:hlink>
          <a:srgbClr val="A8D6BC"/>
        </a:hlink>
        <a:folHlink>
          <a:srgbClr val="B6D4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UNFCCC_Master 70pt title">
  <a:themeElements>
    <a:clrScheme name="UNFCCC_Master 70pt title 1">
      <a:dk1>
        <a:srgbClr val="000000"/>
      </a:dk1>
      <a:lt1>
        <a:srgbClr val="FFFFFF"/>
      </a:lt1>
      <a:dk2>
        <a:srgbClr val="4B93DC"/>
      </a:dk2>
      <a:lt2>
        <a:srgbClr val="808080"/>
      </a:lt2>
      <a:accent1>
        <a:srgbClr val="CCA674"/>
      </a:accent1>
      <a:accent2>
        <a:srgbClr val="FB927D"/>
      </a:accent2>
      <a:accent3>
        <a:srgbClr val="FFFFFF"/>
      </a:accent3>
      <a:accent4>
        <a:srgbClr val="000000"/>
      </a:accent4>
      <a:accent5>
        <a:srgbClr val="E2D0BC"/>
      </a:accent5>
      <a:accent6>
        <a:srgbClr val="E38471"/>
      </a:accent6>
      <a:hlink>
        <a:srgbClr val="A8D6BC"/>
      </a:hlink>
      <a:folHlink>
        <a:srgbClr val="B6D4B8"/>
      </a:folHlink>
    </a:clrScheme>
    <a:fontScheme name="UNFCCC_Master 70pt titl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FCCC_Master 70pt title 1">
        <a:dk1>
          <a:srgbClr val="000000"/>
        </a:dk1>
        <a:lt1>
          <a:srgbClr val="FFFFFF"/>
        </a:lt1>
        <a:dk2>
          <a:srgbClr val="4B93DC"/>
        </a:dk2>
        <a:lt2>
          <a:srgbClr val="808080"/>
        </a:lt2>
        <a:accent1>
          <a:srgbClr val="CCA674"/>
        </a:accent1>
        <a:accent2>
          <a:srgbClr val="FB927D"/>
        </a:accent2>
        <a:accent3>
          <a:srgbClr val="FFFFFF"/>
        </a:accent3>
        <a:accent4>
          <a:srgbClr val="000000"/>
        </a:accent4>
        <a:accent5>
          <a:srgbClr val="E2D0BC"/>
        </a:accent5>
        <a:accent6>
          <a:srgbClr val="E38471"/>
        </a:accent6>
        <a:hlink>
          <a:srgbClr val="A8D6BC"/>
        </a:hlink>
        <a:folHlink>
          <a:srgbClr val="B6D4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UNFCCC_Master 70pt title 1">
    <a:dk1>
      <a:srgbClr val="000000"/>
    </a:dk1>
    <a:lt1>
      <a:srgbClr val="FFFFFF"/>
    </a:lt1>
    <a:dk2>
      <a:srgbClr val="4B93DC"/>
    </a:dk2>
    <a:lt2>
      <a:srgbClr val="808080"/>
    </a:lt2>
    <a:accent1>
      <a:srgbClr val="CCA674"/>
    </a:accent1>
    <a:accent2>
      <a:srgbClr val="FB927D"/>
    </a:accent2>
    <a:accent3>
      <a:srgbClr val="FFFFFF"/>
    </a:accent3>
    <a:accent4>
      <a:srgbClr val="000000"/>
    </a:accent4>
    <a:accent5>
      <a:srgbClr val="E2D0BC"/>
    </a:accent5>
    <a:accent6>
      <a:srgbClr val="E38471"/>
    </a:accent6>
    <a:hlink>
      <a:srgbClr val="A8D6BC"/>
    </a:hlink>
    <a:folHlink>
      <a:srgbClr val="B6D4B8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F754FA02DCA72488A894E436BA3344B" ma:contentTypeVersion="6" ma:contentTypeDescription="Ein neues Dokument erstellen." ma:contentTypeScope="" ma:versionID="f71106032f6b0c1bf26b660b0c19e0e9">
  <xsd:schema xmlns:xsd="http://www.w3.org/2001/XMLSchema" xmlns:xs="http://www.w3.org/2001/XMLSchema" xmlns:p="http://schemas.microsoft.com/office/2006/metadata/properties" xmlns:ns2="d48a697e-fd98-49a0-85bc-f2587ce56d60" xmlns:ns3="3b4ddbec-3349-4c85-93f9-32bd5c8d2b43" targetNamespace="http://schemas.microsoft.com/office/2006/metadata/properties" ma:root="true" ma:fieldsID="d5ccb3916ecc75320aba3c8d29e60cac" ns2:_="" ns3:_="">
    <xsd:import namespace="d48a697e-fd98-49a0-85bc-f2587ce56d60"/>
    <xsd:import namespace="3b4ddbec-3349-4c85-93f9-32bd5c8d2b4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8a697e-fd98-49a0-85bc-f2587ce56d6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4ddbec-3349-4c85-93f9-32bd5c8d2b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1D3600-FA46-4B62-8743-E2134E15A1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8a697e-fd98-49a0-85bc-f2587ce56d60"/>
    <ds:schemaRef ds:uri="3b4ddbec-3349-4c85-93f9-32bd5c8d2b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AFC3F2-982F-41A1-8712-9FB9E11B7705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3b4ddbec-3349-4c85-93f9-32bd5c8d2b43"/>
    <ds:schemaRef ds:uri="http://schemas.microsoft.com/office/2006/documentManagement/types"/>
    <ds:schemaRef ds:uri="d48a697e-fd98-49a0-85bc-f2587ce56d6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B4E5007-0A77-427B-8B33-85690CE809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GIZ-DE</Template>
  <TotalTime>0</TotalTime>
  <Words>3708</Words>
  <Application>Microsoft Office PowerPoint</Application>
  <PresentationFormat>On-screen Show (4:3)</PresentationFormat>
  <Paragraphs>442</Paragraphs>
  <Slides>52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Benutzerdefiniertes Design</vt:lpstr>
      <vt:lpstr>1_Benutzerdefiniertes Design</vt:lpstr>
      <vt:lpstr> UNFCCC PowerPoint</vt:lpstr>
      <vt:lpstr>UNFCCC_Master 70pt title</vt:lpstr>
      <vt:lpstr>Office Theme</vt:lpstr>
      <vt:lpstr>Gallery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Virtual Workshop: 3 hours stretched over 3 days </vt:lpstr>
      <vt:lpstr>PowerPoint Presentation</vt:lpstr>
      <vt:lpstr>PowerPoint Presentation</vt:lpstr>
      <vt:lpstr>PowerPoint Presentation</vt:lpstr>
      <vt:lpstr>   PATPA workshop on Adaptation reporting through the biennial transparency reports  Adaptation information arrangements under the UNFCCC and the Paris Agreement, and related work by the Adaptation Committee</vt:lpstr>
      <vt:lpstr>UNFCCC AND PARIS AGREEMENT ARRANGEMENTS INVOLVING ADAPTATION INFORMATION</vt:lpstr>
      <vt:lpstr>UNFCCC AND PARIS AGREEMENT ARRANGEMENTS DESIGNED FOR REPORTING AND COMMUNICATING ADAPTATION INFORMATION</vt:lpstr>
      <vt:lpstr>DRAFT SUPPLEMENTARY GUIDANCE FOR ADCOMS: WORK SO FAR</vt:lpstr>
      <vt:lpstr>DRAFT SUPPLEMENTARY GUIDANCE FOR ADCOMS: OVERVIEW OF THE CURRENT DRAFT</vt:lpstr>
      <vt:lpstr>DRAFT SUPPLEMENTARY GUIDANCE FOR ADCOMS: NEXT STEPS</vt:lpstr>
      <vt:lpstr>   Thank you!  ac@unfccc.int</vt:lpstr>
      <vt:lpstr>PowerPoint Presentation</vt:lpstr>
      <vt:lpstr>A closer look at  adaptation reporting through the BTR  Thomas W. Dale UNEP DTU Partnership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 Thomas W. Dale UNEP DTU Partnership towida@dtu.dk  </vt:lpstr>
      <vt:lpstr>PowerPoint Presentation</vt:lpstr>
      <vt:lpstr>Interviews</vt:lpstr>
      <vt:lpstr>TLOU RAMARU Chief Director: Climate Change Adaptation</vt:lpstr>
      <vt:lpstr>PowerPoint Presentation</vt:lpstr>
      <vt:lpstr>PowerPoint Presentation</vt:lpstr>
      <vt:lpstr>Virtual Workshop of the PATPA Regional Group Anglophone Africa</vt:lpstr>
      <vt:lpstr>AdapTAtion Reporting in Ghana</vt:lpstr>
      <vt:lpstr>‘Standalone’ ADCOM</vt:lpstr>
      <vt:lpstr> Key Lessons Learnt  </vt:lpstr>
      <vt:lpstr>PowerPoint Presentation</vt:lpstr>
      <vt:lpstr>PowerPoint Presentation</vt:lpstr>
      <vt:lpstr>PowerPoint Presentation</vt:lpstr>
      <vt:lpstr>PowerPoint Presentation</vt:lpstr>
      <vt:lpstr>With the financial support of </vt:lpstr>
    </vt:vector>
  </TitlesOfParts>
  <Company>GTZ GmbH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Klima  Südliches Afrika</dc:title>
  <dc:creator>gtz</dc:creator>
  <cp:keywords>GIZ-Leerfolie</cp:keywords>
  <cp:lastModifiedBy>Bening, Aaron GIZ</cp:lastModifiedBy>
  <cp:revision>39</cp:revision>
  <cp:lastPrinted>2014-06-04T17:44:44Z</cp:lastPrinted>
  <dcterms:created xsi:type="dcterms:W3CDTF">2012-01-11T10:45:35Z</dcterms:created>
  <dcterms:modified xsi:type="dcterms:W3CDTF">2022-03-03T12:16:36Z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0x0101009F754FA02DCA72488A894E436BA3344B</vt:lpwstr>
  </property>
</Properties>
</file>