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51" r:id="rId4"/>
    <p:sldMasterId id="2147483757" r:id="rId5"/>
    <p:sldMasterId id="2147483773" r:id="rId6"/>
    <p:sldMasterId id="2147483781" r:id="rId7"/>
    <p:sldMasterId id="2147483794" r:id="rId8"/>
  </p:sldMasterIdLst>
  <p:notesMasterIdLst>
    <p:notesMasterId r:id="rId56"/>
  </p:notesMasterIdLst>
  <p:handoutMasterIdLst>
    <p:handoutMasterId r:id="rId57"/>
  </p:handoutMasterIdLst>
  <p:sldIdLst>
    <p:sldId id="256" r:id="rId9"/>
    <p:sldId id="765" r:id="rId10"/>
    <p:sldId id="746" r:id="rId11"/>
    <p:sldId id="754" r:id="rId12"/>
    <p:sldId id="770" r:id="rId13"/>
    <p:sldId id="747" r:id="rId14"/>
    <p:sldId id="508" r:id="rId15"/>
    <p:sldId id="683" r:id="rId16"/>
    <p:sldId id="686" r:id="rId17"/>
    <p:sldId id="687" r:id="rId18"/>
    <p:sldId id="681" r:id="rId19"/>
    <p:sldId id="691" r:id="rId20"/>
    <p:sldId id="692" r:id="rId21"/>
    <p:sldId id="693" r:id="rId22"/>
    <p:sldId id="694" r:id="rId23"/>
    <p:sldId id="688" r:id="rId24"/>
    <p:sldId id="685" r:id="rId25"/>
    <p:sldId id="677" r:id="rId26"/>
    <p:sldId id="656" r:id="rId27"/>
    <p:sldId id="748" r:id="rId28"/>
    <p:sldId id="771" r:id="rId29"/>
    <p:sldId id="1432" r:id="rId30"/>
    <p:sldId id="1433" r:id="rId31"/>
    <p:sldId id="1435" r:id="rId32"/>
    <p:sldId id="1431" r:id="rId33"/>
    <p:sldId id="1430" r:id="rId34"/>
    <p:sldId id="527" r:id="rId35"/>
    <p:sldId id="260" r:id="rId36"/>
    <p:sldId id="755" r:id="rId37"/>
    <p:sldId id="257" r:id="rId38"/>
    <p:sldId id="312" r:id="rId39"/>
    <p:sldId id="280" r:id="rId40"/>
    <p:sldId id="310" r:id="rId41"/>
    <p:sldId id="311" r:id="rId42"/>
    <p:sldId id="307" r:id="rId43"/>
    <p:sldId id="309" r:id="rId44"/>
    <p:sldId id="749" r:id="rId45"/>
    <p:sldId id="764" r:id="rId46"/>
    <p:sldId id="753" r:id="rId47"/>
    <p:sldId id="281" r:id="rId48"/>
    <p:sldId id="272" r:id="rId49"/>
    <p:sldId id="266" r:id="rId50"/>
    <p:sldId id="760" r:id="rId51"/>
    <p:sldId id="758" r:id="rId52"/>
    <p:sldId id="752" r:id="rId53"/>
    <p:sldId id="762" r:id="rId54"/>
    <p:sldId id="761" r:id="rId55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5">
          <p15:clr>
            <a:srgbClr val="A4A3A4"/>
          </p15:clr>
        </p15:guide>
        <p15:guide id="2" pos="288">
          <p15:clr>
            <a:srgbClr val="A4A3A4"/>
          </p15:clr>
        </p15:guide>
        <p15:guide id="3" pos="726">
          <p15:clr>
            <a:srgbClr val="A4A3A4"/>
          </p15:clr>
        </p15:guide>
        <p15:guide id="4" pos="5029">
          <p15:clr>
            <a:srgbClr val="A4A3A4"/>
          </p15:clr>
        </p15:guide>
        <p15:guide id="5" pos="43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erenkoether, Mijako GIZ" initials="NMG" lastIdx="9" clrIdx="0">
    <p:extLst>
      <p:ext uri="{19B8F6BF-5375-455C-9EA6-DF929625EA0E}">
        <p15:presenceInfo xmlns:p15="http://schemas.microsoft.com/office/powerpoint/2012/main" userId="S::mijako.nierenkoether@giz.de::5476434a-659d-480b-afae-ebab66754945" providerId="AD"/>
      </p:ext>
    </p:extLst>
  </p:cmAuthor>
  <p:cmAuthor id="2" name="Catarina" initials="C" lastIdx="20" clrIdx="1">
    <p:extLst>
      <p:ext uri="{19B8F6BF-5375-455C-9EA6-DF929625EA0E}">
        <p15:presenceInfo xmlns:p15="http://schemas.microsoft.com/office/powerpoint/2012/main" userId="S::catarina.tarpo@giz.de::26901f66-bdbc-485e-b571-f6f58b825df9" providerId="AD"/>
      </p:ext>
    </p:extLst>
  </p:cmAuthor>
  <p:cmAuthor id="3" name="Bening, Aaron GIZ" initials="BAG" lastIdx="9" clrIdx="2">
    <p:extLst>
      <p:ext uri="{19B8F6BF-5375-455C-9EA6-DF929625EA0E}">
        <p15:presenceInfo xmlns:p15="http://schemas.microsoft.com/office/powerpoint/2012/main" userId="S::aaron.bening@giz.de::ddd028a8-a437-4f99-9fc0-74af96be44b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F0F"/>
    <a:srgbClr val="E5DBA1"/>
    <a:srgbClr val="BABA93"/>
    <a:srgbClr val="BABB93"/>
    <a:srgbClr val="DEDEAF"/>
    <a:srgbClr val="999999"/>
    <a:srgbClr val="D9D9D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2A7EF7-A835-4A61-BBFC-6A7C40A3EF6D}" v="9" dt="2022-03-02T20:55:46.453"/>
    <p1510:client id="{EF622754-DE94-4D66-905D-647CCF938E16}" v="7" dt="2022-03-03T07:59:33.1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41" autoAdjust="0"/>
  </p:normalViewPr>
  <p:slideViewPr>
    <p:cSldViewPr snapToGrid="0">
      <p:cViewPr varScale="1">
        <p:scale>
          <a:sx n="70" d="100"/>
          <a:sy n="70" d="100"/>
        </p:scale>
        <p:origin x="66" y="366"/>
      </p:cViewPr>
      <p:guideLst>
        <p:guide orient="horz" pos="3935"/>
        <p:guide pos="288"/>
        <p:guide pos="726"/>
        <p:guide pos="5029"/>
        <p:guide pos="43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64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ing, Aaron GIZ" userId="ddd028a8-a437-4f99-9fc0-74af96be44bc" providerId="ADAL" clId="{EF622754-DE94-4D66-905D-647CCF938E16}"/>
    <pc:docChg chg="undo custSel modSld">
      <pc:chgData name="Bening, Aaron GIZ" userId="ddd028a8-a437-4f99-9fc0-74af96be44bc" providerId="ADAL" clId="{EF622754-DE94-4D66-905D-647CCF938E16}" dt="2022-03-03T07:59:34.935" v="54" actId="20577"/>
      <pc:docMkLst>
        <pc:docMk/>
      </pc:docMkLst>
      <pc:sldChg chg="modSp mod">
        <pc:chgData name="Bening, Aaron GIZ" userId="ddd028a8-a437-4f99-9fc0-74af96be44bc" providerId="ADAL" clId="{EF622754-DE94-4D66-905D-647CCF938E16}" dt="2022-03-02T14:56:33.873" v="23" actId="14100"/>
        <pc:sldMkLst>
          <pc:docMk/>
          <pc:sldMk cId="3944616942" sldId="281"/>
        </pc:sldMkLst>
        <pc:spChg chg="mod">
          <ac:chgData name="Bening, Aaron GIZ" userId="ddd028a8-a437-4f99-9fc0-74af96be44bc" providerId="ADAL" clId="{EF622754-DE94-4D66-905D-647CCF938E16}" dt="2022-03-02T14:56:33.873" v="23" actId="14100"/>
          <ac:spMkLst>
            <pc:docMk/>
            <pc:sldMk cId="3944616942" sldId="281"/>
            <ac:spMk id="9" creationId="{00000000-0000-0000-0000-000000000000}"/>
          </ac:spMkLst>
        </pc:spChg>
      </pc:sldChg>
      <pc:sldChg chg="modSp mod">
        <pc:chgData name="Bening, Aaron GIZ" userId="ddd028a8-a437-4f99-9fc0-74af96be44bc" providerId="ADAL" clId="{EF622754-DE94-4D66-905D-647CCF938E16}" dt="2022-03-02T08:27:36.076" v="13" actId="20577"/>
        <pc:sldMkLst>
          <pc:docMk/>
          <pc:sldMk cId="3568975870" sldId="307"/>
        </pc:sldMkLst>
        <pc:spChg chg="mod">
          <ac:chgData name="Bening, Aaron GIZ" userId="ddd028a8-a437-4f99-9fc0-74af96be44bc" providerId="ADAL" clId="{EF622754-DE94-4D66-905D-647CCF938E16}" dt="2022-03-02T08:27:36.076" v="13" actId="20577"/>
          <ac:spMkLst>
            <pc:docMk/>
            <pc:sldMk cId="3568975870" sldId="307"/>
            <ac:spMk id="2" creationId="{00000000-0000-0000-0000-000000000000}"/>
          </ac:spMkLst>
        </pc:spChg>
      </pc:sldChg>
      <pc:sldChg chg="modSp mod">
        <pc:chgData name="Bening, Aaron GIZ" userId="ddd028a8-a437-4f99-9fc0-74af96be44bc" providerId="ADAL" clId="{EF622754-DE94-4D66-905D-647CCF938E16}" dt="2022-03-02T08:14:21.627" v="1" actId="6549"/>
        <pc:sldMkLst>
          <pc:docMk/>
          <pc:sldMk cId="3206105577" sldId="683"/>
        </pc:sldMkLst>
        <pc:spChg chg="mod">
          <ac:chgData name="Bening, Aaron GIZ" userId="ddd028a8-a437-4f99-9fc0-74af96be44bc" providerId="ADAL" clId="{EF622754-DE94-4D66-905D-647CCF938E16}" dt="2022-03-02T08:14:21.627" v="1" actId="6549"/>
          <ac:spMkLst>
            <pc:docMk/>
            <pc:sldMk cId="3206105577" sldId="683"/>
            <ac:spMk id="2" creationId="{6E3DE158-BA06-4A5A-9D31-3FC1E781B21B}"/>
          </ac:spMkLst>
        </pc:spChg>
      </pc:sldChg>
      <pc:sldChg chg="modSp mod">
        <pc:chgData name="Bening, Aaron GIZ" userId="ddd028a8-a437-4f99-9fc0-74af96be44bc" providerId="ADAL" clId="{EF622754-DE94-4D66-905D-647CCF938E16}" dt="2022-03-02T08:15:48.139" v="2" actId="33524"/>
        <pc:sldMkLst>
          <pc:docMk/>
          <pc:sldMk cId="480092508" sldId="687"/>
        </pc:sldMkLst>
        <pc:spChg chg="mod">
          <ac:chgData name="Bening, Aaron GIZ" userId="ddd028a8-a437-4f99-9fc0-74af96be44bc" providerId="ADAL" clId="{EF622754-DE94-4D66-905D-647CCF938E16}" dt="2022-03-02T08:15:48.139" v="2" actId="33524"/>
          <ac:spMkLst>
            <pc:docMk/>
            <pc:sldMk cId="480092508" sldId="687"/>
            <ac:spMk id="3" creationId="{14375CB9-1093-48BE-92DD-F9CCE026D6D6}"/>
          </ac:spMkLst>
        </pc:spChg>
      </pc:sldChg>
      <pc:sldChg chg="modSp mod">
        <pc:chgData name="Bening, Aaron GIZ" userId="ddd028a8-a437-4f99-9fc0-74af96be44bc" providerId="ADAL" clId="{EF622754-DE94-4D66-905D-647CCF938E16}" dt="2022-03-03T07:59:34.935" v="54" actId="20577"/>
        <pc:sldMkLst>
          <pc:docMk/>
          <pc:sldMk cId="1270791427" sldId="746"/>
        </pc:sldMkLst>
        <pc:spChg chg="mod">
          <ac:chgData name="Bening, Aaron GIZ" userId="ddd028a8-a437-4f99-9fc0-74af96be44bc" providerId="ADAL" clId="{EF622754-DE94-4D66-905D-647CCF938E16}" dt="2022-03-03T07:59:34.935" v="54" actId="20577"/>
          <ac:spMkLst>
            <pc:docMk/>
            <pc:sldMk cId="1270791427" sldId="746"/>
            <ac:spMk id="8" creationId="{1AE0915F-8A46-4E97-B903-BDF76D3BCE53}"/>
          </ac:spMkLst>
        </pc:spChg>
      </pc:sldChg>
      <pc:sldChg chg="modSp mod">
        <pc:chgData name="Bening, Aaron GIZ" userId="ddd028a8-a437-4f99-9fc0-74af96be44bc" providerId="ADAL" clId="{EF622754-DE94-4D66-905D-647CCF938E16}" dt="2022-03-02T08:13:51.423" v="0" actId="1076"/>
        <pc:sldMkLst>
          <pc:docMk/>
          <pc:sldMk cId="566066221" sldId="747"/>
        </pc:sldMkLst>
        <pc:spChg chg="mod">
          <ac:chgData name="Bening, Aaron GIZ" userId="ddd028a8-a437-4f99-9fc0-74af96be44bc" providerId="ADAL" clId="{EF622754-DE94-4D66-905D-647CCF938E16}" dt="2022-03-02T08:13:51.423" v="0" actId="1076"/>
          <ac:spMkLst>
            <pc:docMk/>
            <pc:sldMk cId="566066221" sldId="747"/>
            <ac:spMk id="11" creationId="{318D59BB-AB80-428B-A7B8-672F6C9562DA}"/>
          </ac:spMkLst>
        </pc:spChg>
      </pc:sldChg>
      <pc:sldChg chg="addSp delSp modSp mod">
        <pc:chgData name="Bening, Aaron GIZ" userId="ddd028a8-a437-4f99-9fc0-74af96be44bc" providerId="ADAL" clId="{EF622754-DE94-4D66-905D-647CCF938E16}" dt="2022-03-02T08:22:42.146" v="10" actId="167"/>
        <pc:sldMkLst>
          <pc:docMk/>
          <pc:sldMk cId="1762780242" sldId="748"/>
        </pc:sldMkLst>
        <pc:picChg chg="add mod ord">
          <ac:chgData name="Bening, Aaron GIZ" userId="ddd028a8-a437-4f99-9fc0-74af96be44bc" providerId="ADAL" clId="{EF622754-DE94-4D66-905D-647CCF938E16}" dt="2022-03-02T08:22:42.146" v="10" actId="167"/>
          <ac:picMkLst>
            <pc:docMk/>
            <pc:sldMk cId="1762780242" sldId="748"/>
            <ac:picMk id="3" creationId="{2AD1B5F4-FEE4-4E57-A61B-0472F38AC92A}"/>
          </ac:picMkLst>
        </pc:picChg>
        <pc:picChg chg="del">
          <ac:chgData name="Bening, Aaron GIZ" userId="ddd028a8-a437-4f99-9fc0-74af96be44bc" providerId="ADAL" clId="{EF622754-DE94-4D66-905D-647CCF938E16}" dt="2022-03-02T08:22:31.771" v="8" actId="478"/>
          <ac:picMkLst>
            <pc:docMk/>
            <pc:sldMk cId="1762780242" sldId="748"/>
            <ac:picMk id="10" creationId="{56A4705E-67FB-4AC0-9F69-2E0DA555FDB3}"/>
          </ac:picMkLst>
        </pc:picChg>
      </pc:sldChg>
      <pc:sldChg chg="addSp delSp modSp mod">
        <pc:chgData name="Bening, Aaron GIZ" userId="ddd028a8-a437-4f99-9fc0-74af96be44bc" providerId="ADAL" clId="{EF622754-DE94-4D66-905D-647CCF938E16}" dt="2022-03-02T08:33:22.284" v="21" actId="167"/>
        <pc:sldMkLst>
          <pc:docMk/>
          <pc:sldMk cId="3839692124" sldId="753"/>
        </pc:sldMkLst>
        <pc:picChg chg="add mod ord">
          <ac:chgData name="Bening, Aaron GIZ" userId="ddd028a8-a437-4f99-9fc0-74af96be44bc" providerId="ADAL" clId="{EF622754-DE94-4D66-905D-647CCF938E16}" dt="2022-03-02T08:33:22.284" v="21" actId="167"/>
          <ac:picMkLst>
            <pc:docMk/>
            <pc:sldMk cId="3839692124" sldId="753"/>
            <ac:picMk id="3" creationId="{DEB465FD-F7B9-41E3-8C76-BB27AEC4E785}"/>
          </ac:picMkLst>
        </pc:picChg>
        <pc:picChg chg="del">
          <ac:chgData name="Bening, Aaron GIZ" userId="ddd028a8-a437-4f99-9fc0-74af96be44bc" providerId="ADAL" clId="{EF622754-DE94-4D66-905D-647CCF938E16}" dt="2022-03-02T08:33:11.156" v="19" actId="478"/>
          <ac:picMkLst>
            <pc:docMk/>
            <pc:sldMk cId="3839692124" sldId="753"/>
            <ac:picMk id="7" creationId="{31A9A6A8-A333-4784-B520-F5B1A3B23CA6}"/>
          </ac:picMkLst>
        </pc:picChg>
      </pc:sldChg>
      <pc:sldChg chg="addSp delSp modSp mod">
        <pc:chgData name="Bening, Aaron GIZ" userId="ddd028a8-a437-4f99-9fc0-74af96be44bc" providerId="ADAL" clId="{EF622754-DE94-4D66-905D-647CCF938E16}" dt="2022-03-02T15:01:48.624" v="28" actId="14100"/>
        <pc:sldMkLst>
          <pc:docMk/>
          <pc:sldMk cId="1661542188" sldId="764"/>
        </pc:sldMkLst>
        <pc:spChg chg="add del mod">
          <ac:chgData name="Bening, Aaron GIZ" userId="ddd028a8-a437-4f99-9fc0-74af96be44bc" providerId="ADAL" clId="{EF622754-DE94-4D66-905D-647CCF938E16}" dt="2022-03-02T15:01:44.904" v="25"/>
          <ac:spMkLst>
            <pc:docMk/>
            <pc:sldMk cId="1661542188" sldId="764"/>
            <ac:spMk id="5" creationId="{21950F1C-4C12-4F84-B8ED-19EBC57C6493}"/>
          </ac:spMkLst>
        </pc:spChg>
        <pc:picChg chg="del">
          <ac:chgData name="Bening, Aaron GIZ" userId="ddd028a8-a437-4f99-9fc0-74af96be44bc" providerId="ADAL" clId="{EF622754-DE94-4D66-905D-647CCF938E16}" dt="2022-03-02T15:01:42.606" v="24" actId="478"/>
          <ac:picMkLst>
            <pc:docMk/>
            <pc:sldMk cId="1661542188" sldId="764"/>
            <ac:picMk id="6" creationId="{5F203698-711F-48B5-B234-BB6C1BE319E1}"/>
          </ac:picMkLst>
        </pc:picChg>
        <pc:picChg chg="add mod">
          <ac:chgData name="Bening, Aaron GIZ" userId="ddd028a8-a437-4f99-9fc0-74af96be44bc" providerId="ADAL" clId="{EF622754-DE94-4D66-905D-647CCF938E16}" dt="2022-03-02T15:01:48.624" v="28" actId="14100"/>
          <ac:picMkLst>
            <pc:docMk/>
            <pc:sldMk cId="1661542188" sldId="764"/>
            <ac:picMk id="8" creationId="{FEFB5CFD-852D-4C5A-BF90-A38DF6BEA0AE}"/>
          </ac:picMkLst>
        </pc:picChg>
      </pc:sldChg>
    </pc:docChg>
  </pc:docChgLst>
  <pc:docChgLst>
    <pc:chgData name="Tarpo, Catarina GIZ" userId="26901f66-bdbc-485e-b571-f6f58b825df9" providerId="ADAL" clId="{7D2A7EF7-A835-4A61-BBFC-6A7C40A3EF6D}"/>
    <pc:docChg chg="undo custSel modSld">
      <pc:chgData name="Tarpo, Catarina GIZ" userId="26901f66-bdbc-485e-b571-f6f58b825df9" providerId="ADAL" clId="{7D2A7EF7-A835-4A61-BBFC-6A7C40A3EF6D}" dt="2022-03-02T20:57:52.583" v="231" actId="20577"/>
      <pc:docMkLst>
        <pc:docMk/>
      </pc:docMkLst>
      <pc:sldChg chg="modSp mod">
        <pc:chgData name="Tarpo, Catarina GIZ" userId="26901f66-bdbc-485e-b571-f6f58b825df9" providerId="ADAL" clId="{7D2A7EF7-A835-4A61-BBFC-6A7C40A3EF6D}" dt="2022-03-02T20:32:12.817" v="166" actId="20577"/>
        <pc:sldMkLst>
          <pc:docMk/>
          <pc:sldMk cId="0" sldId="256"/>
        </pc:sldMkLst>
        <pc:spChg chg="mod">
          <ac:chgData name="Tarpo, Catarina GIZ" userId="26901f66-bdbc-485e-b571-f6f58b825df9" providerId="ADAL" clId="{7D2A7EF7-A835-4A61-BBFC-6A7C40A3EF6D}" dt="2022-03-02T20:32:12.817" v="166" actId="20577"/>
          <ac:spMkLst>
            <pc:docMk/>
            <pc:sldMk cId="0" sldId="256"/>
            <ac:spMk id="8" creationId="{986C16B7-292E-4263-9E4A-D3F8187628A3}"/>
          </ac:spMkLst>
        </pc:spChg>
      </pc:sldChg>
      <pc:sldChg chg="addSp modSp mod">
        <pc:chgData name="Tarpo, Catarina GIZ" userId="26901f66-bdbc-485e-b571-f6f58b825df9" providerId="ADAL" clId="{7D2A7EF7-A835-4A61-BBFC-6A7C40A3EF6D}" dt="2022-03-02T20:54:44.994" v="186" actId="1076"/>
        <pc:sldMkLst>
          <pc:docMk/>
          <pc:sldMk cId="2552414964" sldId="260"/>
        </pc:sldMkLst>
        <pc:spChg chg="add mod">
          <ac:chgData name="Tarpo, Catarina GIZ" userId="26901f66-bdbc-485e-b571-f6f58b825df9" providerId="ADAL" clId="{7D2A7EF7-A835-4A61-BBFC-6A7C40A3EF6D}" dt="2022-03-02T20:54:44.994" v="186" actId="1076"/>
          <ac:spMkLst>
            <pc:docMk/>
            <pc:sldMk cId="2552414964" sldId="260"/>
            <ac:spMk id="3" creationId="{7243523E-675D-4D25-8FEF-499A4B8342B3}"/>
          </ac:spMkLst>
        </pc:spChg>
      </pc:sldChg>
      <pc:sldChg chg="addSp delSp modSp mod">
        <pc:chgData name="Tarpo, Catarina GIZ" userId="26901f66-bdbc-485e-b571-f6f58b825df9" providerId="ADAL" clId="{7D2A7EF7-A835-4A61-BBFC-6A7C40A3EF6D}" dt="2022-03-02T20:55:46.452" v="198"/>
        <pc:sldMkLst>
          <pc:docMk/>
          <pc:sldMk cId="3574150644" sldId="266"/>
        </pc:sldMkLst>
        <pc:spChg chg="add del mod">
          <ac:chgData name="Tarpo, Catarina GIZ" userId="26901f66-bdbc-485e-b571-f6f58b825df9" providerId="ADAL" clId="{7D2A7EF7-A835-4A61-BBFC-6A7C40A3EF6D}" dt="2022-03-02T20:55:46.163" v="197" actId="478"/>
          <ac:spMkLst>
            <pc:docMk/>
            <pc:sldMk cId="3574150644" sldId="266"/>
            <ac:spMk id="25" creationId="{73243ED9-85FE-4622-961C-C26F6A0EB310}"/>
          </ac:spMkLst>
        </pc:spChg>
        <pc:spChg chg="add mod">
          <ac:chgData name="Tarpo, Catarina GIZ" userId="26901f66-bdbc-485e-b571-f6f58b825df9" providerId="ADAL" clId="{7D2A7EF7-A835-4A61-BBFC-6A7C40A3EF6D}" dt="2022-03-02T20:55:46.452" v="198"/>
          <ac:spMkLst>
            <pc:docMk/>
            <pc:sldMk cId="3574150644" sldId="266"/>
            <ac:spMk id="28" creationId="{E0D480AE-D95B-44A7-A64A-10EC155F1820}"/>
          </ac:spMkLst>
        </pc:spChg>
      </pc:sldChg>
      <pc:sldChg chg="addSp delSp modSp mod">
        <pc:chgData name="Tarpo, Catarina GIZ" userId="26901f66-bdbc-485e-b571-f6f58b825df9" providerId="ADAL" clId="{7D2A7EF7-A835-4A61-BBFC-6A7C40A3EF6D}" dt="2022-03-02T20:55:42.208" v="196"/>
        <pc:sldMkLst>
          <pc:docMk/>
          <pc:sldMk cId="2643026556" sldId="272"/>
        </pc:sldMkLst>
        <pc:spChg chg="add del mod">
          <ac:chgData name="Tarpo, Catarina GIZ" userId="26901f66-bdbc-485e-b571-f6f58b825df9" providerId="ADAL" clId="{7D2A7EF7-A835-4A61-BBFC-6A7C40A3EF6D}" dt="2022-03-02T20:55:41.466" v="195" actId="478"/>
          <ac:spMkLst>
            <pc:docMk/>
            <pc:sldMk cId="2643026556" sldId="272"/>
            <ac:spMk id="15" creationId="{7BA5DB96-50A4-401F-B0E0-4EF26760E123}"/>
          </ac:spMkLst>
        </pc:spChg>
        <pc:spChg chg="add del mod">
          <ac:chgData name="Tarpo, Catarina GIZ" userId="26901f66-bdbc-485e-b571-f6f58b825df9" providerId="ADAL" clId="{7D2A7EF7-A835-4A61-BBFC-6A7C40A3EF6D}" dt="2022-03-02T20:55:39.696" v="194"/>
          <ac:spMkLst>
            <pc:docMk/>
            <pc:sldMk cId="2643026556" sldId="272"/>
            <ac:spMk id="17" creationId="{13A0D22D-077D-4ECD-B2FC-BB29A4227267}"/>
          </ac:spMkLst>
        </pc:spChg>
        <pc:spChg chg="add mod">
          <ac:chgData name="Tarpo, Catarina GIZ" userId="26901f66-bdbc-485e-b571-f6f58b825df9" providerId="ADAL" clId="{7D2A7EF7-A835-4A61-BBFC-6A7C40A3EF6D}" dt="2022-03-02T20:55:42.208" v="196"/>
          <ac:spMkLst>
            <pc:docMk/>
            <pc:sldMk cId="2643026556" sldId="272"/>
            <ac:spMk id="18" creationId="{47D17C20-3CC1-436C-91FE-1647E247BF28}"/>
          </ac:spMkLst>
        </pc:spChg>
      </pc:sldChg>
      <pc:sldChg chg="addSp modSp mod">
        <pc:chgData name="Tarpo, Catarina GIZ" userId="26901f66-bdbc-485e-b571-f6f58b825df9" providerId="ADAL" clId="{7D2A7EF7-A835-4A61-BBFC-6A7C40A3EF6D}" dt="2022-03-02T20:55:33.067" v="192" actId="20577"/>
        <pc:sldMkLst>
          <pc:docMk/>
          <pc:sldMk cId="3944616942" sldId="281"/>
        </pc:sldMkLst>
        <pc:spChg chg="add mod">
          <ac:chgData name="Tarpo, Catarina GIZ" userId="26901f66-bdbc-485e-b571-f6f58b825df9" providerId="ADAL" clId="{7D2A7EF7-A835-4A61-BBFC-6A7C40A3EF6D}" dt="2022-03-02T20:55:33.067" v="192" actId="20577"/>
          <ac:spMkLst>
            <pc:docMk/>
            <pc:sldMk cId="3944616942" sldId="281"/>
            <ac:spMk id="2" creationId="{B7C771B3-B38E-4C1C-A248-4D47CCD90E79}"/>
          </ac:spMkLst>
        </pc:spChg>
      </pc:sldChg>
      <pc:sldChg chg="delSp mod">
        <pc:chgData name="Tarpo, Catarina GIZ" userId="26901f66-bdbc-485e-b571-f6f58b825df9" providerId="ADAL" clId="{7D2A7EF7-A835-4A61-BBFC-6A7C40A3EF6D}" dt="2022-03-02T20:24:45.684" v="0" actId="478"/>
        <pc:sldMkLst>
          <pc:docMk/>
          <pc:sldMk cId="150328763" sldId="508"/>
        </pc:sldMkLst>
        <pc:spChg chg="del">
          <ac:chgData name="Tarpo, Catarina GIZ" userId="26901f66-bdbc-485e-b571-f6f58b825df9" providerId="ADAL" clId="{7D2A7EF7-A835-4A61-BBFC-6A7C40A3EF6D}" dt="2022-03-02T20:24:45.684" v="0" actId="478"/>
          <ac:spMkLst>
            <pc:docMk/>
            <pc:sldMk cId="150328763" sldId="508"/>
            <ac:spMk id="3" creationId="{82512A46-41DA-47A2-9920-16ACE29309A0}"/>
          </ac:spMkLst>
        </pc:spChg>
      </pc:sldChg>
      <pc:sldChg chg="modSp mod">
        <pc:chgData name="Tarpo, Catarina GIZ" userId="26901f66-bdbc-485e-b571-f6f58b825df9" providerId="ADAL" clId="{7D2A7EF7-A835-4A61-BBFC-6A7C40A3EF6D}" dt="2022-03-02T20:57:52.583" v="231" actId="20577"/>
        <pc:sldMkLst>
          <pc:docMk/>
          <pc:sldMk cId="1270791427" sldId="746"/>
        </pc:sldMkLst>
        <pc:spChg chg="mod">
          <ac:chgData name="Tarpo, Catarina GIZ" userId="26901f66-bdbc-485e-b571-f6f58b825df9" providerId="ADAL" clId="{7D2A7EF7-A835-4A61-BBFC-6A7C40A3EF6D}" dt="2022-03-02T20:57:52.583" v="231" actId="20577"/>
          <ac:spMkLst>
            <pc:docMk/>
            <pc:sldMk cId="1270791427" sldId="746"/>
            <ac:spMk id="8" creationId="{1AE0915F-8A46-4E97-B903-BDF76D3BCE53}"/>
          </ac:spMkLst>
        </pc:spChg>
      </pc:sldChg>
      <pc:sldChg chg="modSp mod">
        <pc:chgData name="Tarpo, Catarina GIZ" userId="26901f66-bdbc-485e-b571-f6f58b825df9" providerId="ADAL" clId="{7D2A7EF7-A835-4A61-BBFC-6A7C40A3EF6D}" dt="2022-03-02T20:57:38.783" v="226" actId="20577"/>
        <pc:sldMkLst>
          <pc:docMk/>
          <pc:sldMk cId="3734207390" sldId="752"/>
        </pc:sldMkLst>
        <pc:spChg chg="mod">
          <ac:chgData name="Tarpo, Catarina GIZ" userId="26901f66-bdbc-485e-b571-f6f58b825df9" providerId="ADAL" clId="{7D2A7EF7-A835-4A61-BBFC-6A7C40A3EF6D}" dt="2022-03-02T20:57:38.783" v="226" actId="20577"/>
          <ac:spMkLst>
            <pc:docMk/>
            <pc:sldMk cId="3734207390" sldId="752"/>
            <ac:spMk id="6" creationId="{57B29E44-87C8-41BD-AD08-0681C9CF8CCF}"/>
          </ac:spMkLst>
        </pc:spChg>
        <pc:spChg chg="mod">
          <ac:chgData name="Tarpo, Catarina GIZ" userId="26901f66-bdbc-485e-b571-f6f58b825df9" providerId="ADAL" clId="{7D2A7EF7-A835-4A61-BBFC-6A7C40A3EF6D}" dt="2022-03-02T20:57:19.945" v="222"/>
          <ac:spMkLst>
            <pc:docMk/>
            <pc:sldMk cId="3734207390" sldId="752"/>
            <ac:spMk id="8" creationId="{4F0B40F8-359A-4F30-A86F-B1BFBB384D8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0495AB-A195-4EE4-9286-DAAB6AB4A5FE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B3C0522-E5E4-443B-AF1C-77E0BDB7B3B4}">
      <dgm:prSet phldrT="[Text]"/>
      <dgm:spPr/>
      <dgm:t>
        <a:bodyPr/>
        <a:lstStyle/>
        <a:p>
          <a:r>
            <a:rPr lang="de-DE">
              <a:solidFill>
                <a:srgbClr val="002060"/>
              </a:solidFill>
            </a:rPr>
            <a:t>Day 1</a:t>
          </a:r>
        </a:p>
      </dgm:t>
    </dgm:pt>
    <dgm:pt modelId="{9C8FC48D-A99E-48AB-9174-3C21D8C3F55D}" type="parTrans" cxnId="{69A9C92B-2B2A-4A56-A20F-06DB12D911CE}">
      <dgm:prSet/>
      <dgm:spPr/>
      <dgm:t>
        <a:bodyPr/>
        <a:lstStyle/>
        <a:p>
          <a:endParaRPr lang="de-DE"/>
        </a:p>
      </dgm:t>
    </dgm:pt>
    <dgm:pt modelId="{E34AA530-9822-42BE-B702-01F604FC76E2}" type="sibTrans" cxnId="{69A9C92B-2B2A-4A56-A20F-06DB12D911CE}">
      <dgm:prSet/>
      <dgm:spPr/>
      <dgm:t>
        <a:bodyPr/>
        <a:lstStyle/>
        <a:p>
          <a:endParaRPr lang="de-DE"/>
        </a:p>
      </dgm:t>
    </dgm:pt>
    <dgm:pt modelId="{2AC8768D-4345-49CA-BF48-5BDFCDD997D5}">
      <dgm:prSet phldrT="[Text]" custT="1"/>
      <dgm:spPr/>
      <dgm:t>
        <a:bodyPr/>
        <a:lstStyle/>
        <a:p>
          <a:r>
            <a:rPr lang="en-GB" sz="2000" dirty="0"/>
            <a:t>- Overview of the iterative adaptation process </a:t>
          </a:r>
        </a:p>
        <a:p>
          <a:r>
            <a:rPr lang="en-GB" sz="2000" dirty="0"/>
            <a:t>- Questions and exchange about countries’ journey along this process </a:t>
          </a:r>
          <a:endParaRPr lang="de-DE" sz="2000" dirty="0"/>
        </a:p>
      </dgm:t>
    </dgm:pt>
    <dgm:pt modelId="{435BD11E-291C-455F-A0A3-261C8280F921}" type="parTrans" cxnId="{F9E373C5-B295-45ED-8D33-BAC3D6A2B876}">
      <dgm:prSet/>
      <dgm:spPr/>
      <dgm:t>
        <a:bodyPr/>
        <a:lstStyle/>
        <a:p>
          <a:endParaRPr lang="de-DE"/>
        </a:p>
      </dgm:t>
    </dgm:pt>
    <dgm:pt modelId="{42AEF861-B4F7-4AA0-ACD9-B7CC38FD2E19}" type="sibTrans" cxnId="{F9E373C5-B295-45ED-8D33-BAC3D6A2B876}">
      <dgm:prSet/>
      <dgm:spPr/>
      <dgm:t>
        <a:bodyPr/>
        <a:lstStyle/>
        <a:p>
          <a:endParaRPr lang="de-DE"/>
        </a:p>
      </dgm:t>
    </dgm:pt>
    <dgm:pt modelId="{DFA9887D-C5A2-4889-989F-21A232048DE8}">
      <dgm:prSet phldrT="[Text]" custT="1"/>
      <dgm:spPr/>
      <dgm:t>
        <a:bodyPr/>
        <a:lstStyle/>
        <a:p>
          <a:r>
            <a:rPr lang="en-GB" sz="2000" dirty="0"/>
            <a:t>- Overview of planning instruments which feed into the BTR</a:t>
          </a:r>
        </a:p>
        <a:p>
          <a:r>
            <a:rPr lang="en-GB" sz="2000" dirty="0"/>
            <a:t>- How to collect the information to develop them, and barriers faced</a:t>
          </a:r>
          <a:endParaRPr lang="de-DE" sz="2000" dirty="0"/>
        </a:p>
      </dgm:t>
    </dgm:pt>
    <dgm:pt modelId="{F87D6C1B-8D03-4139-9750-B0DB375FDB02}" type="parTrans" cxnId="{4222247D-9E72-4871-9B16-92EFA2F6E409}">
      <dgm:prSet/>
      <dgm:spPr/>
      <dgm:t>
        <a:bodyPr/>
        <a:lstStyle/>
        <a:p>
          <a:endParaRPr lang="de-DE"/>
        </a:p>
      </dgm:t>
    </dgm:pt>
    <dgm:pt modelId="{9FEC3450-A3DF-4D09-AAE5-10568E3EABBB}" type="sibTrans" cxnId="{4222247D-9E72-4871-9B16-92EFA2F6E409}">
      <dgm:prSet/>
      <dgm:spPr/>
      <dgm:t>
        <a:bodyPr/>
        <a:lstStyle/>
        <a:p>
          <a:endParaRPr lang="de-DE"/>
        </a:p>
      </dgm:t>
    </dgm:pt>
    <dgm:pt modelId="{61253001-93FA-41BB-B5FF-10B7988879B6}">
      <dgm:prSet phldrT="[Text]" custT="1"/>
      <dgm:spPr/>
      <dgm:t>
        <a:bodyPr/>
        <a:lstStyle/>
        <a:p>
          <a:r>
            <a:rPr lang="en-GB" sz="2000" dirty="0"/>
            <a:t>- Overview of the report-orientated instruments which feed into the BTR</a:t>
          </a:r>
        </a:p>
        <a:p>
          <a:r>
            <a:rPr lang="en-GB" sz="2000" dirty="0"/>
            <a:t>- How to monitor and evaluate progress on planning </a:t>
          </a:r>
        </a:p>
        <a:p>
          <a:r>
            <a:rPr lang="en-GB" sz="2000" dirty="0"/>
            <a:t>- Countries’ options for monitoring </a:t>
          </a:r>
          <a:endParaRPr lang="de-DE" sz="2000" dirty="0"/>
        </a:p>
      </dgm:t>
    </dgm:pt>
    <dgm:pt modelId="{96293051-6FAF-4BE3-AA52-FED39FDB85DA}" type="sibTrans" cxnId="{E63A394F-1E08-4597-98D8-12134F16A6D5}">
      <dgm:prSet/>
      <dgm:spPr/>
      <dgm:t>
        <a:bodyPr/>
        <a:lstStyle/>
        <a:p>
          <a:endParaRPr lang="de-DE"/>
        </a:p>
      </dgm:t>
    </dgm:pt>
    <dgm:pt modelId="{BAFCFD87-E804-48C3-B7B1-E74A552117BD}" type="parTrans" cxnId="{E63A394F-1E08-4597-98D8-12134F16A6D5}">
      <dgm:prSet/>
      <dgm:spPr/>
      <dgm:t>
        <a:bodyPr/>
        <a:lstStyle/>
        <a:p>
          <a:endParaRPr lang="de-DE"/>
        </a:p>
      </dgm:t>
    </dgm:pt>
    <dgm:pt modelId="{6EC32944-AB64-42FC-84C9-7C762C7F86E6}">
      <dgm:prSet custT="1"/>
      <dgm:spPr/>
      <dgm:t>
        <a:bodyPr/>
        <a:lstStyle/>
        <a:p>
          <a:r>
            <a:rPr lang="en-GB" sz="2000" dirty="0"/>
            <a:t>- Country experiences</a:t>
          </a:r>
          <a:endParaRPr lang="de-DE" sz="2400" dirty="0"/>
        </a:p>
      </dgm:t>
    </dgm:pt>
    <dgm:pt modelId="{7FD86EBE-93C7-432B-90FC-945838FC9512}" type="parTrans" cxnId="{12E86202-8060-409F-8DB3-0710B4240880}">
      <dgm:prSet/>
      <dgm:spPr/>
      <dgm:t>
        <a:bodyPr/>
        <a:lstStyle/>
        <a:p>
          <a:endParaRPr lang="de-DE"/>
        </a:p>
      </dgm:t>
    </dgm:pt>
    <dgm:pt modelId="{7624C3B1-D0E6-4B89-A91C-DCA2C8F82969}" type="sibTrans" cxnId="{12E86202-8060-409F-8DB3-0710B4240880}">
      <dgm:prSet/>
      <dgm:spPr/>
      <dgm:t>
        <a:bodyPr/>
        <a:lstStyle/>
        <a:p>
          <a:endParaRPr lang="de-DE"/>
        </a:p>
      </dgm:t>
    </dgm:pt>
    <dgm:pt modelId="{9C9EA6DA-B507-4B19-8EDC-7A7F156E092A}">
      <dgm:prSet custT="1"/>
      <dgm:spPr/>
      <dgm:t>
        <a:bodyPr/>
        <a:lstStyle/>
        <a:p>
          <a:r>
            <a:rPr lang="en-GB" sz="2000" dirty="0"/>
            <a:t>- Country experiences</a:t>
          </a:r>
          <a:endParaRPr lang="de-DE" sz="2000" dirty="0"/>
        </a:p>
      </dgm:t>
    </dgm:pt>
    <dgm:pt modelId="{24BB4C18-3384-4031-9EE4-1819D011C88B}" type="parTrans" cxnId="{D1E2017F-0CC8-4B27-B85D-BDE522BFC35F}">
      <dgm:prSet/>
      <dgm:spPr/>
      <dgm:t>
        <a:bodyPr/>
        <a:lstStyle/>
        <a:p>
          <a:endParaRPr lang="de-DE"/>
        </a:p>
      </dgm:t>
    </dgm:pt>
    <dgm:pt modelId="{C4767282-697C-43A7-9EC6-76F7961C9A3F}" type="sibTrans" cxnId="{D1E2017F-0CC8-4B27-B85D-BDE522BFC35F}">
      <dgm:prSet/>
      <dgm:spPr/>
      <dgm:t>
        <a:bodyPr/>
        <a:lstStyle/>
        <a:p>
          <a:endParaRPr lang="de-DE"/>
        </a:p>
      </dgm:t>
    </dgm:pt>
    <dgm:pt modelId="{DE39C440-E4AA-4F20-AD10-6FE728EA80F6}">
      <dgm:prSet phldrT="[Text]"/>
      <dgm:spPr/>
      <dgm:t>
        <a:bodyPr/>
        <a:lstStyle/>
        <a:p>
          <a:r>
            <a:rPr lang="de-DE">
              <a:solidFill>
                <a:srgbClr val="002060"/>
              </a:solidFill>
            </a:rPr>
            <a:t>Day 2</a:t>
          </a:r>
        </a:p>
      </dgm:t>
    </dgm:pt>
    <dgm:pt modelId="{66B7764B-DAC5-4E64-B260-0F8C8FD35E3B}" type="sibTrans" cxnId="{F329D68F-4288-4F25-81A5-853DFA122A42}">
      <dgm:prSet/>
      <dgm:spPr/>
      <dgm:t>
        <a:bodyPr/>
        <a:lstStyle/>
        <a:p>
          <a:endParaRPr lang="de-DE"/>
        </a:p>
      </dgm:t>
    </dgm:pt>
    <dgm:pt modelId="{DD210C1D-B2E1-4984-9307-2CBC7988555D}" type="parTrans" cxnId="{F329D68F-4288-4F25-81A5-853DFA122A42}">
      <dgm:prSet/>
      <dgm:spPr/>
      <dgm:t>
        <a:bodyPr/>
        <a:lstStyle/>
        <a:p>
          <a:endParaRPr lang="de-DE"/>
        </a:p>
      </dgm:t>
    </dgm:pt>
    <dgm:pt modelId="{767056AA-6883-49AA-AD58-55BEDC06D6DC}">
      <dgm:prSet phldrT="[Text]"/>
      <dgm:spPr/>
      <dgm:t>
        <a:bodyPr/>
        <a:lstStyle/>
        <a:p>
          <a:r>
            <a:rPr lang="de-DE">
              <a:solidFill>
                <a:srgbClr val="002060"/>
              </a:solidFill>
            </a:rPr>
            <a:t>Day 3</a:t>
          </a:r>
        </a:p>
      </dgm:t>
    </dgm:pt>
    <dgm:pt modelId="{44061711-4139-4C53-B13D-CA7DBA226A04}" type="sibTrans" cxnId="{B675AD2D-1C02-42F4-B189-5B6431FC8937}">
      <dgm:prSet/>
      <dgm:spPr/>
      <dgm:t>
        <a:bodyPr/>
        <a:lstStyle/>
        <a:p>
          <a:endParaRPr lang="de-DE"/>
        </a:p>
      </dgm:t>
    </dgm:pt>
    <dgm:pt modelId="{481D4910-631A-4BD5-8510-CE99AE7C6ACC}" type="parTrans" cxnId="{B675AD2D-1C02-42F4-B189-5B6431FC8937}">
      <dgm:prSet/>
      <dgm:spPr/>
      <dgm:t>
        <a:bodyPr/>
        <a:lstStyle/>
        <a:p>
          <a:endParaRPr lang="de-DE"/>
        </a:p>
      </dgm:t>
    </dgm:pt>
    <dgm:pt modelId="{D9D42A45-666E-42B3-95AE-70F3520C5A7A}" type="pres">
      <dgm:prSet presAssocID="{EC0495AB-A195-4EE4-9286-DAAB6AB4A5FE}" presName="Name0" presStyleCnt="0">
        <dgm:presLayoutVars>
          <dgm:dir/>
          <dgm:animLvl val="lvl"/>
          <dgm:resizeHandles val="exact"/>
        </dgm:presLayoutVars>
      </dgm:prSet>
      <dgm:spPr/>
    </dgm:pt>
    <dgm:pt modelId="{812F6B4C-98EA-40C7-9381-0B9CFC2C3754}" type="pres">
      <dgm:prSet presAssocID="{DB3C0522-E5E4-443B-AF1C-77E0BDB7B3B4}" presName="compositeNode" presStyleCnt="0">
        <dgm:presLayoutVars>
          <dgm:bulletEnabled val="1"/>
        </dgm:presLayoutVars>
      </dgm:prSet>
      <dgm:spPr/>
    </dgm:pt>
    <dgm:pt modelId="{7247CA85-67B9-4643-BEA6-E3204E84ACD8}" type="pres">
      <dgm:prSet presAssocID="{DB3C0522-E5E4-443B-AF1C-77E0BDB7B3B4}" presName="bgRect" presStyleLbl="node1" presStyleIdx="0" presStyleCnt="3" custScaleY="132082" custLinFactNeighborX="-23" custLinFactNeighborY="2077"/>
      <dgm:spPr/>
    </dgm:pt>
    <dgm:pt modelId="{35379A39-F07D-44F7-8090-168FFEC143EF}" type="pres">
      <dgm:prSet presAssocID="{DB3C0522-E5E4-443B-AF1C-77E0BDB7B3B4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F0816229-2E0E-4C33-9B5E-C20AD686BA88}" type="pres">
      <dgm:prSet presAssocID="{DB3C0522-E5E4-443B-AF1C-77E0BDB7B3B4}" presName="childNode" presStyleLbl="node1" presStyleIdx="0" presStyleCnt="3">
        <dgm:presLayoutVars>
          <dgm:bulletEnabled val="1"/>
        </dgm:presLayoutVars>
      </dgm:prSet>
      <dgm:spPr/>
    </dgm:pt>
    <dgm:pt modelId="{D70C2136-CA8C-4BCE-9F89-09FD8250380E}" type="pres">
      <dgm:prSet presAssocID="{E34AA530-9822-42BE-B702-01F604FC76E2}" presName="hSp" presStyleCnt="0"/>
      <dgm:spPr/>
    </dgm:pt>
    <dgm:pt modelId="{2C79862A-BEE7-40B7-9043-F44056EC8522}" type="pres">
      <dgm:prSet presAssocID="{E34AA530-9822-42BE-B702-01F604FC76E2}" presName="vProcSp" presStyleCnt="0"/>
      <dgm:spPr/>
    </dgm:pt>
    <dgm:pt modelId="{22AF404F-92B2-4E92-B828-190DE18A8A6D}" type="pres">
      <dgm:prSet presAssocID="{E34AA530-9822-42BE-B702-01F604FC76E2}" presName="vSp1" presStyleCnt="0"/>
      <dgm:spPr/>
    </dgm:pt>
    <dgm:pt modelId="{8F7F1C97-EEE7-4D26-8AAC-D9E9456C8917}" type="pres">
      <dgm:prSet presAssocID="{E34AA530-9822-42BE-B702-01F604FC76E2}" presName="simulatedConn" presStyleLbl="solidFgAcc1" presStyleIdx="0" presStyleCnt="2"/>
      <dgm:spPr>
        <a:solidFill>
          <a:srgbClr val="C00000"/>
        </a:solidFill>
      </dgm:spPr>
    </dgm:pt>
    <dgm:pt modelId="{F70E50FC-16C9-4F3B-AB73-B5115722E63B}" type="pres">
      <dgm:prSet presAssocID="{E34AA530-9822-42BE-B702-01F604FC76E2}" presName="vSp2" presStyleCnt="0"/>
      <dgm:spPr/>
    </dgm:pt>
    <dgm:pt modelId="{D18AD6AC-FD40-4A5C-BBCF-4F546FCA1037}" type="pres">
      <dgm:prSet presAssocID="{E34AA530-9822-42BE-B702-01F604FC76E2}" presName="sibTrans" presStyleCnt="0"/>
      <dgm:spPr/>
    </dgm:pt>
    <dgm:pt modelId="{D9D5BFB7-F195-4991-B76C-D5B39A684478}" type="pres">
      <dgm:prSet presAssocID="{DE39C440-E4AA-4F20-AD10-6FE728EA80F6}" presName="compositeNode" presStyleCnt="0">
        <dgm:presLayoutVars>
          <dgm:bulletEnabled val="1"/>
        </dgm:presLayoutVars>
      </dgm:prSet>
      <dgm:spPr/>
    </dgm:pt>
    <dgm:pt modelId="{506A9D06-4893-4894-82D5-5F2C6C6EDE3C}" type="pres">
      <dgm:prSet presAssocID="{DE39C440-E4AA-4F20-AD10-6FE728EA80F6}" presName="bgRect" presStyleLbl="node1" presStyleIdx="1" presStyleCnt="3" custScaleY="132082" custLinFactNeighborX="-237" custLinFactNeighborY="102"/>
      <dgm:spPr/>
    </dgm:pt>
    <dgm:pt modelId="{FE0CD90C-6FFF-4E40-A50A-43C9DE959141}" type="pres">
      <dgm:prSet presAssocID="{DE39C440-E4AA-4F20-AD10-6FE728EA80F6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341C98F8-1697-4C18-8238-385E9690AF9A}" type="pres">
      <dgm:prSet presAssocID="{DE39C440-E4AA-4F20-AD10-6FE728EA80F6}" presName="childNode" presStyleLbl="node1" presStyleIdx="1" presStyleCnt="3">
        <dgm:presLayoutVars>
          <dgm:bulletEnabled val="1"/>
        </dgm:presLayoutVars>
      </dgm:prSet>
      <dgm:spPr/>
    </dgm:pt>
    <dgm:pt modelId="{E4E1BE0E-BBDF-4560-9441-55B5B7C59D20}" type="pres">
      <dgm:prSet presAssocID="{66B7764B-DAC5-4E64-B260-0F8C8FD35E3B}" presName="hSp" presStyleCnt="0"/>
      <dgm:spPr/>
    </dgm:pt>
    <dgm:pt modelId="{9A063419-EB65-47DA-93E5-16BA0107706B}" type="pres">
      <dgm:prSet presAssocID="{66B7764B-DAC5-4E64-B260-0F8C8FD35E3B}" presName="vProcSp" presStyleCnt="0"/>
      <dgm:spPr/>
    </dgm:pt>
    <dgm:pt modelId="{4302A53E-0570-47A8-9C02-6B97705441AA}" type="pres">
      <dgm:prSet presAssocID="{66B7764B-DAC5-4E64-B260-0F8C8FD35E3B}" presName="vSp1" presStyleCnt="0"/>
      <dgm:spPr/>
    </dgm:pt>
    <dgm:pt modelId="{DFCB194B-E5C4-43CF-8E1F-1FF58EEC4F1C}" type="pres">
      <dgm:prSet presAssocID="{66B7764B-DAC5-4E64-B260-0F8C8FD35E3B}" presName="simulatedConn" presStyleLbl="solidFgAcc1" presStyleIdx="1" presStyleCnt="2"/>
      <dgm:spPr>
        <a:solidFill>
          <a:srgbClr val="C00000"/>
        </a:solidFill>
      </dgm:spPr>
    </dgm:pt>
    <dgm:pt modelId="{BAA6448F-143B-4398-98D4-F982A9342EB8}" type="pres">
      <dgm:prSet presAssocID="{66B7764B-DAC5-4E64-B260-0F8C8FD35E3B}" presName="vSp2" presStyleCnt="0"/>
      <dgm:spPr/>
    </dgm:pt>
    <dgm:pt modelId="{0800DBB0-4830-41EA-A5C6-1B20E51DAF3E}" type="pres">
      <dgm:prSet presAssocID="{66B7764B-DAC5-4E64-B260-0F8C8FD35E3B}" presName="sibTrans" presStyleCnt="0"/>
      <dgm:spPr/>
    </dgm:pt>
    <dgm:pt modelId="{8FB3B430-60E4-4A80-B7A2-7167FBEC3780}" type="pres">
      <dgm:prSet presAssocID="{767056AA-6883-49AA-AD58-55BEDC06D6DC}" presName="compositeNode" presStyleCnt="0">
        <dgm:presLayoutVars>
          <dgm:bulletEnabled val="1"/>
        </dgm:presLayoutVars>
      </dgm:prSet>
      <dgm:spPr/>
    </dgm:pt>
    <dgm:pt modelId="{8A78BEBC-E1D8-4413-8ECC-BE30EA9B3945}" type="pres">
      <dgm:prSet presAssocID="{767056AA-6883-49AA-AD58-55BEDC06D6DC}" presName="bgRect" presStyleLbl="node1" presStyleIdx="2" presStyleCnt="3" custScaleY="132082" custLinFactNeighborY="287"/>
      <dgm:spPr/>
    </dgm:pt>
    <dgm:pt modelId="{14212DA0-DF35-4D0B-BDDE-20F8A50E7AB1}" type="pres">
      <dgm:prSet presAssocID="{767056AA-6883-49AA-AD58-55BEDC06D6DC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FAAA7410-4649-408B-A285-BD8A480D78D6}" type="pres">
      <dgm:prSet presAssocID="{767056AA-6883-49AA-AD58-55BEDC06D6DC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12E86202-8060-409F-8DB3-0710B4240880}" srcId="{DE39C440-E4AA-4F20-AD10-6FE728EA80F6}" destId="{6EC32944-AB64-42FC-84C9-7C762C7F86E6}" srcOrd="1" destOrd="0" parTransId="{7FD86EBE-93C7-432B-90FC-945838FC9512}" sibTransId="{7624C3B1-D0E6-4B89-A91C-DCA2C8F82969}"/>
    <dgm:cxn modelId="{143EC009-F8FC-403E-A286-C5B4280CC56B}" type="presOf" srcId="{61253001-93FA-41BB-B5FF-10B7988879B6}" destId="{FAAA7410-4649-408B-A285-BD8A480D78D6}" srcOrd="0" destOrd="0" presId="urn:microsoft.com/office/officeart/2005/8/layout/hProcess7"/>
    <dgm:cxn modelId="{25220E17-8E19-4DD6-9440-88BE5620CFD3}" type="presOf" srcId="{DFA9887D-C5A2-4889-989F-21A232048DE8}" destId="{341C98F8-1697-4C18-8238-385E9690AF9A}" srcOrd="0" destOrd="0" presId="urn:microsoft.com/office/officeart/2005/8/layout/hProcess7"/>
    <dgm:cxn modelId="{69A9C92B-2B2A-4A56-A20F-06DB12D911CE}" srcId="{EC0495AB-A195-4EE4-9286-DAAB6AB4A5FE}" destId="{DB3C0522-E5E4-443B-AF1C-77E0BDB7B3B4}" srcOrd="0" destOrd="0" parTransId="{9C8FC48D-A99E-48AB-9174-3C21D8C3F55D}" sibTransId="{E34AA530-9822-42BE-B702-01F604FC76E2}"/>
    <dgm:cxn modelId="{B675AD2D-1C02-42F4-B189-5B6431FC8937}" srcId="{EC0495AB-A195-4EE4-9286-DAAB6AB4A5FE}" destId="{767056AA-6883-49AA-AD58-55BEDC06D6DC}" srcOrd="2" destOrd="0" parTransId="{481D4910-631A-4BD5-8510-CE99AE7C6ACC}" sibTransId="{44061711-4139-4C53-B13D-CA7DBA226A04}"/>
    <dgm:cxn modelId="{7892AF2D-9CBA-4AB8-A767-D9DF5C706C1D}" type="presOf" srcId="{EC0495AB-A195-4EE4-9286-DAAB6AB4A5FE}" destId="{D9D42A45-666E-42B3-95AE-70F3520C5A7A}" srcOrd="0" destOrd="0" presId="urn:microsoft.com/office/officeart/2005/8/layout/hProcess7"/>
    <dgm:cxn modelId="{D62D5735-364E-4965-9539-421565B9CDA0}" type="presOf" srcId="{767056AA-6883-49AA-AD58-55BEDC06D6DC}" destId="{14212DA0-DF35-4D0B-BDDE-20F8A50E7AB1}" srcOrd="1" destOrd="0" presId="urn:microsoft.com/office/officeart/2005/8/layout/hProcess7"/>
    <dgm:cxn modelId="{DF254442-5E7C-41EC-9F4B-72494F57EE33}" type="presOf" srcId="{767056AA-6883-49AA-AD58-55BEDC06D6DC}" destId="{8A78BEBC-E1D8-4413-8ECC-BE30EA9B3945}" srcOrd="0" destOrd="0" presId="urn:microsoft.com/office/officeart/2005/8/layout/hProcess7"/>
    <dgm:cxn modelId="{B5C58363-6B8D-4CCE-B291-1CEFC23D9E76}" type="presOf" srcId="{DB3C0522-E5E4-443B-AF1C-77E0BDB7B3B4}" destId="{7247CA85-67B9-4643-BEA6-E3204E84ACD8}" srcOrd="0" destOrd="0" presId="urn:microsoft.com/office/officeart/2005/8/layout/hProcess7"/>
    <dgm:cxn modelId="{3E35C44A-F2A2-4FB6-8EC4-3DB6DB5C9D62}" type="presOf" srcId="{DB3C0522-E5E4-443B-AF1C-77E0BDB7B3B4}" destId="{35379A39-F07D-44F7-8090-168FFEC143EF}" srcOrd="1" destOrd="0" presId="urn:microsoft.com/office/officeart/2005/8/layout/hProcess7"/>
    <dgm:cxn modelId="{E63A394F-1E08-4597-98D8-12134F16A6D5}" srcId="{767056AA-6883-49AA-AD58-55BEDC06D6DC}" destId="{61253001-93FA-41BB-B5FF-10B7988879B6}" srcOrd="0" destOrd="0" parTransId="{BAFCFD87-E804-48C3-B7B1-E74A552117BD}" sibTransId="{96293051-6FAF-4BE3-AA52-FED39FDB85DA}"/>
    <dgm:cxn modelId="{4222247D-9E72-4871-9B16-92EFA2F6E409}" srcId="{DE39C440-E4AA-4F20-AD10-6FE728EA80F6}" destId="{DFA9887D-C5A2-4889-989F-21A232048DE8}" srcOrd="0" destOrd="0" parTransId="{F87D6C1B-8D03-4139-9750-B0DB375FDB02}" sibTransId="{9FEC3450-A3DF-4D09-AAE5-10568E3EABBB}"/>
    <dgm:cxn modelId="{D1E2017F-0CC8-4B27-B85D-BDE522BFC35F}" srcId="{767056AA-6883-49AA-AD58-55BEDC06D6DC}" destId="{9C9EA6DA-B507-4B19-8EDC-7A7F156E092A}" srcOrd="1" destOrd="0" parTransId="{24BB4C18-3384-4031-9EE4-1819D011C88B}" sibTransId="{C4767282-697C-43A7-9EC6-76F7961C9A3F}"/>
    <dgm:cxn modelId="{F329D68F-4288-4F25-81A5-853DFA122A42}" srcId="{EC0495AB-A195-4EE4-9286-DAAB6AB4A5FE}" destId="{DE39C440-E4AA-4F20-AD10-6FE728EA80F6}" srcOrd="1" destOrd="0" parTransId="{DD210C1D-B2E1-4984-9307-2CBC7988555D}" sibTransId="{66B7764B-DAC5-4E64-B260-0F8C8FD35E3B}"/>
    <dgm:cxn modelId="{35312D98-E3A9-4C12-9504-161266D5ED85}" type="presOf" srcId="{DE39C440-E4AA-4F20-AD10-6FE728EA80F6}" destId="{FE0CD90C-6FFF-4E40-A50A-43C9DE959141}" srcOrd="1" destOrd="0" presId="urn:microsoft.com/office/officeart/2005/8/layout/hProcess7"/>
    <dgm:cxn modelId="{6D2D14AB-BCD3-4EFC-8C04-A7DEE506F19C}" type="presOf" srcId="{2AC8768D-4345-49CA-BF48-5BDFCDD997D5}" destId="{F0816229-2E0E-4C33-9B5E-C20AD686BA88}" srcOrd="0" destOrd="0" presId="urn:microsoft.com/office/officeart/2005/8/layout/hProcess7"/>
    <dgm:cxn modelId="{F9E373C5-B295-45ED-8D33-BAC3D6A2B876}" srcId="{DB3C0522-E5E4-443B-AF1C-77E0BDB7B3B4}" destId="{2AC8768D-4345-49CA-BF48-5BDFCDD997D5}" srcOrd="0" destOrd="0" parTransId="{435BD11E-291C-455F-A0A3-261C8280F921}" sibTransId="{42AEF861-B4F7-4AA0-ACD9-B7CC38FD2E19}"/>
    <dgm:cxn modelId="{0335D3DE-476F-460E-9F27-E86498B1FFE2}" type="presOf" srcId="{9C9EA6DA-B507-4B19-8EDC-7A7F156E092A}" destId="{FAAA7410-4649-408B-A285-BD8A480D78D6}" srcOrd="0" destOrd="1" presId="urn:microsoft.com/office/officeart/2005/8/layout/hProcess7"/>
    <dgm:cxn modelId="{46641CE5-E036-4CF6-8899-04C0FAEED27A}" type="presOf" srcId="{6EC32944-AB64-42FC-84C9-7C762C7F86E6}" destId="{341C98F8-1697-4C18-8238-385E9690AF9A}" srcOrd="0" destOrd="1" presId="urn:microsoft.com/office/officeart/2005/8/layout/hProcess7"/>
    <dgm:cxn modelId="{3C9F48FE-A54E-4DF2-9C70-8CB784DD2B35}" type="presOf" srcId="{DE39C440-E4AA-4F20-AD10-6FE728EA80F6}" destId="{506A9D06-4893-4894-82D5-5F2C6C6EDE3C}" srcOrd="0" destOrd="0" presId="urn:microsoft.com/office/officeart/2005/8/layout/hProcess7"/>
    <dgm:cxn modelId="{FB8EF3D2-D52D-477C-AF7A-8E8A3874A1E5}" type="presParOf" srcId="{D9D42A45-666E-42B3-95AE-70F3520C5A7A}" destId="{812F6B4C-98EA-40C7-9381-0B9CFC2C3754}" srcOrd="0" destOrd="0" presId="urn:microsoft.com/office/officeart/2005/8/layout/hProcess7"/>
    <dgm:cxn modelId="{126EA168-C3F4-4273-9C18-C6D8DE9D48E8}" type="presParOf" srcId="{812F6B4C-98EA-40C7-9381-0B9CFC2C3754}" destId="{7247CA85-67B9-4643-BEA6-E3204E84ACD8}" srcOrd="0" destOrd="0" presId="urn:microsoft.com/office/officeart/2005/8/layout/hProcess7"/>
    <dgm:cxn modelId="{52911873-95AD-485A-B77E-8A961CDAA61E}" type="presParOf" srcId="{812F6B4C-98EA-40C7-9381-0B9CFC2C3754}" destId="{35379A39-F07D-44F7-8090-168FFEC143EF}" srcOrd="1" destOrd="0" presId="urn:microsoft.com/office/officeart/2005/8/layout/hProcess7"/>
    <dgm:cxn modelId="{A197163B-3C88-4CE2-89B4-C5FD907CD1D2}" type="presParOf" srcId="{812F6B4C-98EA-40C7-9381-0B9CFC2C3754}" destId="{F0816229-2E0E-4C33-9B5E-C20AD686BA88}" srcOrd="2" destOrd="0" presId="urn:microsoft.com/office/officeart/2005/8/layout/hProcess7"/>
    <dgm:cxn modelId="{288FD0D2-9AC9-4149-BDE7-45DFBB45D1AA}" type="presParOf" srcId="{D9D42A45-666E-42B3-95AE-70F3520C5A7A}" destId="{D70C2136-CA8C-4BCE-9F89-09FD8250380E}" srcOrd="1" destOrd="0" presId="urn:microsoft.com/office/officeart/2005/8/layout/hProcess7"/>
    <dgm:cxn modelId="{F72F4F2F-D4A6-4247-B1F0-71DEEB114A68}" type="presParOf" srcId="{D9D42A45-666E-42B3-95AE-70F3520C5A7A}" destId="{2C79862A-BEE7-40B7-9043-F44056EC8522}" srcOrd="2" destOrd="0" presId="urn:microsoft.com/office/officeart/2005/8/layout/hProcess7"/>
    <dgm:cxn modelId="{EEFB2395-A199-4D12-81F8-1432FFC3F777}" type="presParOf" srcId="{2C79862A-BEE7-40B7-9043-F44056EC8522}" destId="{22AF404F-92B2-4E92-B828-190DE18A8A6D}" srcOrd="0" destOrd="0" presId="urn:microsoft.com/office/officeart/2005/8/layout/hProcess7"/>
    <dgm:cxn modelId="{C0A2F742-5066-47C9-ADD6-DAFE1528CB02}" type="presParOf" srcId="{2C79862A-BEE7-40B7-9043-F44056EC8522}" destId="{8F7F1C97-EEE7-4D26-8AAC-D9E9456C8917}" srcOrd="1" destOrd="0" presId="urn:microsoft.com/office/officeart/2005/8/layout/hProcess7"/>
    <dgm:cxn modelId="{408F49D5-6574-42FA-A4B8-9757C1206870}" type="presParOf" srcId="{2C79862A-BEE7-40B7-9043-F44056EC8522}" destId="{F70E50FC-16C9-4F3B-AB73-B5115722E63B}" srcOrd="2" destOrd="0" presId="urn:microsoft.com/office/officeart/2005/8/layout/hProcess7"/>
    <dgm:cxn modelId="{97F44C44-2A03-48C1-86A2-F08F8701EFD0}" type="presParOf" srcId="{D9D42A45-666E-42B3-95AE-70F3520C5A7A}" destId="{D18AD6AC-FD40-4A5C-BBCF-4F546FCA1037}" srcOrd="3" destOrd="0" presId="urn:microsoft.com/office/officeart/2005/8/layout/hProcess7"/>
    <dgm:cxn modelId="{FDCA346D-0D84-494A-A1E6-7D9625D0582F}" type="presParOf" srcId="{D9D42A45-666E-42B3-95AE-70F3520C5A7A}" destId="{D9D5BFB7-F195-4991-B76C-D5B39A684478}" srcOrd="4" destOrd="0" presId="urn:microsoft.com/office/officeart/2005/8/layout/hProcess7"/>
    <dgm:cxn modelId="{A7D49CBD-6D5E-45F2-AC86-23EE0BCD1DAD}" type="presParOf" srcId="{D9D5BFB7-F195-4991-B76C-D5B39A684478}" destId="{506A9D06-4893-4894-82D5-5F2C6C6EDE3C}" srcOrd="0" destOrd="0" presId="urn:microsoft.com/office/officeart/2005/8/layout/hProcess7"/>
    <dgm:cxn modelId="{5F699F47-C878-41B9-B744-11CC70B9A8DB}" type="presParOf" srcId="{D9D5BFB7-F195-4991-B76C-D5B39A684478}" destId="{FE0CD90C-6FFF-4E40-A50A-43C9DE959141}" srcOrd="1" destOrd="0" presId="urn:microsoft.com/office/officeart/2005/8/layout/hProcess7"/>
    <dgm:cxn modelId="{AC2AC41D-B3A5-439E-B9A7-A824D01BDC50}" type="presParOf" srcId="{D9D5BFB7-F195-4991-B76C-D5B39A684478}" destId="{341C98F8-1697-4C18-8238-385E9690AF9A}" srcOrd="2" destOrd="0" presId="urn:microsoft.com/office/officeart/2005/8/layout/hProcess7"/>
    <dgm:cxn modelId="{58DE9D53-53F0-48B8-BB46-1681C5574916}" type="presParOf" srcId="{D9D42A45-666E-42B3-95AE-70F3520C5A7A}" destId="{E4E1BE0E-BBDF-4560-9441-55B5B7C59D20}" srcOrd="5" destOrd="0" presId="urn:microsoft.com/office/officeart/2005/8/layout/hProcess7"/>
    <dgm:cxn modelId="{9F30C21F-79C4-42C2-B048-A115E808629A}" type="presParOf" srcId="{D9D42A45-666E-42B3-95AE-70F3520C5A7A}" destId="{9A063419-EB65-47DA-93E5-16BA0107706B}" srcOrd="6" destOrd="0" presId="urn:microsoft.com/office/officeart/2005/8/layout/hProcess7"/>
    <dgm:cxn modelId="{D1788BB6-DABB-454E-8814-44FBB7F7EEC0}" type="presParOf" srcId="{9A063419-EB65-47DA-93E5-16BA0107706B}" destId="{4302A53E-0570-47A8-9C02-6B97705441AA}" srcOrd="0" destOrd="0" presId="urn:microsoft.com/office/officeart/2005/8/layout/hProcess7"/>
    <dgm:cxn modelId="{E4F7DFE8-1F61-407C-90FE-859E86BB55AA}" type="presParOf" srcId="{9A063419-EB65-47DA-93E5-16BA0107706B}" destId="{DFCB194B-E5C4-43CF-8E1F-1FF58EEC4F1C}" srcOrd="1" destOrd="0" presId="urn:microsoft.com/office/officeart/2005/8/layout/hProcess7"/>
    <dgm:cxn modelId="{FC40C1E6-0959-412A-9F27-0A9D8BB8C965}" type="presParOf" srcId="{9A063419-EB65-47DA-93E5-16BA0107706B}" destId="{BAA6448F-143B-4398-98D4-F982A9342EB8}" srcOrd="2" destOrd="0" presId="urn:microsoft.com/office/officeart/2005/8/layout/hProcess7"/>
    <dgm:cxn modelId="{8CCE28A8-B0E5-45A6-A522-ABA98E6BE779}" type="presParOf" srcId="{D9D42A45-666E-42B3-95AE-70F3520C5A7A}" destId="{0800DBB0-4830-41EA-A5C6-1B20E51DAF3E}" srcOrd="7" destOrd="0" presId="urn:microsoft.com/office/officeart/2005/8/layout/hProcess7"/>
    <dgm:cxn modelId="{8E632F73-858F-45CB-9AFA-E6D280ACADA1}" type="presParOf" srcId="{D9D42A45-666E-42B3-95AE-70F3520C5A7A}" destId="{8FB3B430-60E4-4A80-B7A2-7167FBEC3780}" srcOrd="8" destOrd="0" presId="urn:microsoft.com/office/officeart/2005/8/layout/hProcess7"/>
    <dgm:cxn modelId="{B289136B-514A-4DE1-B8D3-4CFA353C7ADD}" type="presParOf" srcId="{8FB3B430-60E4-4A80-B7A2-7167FBEC3780}" destId="{8A78BEBC-E1D8-4413-8ECC-BE30EA9B3945}" srcOrd="0" destOrd="0" presId="urn:microsoft.com/office/officeart/2005/8/layout/hProcess7"/>
    <dgm:cxn modelId="{90FC8D87-7B42-4C80-9607-8EC7DC8069BA}" type="presParOf" srcId="{8FB3B430-60E4-4A80-B7A2-7167FBEC3780}" destId="{14212DA0-DF35-4D0B-BDDE-20F8A50E7AB1}" srcOrd="1" destOrd="0" presId="urn:microsoft.com/office/officeart/2005/8/layout/hProcess7"/>
    <dgm:cxn modelId="{8E4243C9-8706-4EEC-9023-A504A605D9BC}" type="presParOf" srcId="{8FB3B430-60E4-4A80-B7A2-7167FBEC3780}" destId="{FAAA7410-4649-408B-A285-BD8A480D78D6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7CA85-67B9-4643-BEA6-E3204E84ACD8}">
      <dsp:nvSpPr>
        <dsp:cNvPr id="0" name=""/>
        <dsp:cNvSpPr/>
      </dsp:nvSpPr>
      <dsp:spPr>
        <a:xfrm>
          <a:off x="6" y="2"/>
          <a:ext cx="2680245" cy="4248146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>
              <a:solidFill>
                <a:srgbClr val="002060"/>
              </a:solidFill>
            </a:rPr>
            <a:t>Day 1</a:t>
          </a:r>
        </a:p>
      </dsp:txBody>
      <dsp:txXfrm rot="16200000">
        <a:off x="-1473709" y="1473717"/>
        <a:ext cx="3483480" cy="536049"/>
      </dsp:txXfrm>
    </dsp:sp>
    <dsp:sp modelId="{F0816229-2E0E-4C33-9B5E-C20AD686BA88}">
      <dsp:nvSpPr>
        <dsp:cNvPr id="0" name=""/>
        <dsp:cNvSpPr/>
      </dsp:nvSpPr>
      <dsp:spPr>
        <a:xfrm>
          <a:off x="536055" y="2"/>
          <a:ext cx="1996783" cy="424814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Overview of the iterative adaptation process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Questions and exchange about countries’ journey along this process </a:t>
          </a:r>
          <a:endParaRPr lang="de-DE" sz="2000" kern="1200" dirty="0"/>
        </a:p>
      </dsp:txBody>
      <dsp:txXfrm>
        <a:off x="536055" y="2"/>
        <a:ext cx="1996783" cy="4248146"/>
      </dsp:txXfrm>
    </dsp:sp>
    <dsp:sp modelId="{506A9D06-4893-4894-82D5-5F2C6C6EDE3C}">
      <dsp:nvSpPr>
        <dsp:cNvPr id="0" name=""/>
        <dsp:cNvSpPr/>
      </dsp:nvSpPr>
      <dsp:spPr>
        <a:xfrm>
          <a:off x="2768324" y="2"/>
          <a:ext cx="2680245" cy="4248146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>
              <a:solidFill>
                <a:srgbClr val="002060"/>
              </a:solidFill>
            </a:rPr>
            <a:t>Day 2</a:t>
          </a:r>
        </a:p>
      </dsp:txBody>
      <dsp:txXfrm rot="16200000">
        <a:off x="1294609" y="1473717"/>
        <a:ext cx="3483480" cy="536049"/>
      </dsp:txXfrm>
    </dsp:sp>
    <dsp:sp modelId="{8F7F1C97-EEE7-4D26-8AAC-D9E9456C8917}">
      <dsp:nvSpPr>
        <dsp:cNvPr id="0" name=""/>
        <dsp:cNvSpPr/>
      </dsp:nvSpPr>
      <dsp:spPr>
        <a:xfrm rot="5400000">
          <a:off x="2551774" y="2555865"/>
          <a:ext cx="472608" cy="402036"/>
        </a:xfrm>
        <a:prstGeom prst="flowChartExtract">
          <a:avLst/>
        </a:prstGeom>
        <a:solidFill>
          <a:srgbClr val="C0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C98F8-1697-4C18-8238-385E9690AF9A}">
      <dsp:nvSpPr>
        <dsp:cNvPr id="0" name=""/>
        <dsp:cNvSpPr/>
      </dsp:nvSpPr>
      <dsp:spPr>
        <a:xfrm>
          <a:off x="3304374" y="2"/>
          <a:ext cx="1996783" cy="424814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Overview of planning instruments which feed into the BTR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How to collect the information to develop them, and barriers faced</a:t>
          </a:r>
          <a:endParaRPr lang="de-DE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Country experiences</a:t>
          </a:r>
          <a:endParaRPr lang="de-DE" sz="2400" kern="1200" dirty="0"/>
        </a:p>
      </dsp:txBody>
      <dsp:txXfrm>
        <a:off x="3304374" y="2"/>
        <a:ext cx="1996783" cy="4248146"/>
      </dsp:txXfrm>
    </dsp:sp>
    <dsp:sp modelId="{8A78BEBC-E1D8-4413-8ECC-BE30EA9B3945}">
      <dsp:nvSpPr>
        <dsp:cNvPr id="0" name=""/>
        <dsp:cNvSpPr/>
      </dsp:nvSpPr>
      <dsp:spPr>
        <a:xfrm>
          <a:off x="5548731" y="2"/>
          <a:ext cx="2680245" cy="4248146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>
              <a:solidFill>
                <a:srgbClr val="002060"/>
              </a:solidFill>
            </a:rPr>
            <a:t>Day 3</a:t>
          </a:r>
        </a:p>
      </dsp:txBody>
      <dsp:txXfrm rot="16200000">
        <a:off x="4075015" y="1473717"/>
        <a:ext cx="3483480" cy="536049"/>
      </dsp:txXfrm>
    </dsp:sp>
    <dsp:sp modelId="{DFCB194B-E5C4-43CF-8E1F-1FF58EEC4F1C}">
      <dsp:nvSpPr>
        <dsp:cNvPr id="0" name=""/>
        <dsp:cNvSpPr/>
      </dsp:nvSpPr>
      <dsp:spPr>
        <a:xfrm rot="5400000">
          <a:off x="5325828" y="2555865"/>
          <a:ext cx="472608" cy="402036"/>
        </a:xfrm>
        <a:prstGeom prst="flowChartExtract">
          <a:avLst/>
        </a:prstGeom>
        <a:solidFill>
          <a:srgbClr val="C0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AA7410-4649-408B-A285-BD8A480D78D6}">
      <dsp:nvSpPr>
        <dsp:cNvPr id="0" name=""/>
        <dsp:cNvSpPr/>
      </dsp:nvSpPr>
      <dsp:spPr>
        <a:xfrm>
          <a:off x="6084780" y="2"/>
          <a:ext cx="1996783" cy="424814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Overview of the report-orientated instruments which feed into the BTR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How to monitor and evaluate progress on planning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Countries’ options for monitoring </a:t>
          </a:r>
          <a:endParaRPr lang="de-DE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Country experiences</a:t>
          </a:r>
          <a:endParaRPr lang="de-DE" sz="2000" kern="1200" dirty="0"/>
        </a:p>
      </dsp:txBody>
      <dsp:txXfrm>
        <a:off x="6084780" y="2"/>
        <a:ext cx="1996783" cy="42481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702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702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A44F3EC8-A8EC-4D3D-AACA-097E0919C93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748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351"/>
            <a:ext cx="4984962" cy="446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702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702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4EC3C140-86F0-47CF-89F4-B88E2C60505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473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D4D23-C98A-435E-AE88-9061F8349B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836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D4D23-C98A-435E-AE88-9061F8349B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94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D4D23-C98A-435E-AE88-9061F8349B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574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D4D23-C98A-435E-AE88-9061F8349B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885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D4D23-C98A-435E-AE88-9061F8349B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316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D4D23-C98A-435E-AE88-9061F8349B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92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407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28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0F12B-CDEE-475E-8E1E-1C44A9C85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857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Calibri" panose="020F0502020204030204" pitchFamily="34" charset="0"/>
              </a:rPr>
              <a:t>Federal Ministry for the Environment, Nature Conservation, Nuclear Safety and Consumer Protection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C3C140-86F0-47CF-89F4-B88E2C60505F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16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C3C140-86F0-47CF-89F4-B88E2C6050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376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C3C140-86F0-47CF-89F4-B88E2C60505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917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NAP Global Network has supported 20 developing countries in preparing their Adaptation Communications.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6A2FD-992B-4027-96B8-23D2544AAA9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270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NAP Global Network has supported 20 developing countries in preparing their Adaptation Communications.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6A2FD-992B-4027-96B8-23D2544AAA9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230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NAP Global Network has supported 20 developing countries in preparing their Adaptation Communications.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6A2FD-992B-4027-96B8-23D2544AAA9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307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NAP Global Network has supported 20 developing countries in preparing their Adaptation Communications.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6A2FD-992B-4027-96B8-23D2544AAA9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73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NAP Global Network has supported 20 developing countries in preparing their Adaptation Communications.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6A2FD-992B-4027-96B8-23D2544AAA9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221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D4D23-C98A-435E-AE88-9061F8349B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595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fontAlgn="auto">
              <a:spcAft>
                <a:spcPts val="0"/>
              </a:spcAft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sz="2200" b="0">
                <a:solidFill>
                  <a:schemeClr val="bg1">
                    <a:lumMod val="50000"/>
                  </a:schemeClr>
                </a:solidFill>
              </a:rPr>
              <a:t>Untertitel, Name Vortragender</a:t>
            </a:r>
          </a:p>
        </p:txBody>
      </p:sp>
      <p:sp>
        <p:nvSpPr>
          <p:cNvPr id="23" name="Rechteck 22"/>
          <p:cNvSpPr/>
          <p:nvPr userDrawn="1"/>
        </p:nvSpPr>
        <p:spPr>
          <a:xfrm>
            <a:off x="6252387" y="278028"/>
            <a:ext cx="28024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/>
              <a:t>www.transparency-partnership.net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57200" y="2008911"/>
            <a:ext cx="8229600" cy="1432647"/>
          </a:xfrm>
          <a:prstGeom prst="rect">
            <a:avLst/>
          </a:prstGeom>
        </p:spPr>
        <p:txBody>
          <a:bodyPr rtlCol="0">
            <a:normAutofit/>
          </a:bodyPr>
          <a:lstStyle>
            <a:lvl1pPr fontAlgn="auto">
              <a:spcAft>
                <a:spcPts val="0"/>
              </a:spcAft>
              <a:defRPr lang="de-DE" sz="44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de-DE" sz="2800" b="1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3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B88289-DC01-46D6-BE5A-CF83CF499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0982D2-B3E3-4BA7-A176-C10166A6B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8640745-048D-4F2C-86C1-C439DCEE7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0A3476-DA75-4C1B-AA63-E8C0CBCF02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1DB65F-3F43-4198-A032-792BE3B938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375B062-2F80-440B-B0D5-09315FC6F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236D-58DC-484F-9CF2-8B319550925D}" type="datetime1">
              <a:rPr lang="de-DE" smtClean="0"/>
              <a:t>01.03.2022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8F1EFD9-CDBA-4F1B-900D-BE327F014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AdComm-DAT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4E1E338-7AB4-42E0-B92E-84BE00556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133C6-9A1B-49EC-AD5B-0C2C6A1381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851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DB7B34-F64D-4691-A3BB-63803CC93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BCDF696-6A68-4D14-A8E4-6A972D09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5ECE-BB5E-4CC7-AD27-D20DB0022CB8}" type="datetime1">
              <a:rPr lang="de-DE" smtClean="0"/>
              <a:t>01.03.2022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54CE01-59B6-4022-95A8-E94C297C1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AdComm-DAT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A5F0BF-9F57-43EF-B953-DEC3C1F1B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133C6-9A1B-49EC-AD5B-0C2C6A1381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431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091ADD8-82F4-43B4-9CE8-F8701205A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8104-6B7B-4AF2-935B-D6D702A240FD}" type="datetime1">
              <a:rPr lang="de-DE" smtClean="0"/>
              <a:t>01.03.2022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CFAC89-A75C-4552-8742-E53D0F38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AdComm-DAT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47EAFF-6827-4430-A45F-37E359FED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133C6-9A1B-49EC-AD5B-0C2C6A1381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965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8F63A6-49B9-4ABF-BDF5-76BD126EC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798810-AFB2-4CC3-8FA0-DF44AA95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FFF182-0BA8-484F-873B-0358EF538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AFE182-0DC0-4168-AA1A-A3DAC0FA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EAAD5-38E6-4F40-BF51-C60277459B36}" type="datetime1">
              <a:rPr lang="de-DE" smtClean="0"/>
              <a:t>01.03.2022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0DAD8BE-8075-4AB5-97CC-921603B6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AdComm-DAT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F2D0892-DFD6-4ADF-8381-5A324189D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133C6-9A1B-49EC-AD5B-0C2C6A1381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0492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95EB87-3945-4E5A-88EF-17D4026D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19F274E-FB51-4AE9-B879-6049674031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71D407-5D5D-4DC3-85B7-24BCBD1BE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6AB2302-A751-4C05-A6F9-E789DDAFC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D924-BBC9-4AEF-94A3-B26BCD331BC8}" type="datetime1">
              <a:rPr lang="de-DE" smtClean="0"/>
              <a:t>01.03.2022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2EF3A3-84C8-43E0-B1AB-775CC43E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AdComm-DAT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7182DA2-07C6-4706-987E-3D85D378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133C6-9A1B-49EC-AD5B-0C2C6A1381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2457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0298D-E57C-4215-ABD6-BF45818D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14067F1-8BF8-496A-B6A4-72D643B91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992508-29B8-4D0A-A442-1854C54E9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0EF8-7E4A-422E-AD01-36CBD778D621}" type="datetime1">
              <a:rPr lang="de-DE" smtClean="0"/>
              <a:t>01.03.2022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2F1961-637C-40E2-B5ED-E89622CCA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AdComm-DAT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1D47E2-DBB5-474E-A896-AD3A8C80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133C6-9A1B-49EC-AD5B-0C2C6A1381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017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57A34A0-304F-4573-86DD-5DC9F39ECA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1D4B994-85D5-4D98-A783-4D67662D9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AF873A-B339-497C-B3A6-94D3CB349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EF940-ACAA-4194-B550-D90178EE1668}" type="datetime1">
              <a:rPr lang="de-DE" smtClean="0"/>
              <a:t>01.03.2022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83336F-F86F-4E69-B629-CE6E143F8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AdComm-DAT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4633EA-DDED-4DDF-BF3E-1723FB70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133C6-9A1B-49EC-AD5B-0C2C6A1381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921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far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82995FEF-F44E-4720-98FA-B2AE557B118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26747"/>
          <a:stretch/>
        </p:blipFill>
        <p:spPr bwMode="gray">
          <a:xfrm>
            <a:off x="123136" y="165101"/>
            <a:ext cx="8893865" cy="4721860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3135" y="846876"/>
            <a:ext cx="8895600" cy="4040085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2616065"/>
            <a:ext cx="7971711" cy="8125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Titelfolie / </a:t>
            </a:r>
            <a:r>
              <a:rPr lang="de-DE" noProof="0"/>
              <a:t>Headline</a:t>
            </a:r>
            <a:br>
              <a:rPr lang="de-DE" noProof="0"/>
            </a:br>
            <a:r>
              <a:rPr lang="de-DE" noProof="0"/>
              <a:t>mit farbigem GIZ Key Visual</a:t>
            </a:r>
            <a:endParaRPr lang="de-DE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9" y="3700612"/>
            <a:ext cx="7970837" cy="684803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  <a:p>
            <a:pPr lvl="0"/>
            <a:r>
              <a:rPr lang="de-DE"/>
              <a:t>Projektname | Datum  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915B2F-F90E-4740-9ADA-291A0E63BD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87149" y="5422245"/>
            <a:ext cx="2311296" cy="850557"/>
          </a:xfrm>
          <a:prstGeom prst="rect">
            <a:avLst/>
          </a:prstGeom>
        </p:spPr>
      </p:pic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 userDrawn="1"/>
        </p:nvSpPr>
        <p:spPr bwMode="gray">
          <a:xfrm>
            <a:off x="5369093" y="4886961"/>
            <a:ext cx="3647908" cy="29712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 err="1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8022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49818" y="1361294"/>
            <a:ext cx="4122182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9816" y="320284"/>
            <a:ext cx="8560833" cy="7207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F497FE-F899-473C-86D1-3A47B30E7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/>
              <a:t>AdComm-DAT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21C64-2F48-45FF-A940-2E7AC5533CE5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62B921F-56C8-46DB-9D22-0003DCC19EB2}" type="datetime1">
              <a:rPr lang="de-DE" smtClean="0"/>
              <a:t>01.03.2022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70A760-2D10-4D79-B1A9-41D0DCC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888468" y="1361294"/>
            <a:ext cx="4122182" cy="4660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2426841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28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27820A7-D571-4E28-A8CF-ADB17402AE97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3" b="15579"/>
          <a:stretch/>
        </p:blipFill>
        <p:spPr bwMode="gray">
          <a:xfrm>
            <a:off x="123136" y="165102"/>
            <a:ext cx="8893865" cy="5444047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3135" y="856567"/>
            <a:ext cx="8895600" cy="5214544"/>
          </a:xfrm>
          <a:prstGeom prst="rect">
            <a:avLst/>
          </a:prstGeom>
        </p:spPr>
      </p:pic>
      <p:sp>
        <p:nvSpPr>
          <p:cNvPr id="14" name="Bar">
            <a:extLst>
              <a:ext uri="{FF2B5EF4-FFF2-40B4-BE49-F238E27FC236}">
                <a16:creationId xmlns:a16="http://schemas.microsoft.com/office/drawing/2014/main" id="{CAE61038-067C-47CF-8DDC-5ED6CDAC4AEE}"/>
              </a:ext>
            </a:extLst>
          </p:cNvPr>
          <p:cNvSpPr/>
          <p:nvPr userDrawn="1"/>
        </p:nvSpPr>
        <p:spPr bwMode="gray">
          <a:xfrm>
            <a:off x="6611815" y="5609148"/>
            <a:ext cx="2405185" cy="1959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 userDrawn="1"/>
        </p:nvSpPr>
        <p:spPr bwMode="gray">
          <a:xfrm>
            <a:off x="1215592" y="2077321"/>
            <a:ext cx="352929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für</a:t>
            </a:r>
            <a:br>
              <a:rPr kumimoji="0" lang="de-DE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</a:p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Sitz der Gesellschaft </a:t>
            </a:r>
            <a:b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und Eschborn</a:t>
            </a:r>
          </a:p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32 + 36</a:t>
            </a:r>
            <a:b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Deutschland</a:t>
            </a:r>
            <a:b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de-DE" sz="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7982854-A844-4D46-9BB7-0890F958ED69}"/>
              </a:ext>
            </a:extLst>
          </p:cNvPr>
          <p:cNvSpPr/>
          <p:nvPr userDrawn="1"/>
        </p:nvSpPr>
        <p:spPr bwMode="gray">
          <a:xfrm>
            <a:off x="3525440" y="3413821"/>
            <a:ext cx="32210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</a:t>
            </a:r>
            <a:r>
              <a:rPr kumimoji="0" lang="de-DE" sz="11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Hammarskjöld</a:t>
            </a: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-Weg 1 - 5</a:t>
            </a:r>
            <a:b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Eschborn, Deutschland</a:t>
            </a:r>
            <a:b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9CFF6E4-F492-44F6-997D-92E15F612E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276666" y="5929845"/>
            <a:ext cx="1650218" cy="6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7676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GIZ_Newsletter_V1 (2).JPG"/>
          <p:cNvPicPr>
            <a:picLocks noChangeAspect="1"/>
          </p:cNvPicPr>
          <p:nvPr userDrawn="1"/>
        </p:nvPicPr>
        <p:blipFill>
          <a:blip r:embed="rId2" cstate="print"/>
          <a:srcRect l="25087" r="73547" b="94592"/>
          <a:stretch>
            <a:fillRect/>
          </a:stretch>
        </p:blipFill>
        <p:spPr bwMode="auto">
          <a:xfrm>
            <a:off x="3741738" y="0"/>
            <a:ext cx="5402262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 b="0"/>
            </a:lvl1pPr>
          </a:lstStyle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7" name="Rechteck 16"/>
          <p:cNvSpPr/>
          <p:nvPr userDrawn="1"/>
        </p:nvSpPr>
        <p:spPr>
          <a:xfrm>
            <a:off x="6252387" y="278028"/>
            <a:ext cx="28024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/>
              <a:t>www.transparency-partnership.net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2462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sz="28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57200" y="1981612"/>
            <a:ext cx="8236253" cy="346255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220303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startfolie s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F58C217-C4E2-448E-B6B5-E56CEFB6D35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234" b="7466"/>
          <a:stretch/>
        </p:blipFill>
        <p:spPr bwMode="gray">
          <a:xfrm>
            <a:off x="123136" y="165101"/>
            <a:ext cx="8893865" cy="5968659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123135" y="2093675"/>
            <a:ext cx="8895600" cy="4040085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9" y="4938864"/>
            <a:ext cx="7970837" cy="311624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Dies ist die </a:t>
            </a:r>
            <a:r>
              <a:rPr lang="de-DE" err="1"/>
              <a:t>Subline</a:t>
            </a:r>
            <a:endParaRPr lang="de-DE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9848" y="3867017"/>
            <a:ext cx="7971711" cy="8125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de-DE"/>
              <a:t>Kapitel- Startfolie</a:t>
            </a:r>
            <a:br>
              <a:rPr lang="de-DE"/>
            </a:br>
            <a:r>
              <a:rPr lang="de-DE" noProof="0"/>
              <a:t>mit s/w GIZ Key Visual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5FAA2D-10D4-4CD9-B9B7-92585570EFD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de-DE"/>
              <a:t>16.02.2021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246DFF-FEF2-46ED-9853-DC7A06FF89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de-DE"/>
              <a:t>Austausch KC Klima und SV Klima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5B516-5F12-4FE2-A6E7-8A95B57A8A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r>
              <a:rPr lang="de-DE"/>
              <a:t>Seite </a:t>
            </a:r>
            <a:fld id="{3A8B5DB7-81A8-4ED4-916B-6B23CD603687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50374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5820833"/>
          </a:xfrm>
          <a:solidFill>
            <a:schemeClr val="accent2">
              <a:lumMod val="20000"/>
              <a:lumOff val="80000"/>
            </a:schemeClr>
          </a:solidFill>
        </p:spPr>
        <p:txBody>
          <a:bodyPr tIns="1656000"/>
          <a:lstStyle>
            <a:lvl1pPr marL="0" indent="0" algn="ctr">
              <a:buNone/>
              <a:defRPr sz="1050" b="0" baseline="0"/>
            </a:lvl1pPr>
          </a:lstStyle>
          <a:p>
            <a:r>
              <a:rPr lang="en-GB"/>
              <a:t>INSERT IMAGE HERE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147" y="3000000"/>
            <a:ext cx="4827548" cy="2157837"/>
          </a:xfrm>
        </p:spPr>
        <p:txBody>
          <a:bodyPr/>
          <a:lstStyle>
            <a:lvl1pPr algn="l">
              <a:lnSpc>
                <a:spcPts val="35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938" y="5155201"/>
            <a:ext cx="6374065" cy="641239"/>
          </a:xfrm>
        </p:spPr>
        <p:txBody>
          <a:bodyPr/>
          <a:lstStyle>
            <a:lvl1pPr marL="0" indent="0" algn="l">
              <a:buNone/>
              <a:defRPr sz="1800" spc="-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8" y="6069205"/>
            <a:ext cx="1744687" cy="440455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2165639" y="5915129"/>
            <a:ext cx="0" cy="75697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77" y="6056269"/>
            <a:ext cx="408948" cy="454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66" y="6053117"/>
            <a:ext cx="960722" cy="45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10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276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8" y="245378"/>
            <a:ext cx="4310062" cy="49542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938" y="1159199"/>
            <a:ext cx="4176712" cy="4258221"/>
          </a:xfrm>
        </p:spPr>
        <p:txBody>
          <a:bodyPr/>
          <a:lstStyle>
            <a:lvl1pPr marL="0" indent="0">
              <a:spcBef>
                <a:spcPts val="850"/>
              </a:spcBef>
              <a:buNone/>
              <a:defRPr b="0">
                <a:latin typeface="+mn-lt"/>
              </a:defRPr>
            </a:lvl1pPr>
            <a:lvl2pPr marL="514350" indent="0">
              <a:buNone/>
              <a:defRPr b="0">
                <a:latin typeface="+mn-lt"/>
              </a:defRPr>
            </a:lvl2pPr>
            <a:lvl3pPr marL="779462" indent="0">
              <a:buNone/>
              <a:defRPr b="0">
                <a:latin typeface="+mn-lt"/>
              </a:defRPr>
            </a:lvl3pPr>
            <a:lvl4pPr marL="1004888" indent="0">
              <a:buNone/>
              <a:defRPr b="0">
                <a:latin typeface="+mn-lt"/>
              </a:defRPr>
            </a:lvl4pPr>
            <a:lvl5pPr marL="1250950" indent="0">
              <a:buNone/>
              <a:defRPr b="0"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5076825" y="338668"/>
            <a:ext cx="3814763" cy="5084233"/>
          </a:xfrm>
          <a:solidFill>
            <a:schemeClr val="accent2">
              <a:lumMod val="20000"/>
              <a:lumOff val="80000"/>
            </a:schemeClr>
          </a:solidFill>
        </p:spPr>
        <p:txBody>
          <a:bodyPr tIns="1656000"/>
          <a:lstStyle>
            <a:lvl1pPr marL="0" indent="0" algn="ctr">
              <a:buNone/>
              <a:defRPr sz="1050" b="0" baseline="0"/>
            </a:lvl1pPr>
          </a:lstStyle>
          <a:p>
            <a:r>
              <a:rPr lang="en-GB"/>
              <a:t>INSERT IMAGE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57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ou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9144000" cy="5897033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08" y="6185767"/>
            <a:ext cx="1113703" cy="39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8" y="6206435"/>
            <a:ext cx="1201102" cy="30322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33450" y="652095"/>
            <a:ext cx="7277100" cy="4268248"/>
          </a:xfrm>
        </p:spPr>
        <p:txBody>
          <a:bodyPr/>
          <a:lstStyle>
            <a:lvl1pPr marL="0" indent="0" algn="ctr">
              <a:buNone/>
              <a:defRPr sz="3800" b="1">
                <a:solidFill>
                  <a:schemeClr val="bg1"/>
                </a:solidFill>
                <a:latin typeface="+mj-lt"/>
              </a:defRPr>
            </a:lvl1pPr>
            <a:lvl2pPr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tx2"/>
                </a:solidFill>
              </a:defRPr>
            </a:lvl3pPr>
            <a:lvl4pPr>
              <a:defRPr b="0">
                <a:solidFill>
                  <a:schemeClr val="tx2"/>
                </a:solidFill>
              </a:defRPr>
            </a:lvl4pPr>
            <a:lvl5pPr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792037" y="5077239"/>
            <a:ext cx="3565538" cy="47788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37975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820833"/>
          </a:xfrm>
          <a:solidFill>
            <a:schemeClr val="accent2">
              <a:lumMod val="20000"/>
              <a:lumOff val="80000"/>
            </a:schemeClr>
          </a:solidFill>
        </p:spPr>
        <p:txBody>
          <a:bodyPr tIns="1656000"/>
          <a:lstStyle>
            <a:lvl1pPr marL="0" indent="0" algn="ctr">
              <a:buNone/>
              <a:defRPr sz="1050" b="0" baseline="0"/>
            </a:lvl1pPr>
          </a:lstStyle>
          <a:p>
            <a:r>
              <a:rPr lang="en-GB"/>
              <a:t>INSERT IMAGE HERE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08" y="6185767"/>
            <a:ext cx="1113703" cy="39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8" y="6206435"/>
            <a:ext cx="1201102" cy="30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13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53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500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F6DA4-CEC8-9B4C-B27E-68729537D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B060E1-C4E6-3A41-8471-A557CBC9F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63418-BE44-9C45-94DA-F23C5E3B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2FC1-BD97-CD46-92FB-982433774BC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C4704-F51E-8646-8A95-BEC35223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28105-B0DC-D643-8054-2483F7282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E394-4EBB-1647-917B-EBACF38E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73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D3E2-8B91-AB43-B3AB-2BD00AF2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0460B-7B5C-B940-9BAC-1E0FB8EC8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A90-4E5D-F74B-9123-E02EA4798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2FC1-BD97-CD46-92FB-982433774BC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779D3-93C0-234D-932D-868A414E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59333-9FCA-8A49-8C71-48F0D484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E394-4EBB-1647-917B-EBACF38E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52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57200" y="1981612"/>
            <a:ext cx="4038600" cy="3462555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8200" y="1981611"/>
            <a:ext cx="4038600" cy="347125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 b="0"/>
            </a:lvl1pPr>
          </a:lstStyle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6252387" y="278028"/>
            <a:ext cx="28024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/>
              <a:t>www.transparency-partnership.net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57200" y="1152462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sz="28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56502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91667-8A25-1247-96A6-4DB16A8D7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BA4F1-8311-0440-B11D-79DFF877C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4B2C5-C386-8046-B410-B81ADDC56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2FC1-BD97-CD46-92FB-982433774BC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58240-510D-A84E-9753-259FA27EB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B3774-78CD-934B-82BE-8E94AC8F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E394-4EBB-1647-917B-EBACF38E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39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04AF-F057-254B-9F70-8FE836F6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FD8A-F6B0-7844-BCCA-7B457FEC9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2677C-3E6E-564B-9CDD-0269E7C1B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69FE3-6E23-3647-BAD6-B6E49DB5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2FC1-BD97-CD46-92FB-982433774BC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D8D9A-B921-C749-9F3E-858D3D636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12555-A546-4C48-97A9-919C10DB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E394-4EBB-1647-917B-EBACF38E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81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1E893-429F-5F4A-B77B-F8DE5669E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C3B98-4475-0C4F-A83E-57E292648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83219-5888-9746-A394-D44E1EB59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773C4-D2B8-8E48-BA29-47512130D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160F8F-DAB3-534E-8589-CC34590E21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2642D4-1058-EA40-8A30-17A1802F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2FC1-BD97-CD46-92FB-982433774BC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8D294E-5478-404E-B804-7661BA82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29C08-E56F-5042-9F6B-51B7A3D0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E394-4EBB-1647-917B-EBACF38E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24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E8F55-4127-FE42-8ED5-57BEA3F8B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F3D0B6-68DF-654A-806D-C12224DF2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2FC1-BD97-CD46-92FB-982433774BC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BE54C-18C7-7D46-A9F6-E3C1F754E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55A40-8F5E-8A4E-9F2E-D97EDB508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E394-4EBB-1647-917B-EBACF38E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36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82255-5269-AF44-8105-56CFC21EF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2FC1-BD97-CD46-92FB-982433774BC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B7E44-DE69-FE4E-96A9-232C20DA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74370-F486-024C-9DBF-36365CF9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E394-4EBB-1647-917B-EBACF38E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0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AE8F5-2E8A-6249-A4FF-776F159B6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92C32-3076-A345-AA2E-CC6F0843A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9C932-5351-404C-8C63-5007B3DD8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0A1AD-8265-674D-BBC0-466422C1D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2FC1-BD97-CD46-92FB-982433774BC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50E7B-0F9F-764C-BC49-146DE487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59C68-1C74-E242-A0DB-878AAD6F2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E394-4EBB-1647-917B-EBACF38E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40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176E4-D1F0-6C45-B4B9-9FA3DFF6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4B250-41DF-584F-860F-EE83E96EFA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81E382-26DD-E142-B4D6-AF07009EE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17B15-6066-CF46-84F9-C20A995C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2FC1-BD97-CD46-92FB-982433774BC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C4325-6F7F-A446-B311-A59DDB25D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81509-0057-E941-A9BC-1D318AA41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E394-4EBB-1647-917B-EBACF38E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72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965B-48F0-144F-B231-51A5C5D2F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A22AE-53E3-934C-A9D5-4755473A8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00C7A-CED3-9846-80EA-0E38FDC18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2FC1-BD97-CD46-92FB-982433774BC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E0439-B980-6B4C-9981-C03257FA1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3013F-DFEB-5141-AD77-773D2374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E394-4EBB-1647-917B-EBACF38E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6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16FA9A-E17E-A944-93EA-E92BC4821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E488B-CACC-1241-BD70-CE493EC4E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82CE7-1B5A-514C-A81B-C7212D9C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2FC1-BD97-CD46-92FB-982433774BC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736B2-2DDC-6B4D-8958-8A633BDF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23B50-414A-724F-ACB2-22288FC8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E394-4EBB-1647-917B-EBACF38E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116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718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179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446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1211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816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607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34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507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334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00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145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AC7A-8491-490E-ABB0-CB0CD418EEAD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92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19195E-BDB0-44EE-9237-894478C9F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2" t="25236" r="23836" b="21830"/>
          <a:stretch/>
        </p:blipFill>
        <p:spPr>
          <a:xfrm>
            <a:off x="4491600" y="22295"/>
            <a:ext cx="2294980" cy="1108593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8A5906-259F-4A36-B0AD-6B14955B8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9494" y="144229"/>
            <a:ext cx="1949924" cy="722049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F1AA8EB-C17A-46E3-AA33-B9529980F5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64" y="207495"/>
            <a:ext cx="2149602" cy="69617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D36386F-F90F-4C3F-834F-144819E9CC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2189" y="5796873"/>
            <a:ext cx="1927200" cy="8415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0D08418-1393-43C7-8918-039E585F3D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8" r="119" b="25134"/>
          <a:stretch/>
        </p:blipFill>
        <p:spPr bwMode="auto">
          <a:xfrm>
            <a:off x="6534069" y="5826635"/>
            <a:ext cx="1605537" cy="84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CE9ADF7-F222-493D-9380-CE51EEA571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25876" y="5654223"/>
            <a:ext cx="2513214" cy="120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33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Image">
  <p:cSld name="Title Slide with Image">
    <p:bg>
      <p:bgPr>
        <a:solidFill>
          <a:srgbClr val="4A90CD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>
            <a:spLocks noGrp="1"/>
          </p:cNvSpPr>
          <p:nvPr>
            <p:ph type="pic" idx="2"/>
          </p:nvPr>
        </p:nvSpPr>
        <p:spPr>
          <a:xfrm>
            <a:off x="102394" y="136525"/>
            <a:ext cx="8932069" cy="6584950"/>
          </a:xfrm>
          <a:prstGeom prst="rect">
            <a:avLst/>
          </a:prstGeom>
          <a:solidFill>
            <a:srgbClr val="204E7B"/>
          </a:solidFill>
          <a:ln>
            <a:noFill/>
          </a:ln>
        </p:spPr>
        <p:txBody>
          <a:bodyPr spcFirstLastPara="1" wrap="square" lIns="108000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35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05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 dirty="0"/>
          </a:p>
        </p:txBody>
      </p:sp>
      <p:sp>
        <p:nvSpPr>
          <p:cNvPr id="23" name="Google Shape;23;p20"/>
          <p:cNvSpPr/>
          <p:nvPr/>
        </p:nvSpPr>
        <p:spPr>
          <a:xfrm>
            <a:off x="3958258" y="136801"/>
            <a:ext cx="4257287" cy="6584675"/>
          </a:xfrm>
          <a:prstGeom prst="rect">
            <a:avLst/>
          </a:prstGeom>
          <a:solidFill>
            <a:srgbClr val="4A90CD">
              <a:alpha val="890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0"/>
          <p:cNvSpPr/>
          <p:nvPr/>
        </p:nvSpPr>
        <p:spPr>
          <a:xfrm rot="5400000">
            <a:off x="-3377803" y="3377803"/>
            <a:ext cx="6858000" cy="1023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" name="Google Shape;25;p20"/>
          <p:cNvSpPr/>
          <p:nvPr/>
        </p:nvSpPr>
        <p:spPr>
          <a:xfrm>
            <a:off x="0" y="1"/>
            <a:ext cx="8215544" cy="1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" name="Google Shape;26;p20"/>
          <p:cNvSpPr/>
          <p:nvPr/>
        </p:nvSpPr>
        <p:spPr>
          <a:xfrm>
            <a:off x="0" y="6721476"/>
            <a:ext cx="8215544" cy="136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" name="Google Shape;27;p20"/>
          <p:cNvSpPr txBox="1">
            <a:spLocks noGrp="1"/>
          </p:cNvSpPr>
          <p:nvPr>
            <p:ph type="ctrTitle"/>
          </p:nvPr>
        </p:nvSpPr>
        <p:spPr>
          <a:xfrm>
            <a:off x="4179783" y="3674373"/>
            <a:ext cx="3814238" cy="1870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337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ubTitle" idx="1"/>
          </p:nvPr>
        </p:nvSpPr>
        <p:spPr>
          <a:xfrm>
            <a:off x="4179783" y="5711550"/>
            <a:ext cx="3814238" cy="69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537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A5ACAA-02DF-401E-876E-31CC88364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4ABAE69-9ED2-4144-95AF-10722655A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455435-FA1F-41D7-AEAC-613A8E90A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2205-2073-4922-BC69-DEE28E9F8A3B}" type="datetime1">
              <a:rPr lang="de-DE" smtClean="0"/>
              <a:t>01.03.2022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A837E4-2C8A-4347-86B5-1B16DF41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AdComm-DAT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82C533-C2EF-4C8A-A913-820442F2A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133C6-9A1B-49EC-AD5B-0C2C6A1381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03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E794C3-549D-40CF-BA75-F8AC051A3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783BEA-8F4F-4932-BAFF-94B7BEAB8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ABA08E-8E03-40BB-AF7B-C9ACFCF7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A4C8-723A-4E82-AFFB-E3C3503E3103}" type="datetime1">
              <a:rPr lang="de-DE" smtClean="0"/>
              <a:t>01.03.2022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C2E146-55FE-4319-957E-937F1568D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AdComm-DAT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AA7BD0-2E48-42B0-B050-9BC16F679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133C6-9A1B-49EC-AD5B-0C2C6A1381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45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357CBD-1889-4669-82D8-0B95BE5FA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C20326-870D-4A93-AC6F-7C56B2D27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630F12-BE77-4BA9-8C31-6D0D56D9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D433-6665-4BAD-B5B2-1DA9D864DC54}" type="datetime1">
              <a:rPr lang="de-DE" smtClean="0"/>
              <a:t>01.03.2022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E5565E-918D-496F-9284-83F75A6D0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AdComm-DAT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3A4646-38AC-44E8-A2B9-A9532745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133C6-9A1B-49EC-AD5B-0C2C6A1381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87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9B618-F8D9-44D2-9F57-C015EC19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C4E430-3B29-4A39-A479-64879D4BF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C837DDF-5979-4439-9BFA-4134316E6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FB1AE78-506B-44CE-AF82-9BF23928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F73D-53C2-48A9-A395-A4E54E013186}" type="datetime1">
              <a:rPr lang="de-DE" smtClean="0"/>
              <a:t>01.03.2022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1567E1-1990-4584-8F63-F4DFD1973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AdComm-DAT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0EA0917-494D-448A-96C3-E9C5546DB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133C6-9A1B-49EC-AD5B-0C2C6A1381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97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8066CD-23DA-41D0-9522-A81195F5F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19456" r="12542" b="33117"/>
          <a:stretch/>
        </p:blipFill>
        <p:spPr>
          <a:xfrm>
            <a:off x="0" y="83126"/>
            <a:ext cx="2743200" cy="8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3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DD1245C-3704-4122-8D58-5B97A072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04849B-DFC1-4249-8991-6B24250D2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B1D85F-CEC3-44CD-B590-EEEC62D2B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E799D-15B1-4EBF-BE41-48AC02BC9AE5}" type="datetime1">
              <a:rPr lang="de-DE" smtClean="0"/>
              <a:t>01.03.2022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73F2B7-AE1B-4962-9F05-AAF222155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AdComm-DAT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1A1731-B693-4B4A-8849-8A34024CD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133C6-9A1B-49EC-AD5B-0C2C6A13810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25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938" y="245378"/>
            <a:ext cx="8229600" cy="4954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939" y="1304379"/>
            <a:ext cx="4176712" cy="425822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1695" y="6284991"/>
            <a:ext cx="589417" cy="25656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>
                <a:solidFill>
                  <a:schemeClr val="tx2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61938" y="5884333"/>
            <a:ext cx="862965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08" y="6185767"/>
            <a:ext cx="1113703" cy="396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8" y="6206435"/>
            <a:ext cx="1201102" cy="30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9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8763" indent="-258763" algn="l" defTabSz="914400" rtl="0" eaLnBrk="1" latinLnBrk="0" hangingPunct="1">
        <a:spcBef>
          <a:spcPts val="0"/>
        </a:spcBef>
        <a:spcAft>
          <a:spcPts val="100"/>
        </a:spcAft>
        <a:buClr>
          <a:schemeClr val="tx1"/>
        </a:buClr>
        <a:buSzPct val="90000"/>
        <a:buFont typeface="Symbol" panose="05050102010706020507" pitchFamily="18" charset="2"/>
        <a:buChar char="·"/>
        <a:defRPr sz="1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66763" indent="-252413" algn="l" defTabSz="914400" rtl="0" eaLnBrk="1" latinLnBrk="0" hangingPunct="1">
        <a:spcBef>
          <a:spcPts val="400"/>
        </a:spcBef>
        <a:spcAft>
          <a:spcPts val="200"/>
        </a:spcAft>
        <a:buFont typeface="Arial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984250" indent="-204788" algn="l" defTabSz="914400" rtl="0" eaLnBrk="1" latinLnBrk="0" hangingPunct="1">
        <a:spcBef>
          <a:spcPts val="400"/>
        </a:spcBef>
        <a:spcAft>
          <a:spcPts val="200"/>
        </a:spcAft>
        <a:buFont typeface="Arial" pitchFamily="34" charset="0"/>
        <a:buChar char="•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236663" indent="-231775" algn="l" defTabSz="914400" rtl="0" eaLnBrk="1" latinLnBrk="0" hangingPunct="1">
        <a:spcBef>
          <a:spcPts val="400"/>
        </a:spcBef>
        <a:spcAft>
          <a:spcPts val="200"/>
        </a:spcAft>
        <a:buFont typeface="Arial" pitchFamily="34" charset="0"/>
        <a:buChar char="•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1435100" indent="-184150" algn="l" defTabSz="914400" rtl="0" eaLnBrk="1" latinLnBrk="0" hangingPunct="1">
        <a:spcBef>
          <a:spcPts val="400"/>
        </a:spcBef>
        <a:spcAft>
          <a:spcPts val="200"/>
        </a:spcAft>
        <a:buFont typeface="Arial" pitchFamily="34" charset="0"/>
        <a:buChar char="•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7F6F2D-F36C-1542-96C1-A8738BE16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8FD5F-483D-B441-A4DC-1FE4D1A4A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E7117-D8AC-4145-984E-8AB3ED1FB9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92FC1-BD97-CD46-92FB-982433774BC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79F77-5001-A74B-9E3E-3F2942865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88C5A-5B6E-6547-AA67-C25C9CD07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CE394-4EBB-1647-917B-EBACF38E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5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1AC7A-8491-490E-ABB0-CB0CD418EEAD}" type="datetimeFigureOut">
              <a:rPr lang="en-GB" smtClean="0"/>
              <a:t>01/03/2022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5E3F9-69A5-42C1-B4FD-4A33FD9FD6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32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mailto:Maik.Winges@giz.de" TargetMode="External"/><Relationship Id="rId7" Type="http://schemas.openxmlformats.org/officeDocument/2006/relationships/image" Target="../media/image24.png"/><Relationship Id="rId2" Type="http://schemas.openxmlformats.org/officeDocument/2006/relationships/hyperlink" Target="mailto:Kristin.Diederich@giz.de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mailto:Amina-Laura.Schild@giz.de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hyperlink" Target="mailto:T.L.Leiter@lse.ac.u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hyperlink" Target="https://www.sciencedirect.com/science/article/pii/S1462901121002379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sciencedirect.com/science/article/pii/S1462901121002379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theccc.org.uk/publication/2021-progress-report-to-parliament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3.png"/><Relationship Id="rId7" Type="http://schemas.openxmlformats.org/officeDocument/2006/relationships/hyperlink" Target="https://www.unep.org/resources/adaptation-gap-report-2017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hyperlink" Target="https://www.adaptationcommunity.net/monitoring-evaluation/national-level-adaptation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jpeg"/><Relationship Id="rId5" Type="http://schemas.openxmlformats.org/officeDocument/2006/relationships/hyperlink" Target="https://www.sciencedirect.com/science/article/pii/S1462901121002379" TargetMode="Externa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hyperlink" Target="https://www.adaptationcommunity.net/monitoring-evaluation/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40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researchgate.net/profile/Timo_Leiter" TargetMode="External"/><Relationship Id="rId11" Type="http://schemas.openxmlformats.org/officeDocument/2006/relationships/image" Target="../media/image48.jpeg"/><Relationship Id="rId5" Type="http://schemas.openxmlformats.org/officeDocument/2006/relationships/image" Target="../media/image43.png"/><Relationship Id="rId15" Type="http://schemas.openxmlformats.org/officeDocument/2006/relationships/image" Target="../media/image33.pn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Relationship Id="rId1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TimoLeiter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google.co.uk/url?sa=i&amp;rct=j&amp;q=&amp;esrc=s&amp;source=imgres&amp;cd=&amp;cad=rja&amp;uact=8&amp;ved=0ahUKEwiOz_r6jqnUAhVJQBoKHYrwCG4QjRwIBw&amp;url=https://de.wikipedia.org/wiki/Twitter_Inc.&amp;psig=AFQjCNHuNV5ur4RMki4uuUGR-9yOl-ht8Q&amp;ust=1496834978655124" TargetMode="External"/><Relationship Id="rId5" Type="http://schemas.openxmlformats.org/officeDocument/2006/relationships/hyperlink" Target="https://www.researchgate.net/profile/Timo-Leiter" TargetMode="External"/><Relationship Id="rId10" Type="http://schemas.openxmlformats.org/officeDocument/2006/relationships/hyperlink" Target="http://www.researchgate.net/profile/Timo_Leiter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arency-partnership.net/climate-helpdesk" TargetMode="External"/><Relationship Id="rId2" Type="http://schemas.openxmlformats.org/officeDocument/2006/relationships/hyperlink" Target="mailto:climate.helpdesk@giz.d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mailto:catarina.tarpo@giz.de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ransparency-partnership.net/news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unfccc.int/topics/adaptation-and-resilience/workstreams/adaptation-communications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E9C930-DE8C-47AD-818C-A47CCD0FF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8" y="1802736"/>
            <a:ext cx="5530412" cy="3691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746DED-0883-4F72-ADC0-A5D2BB1BC5DD}"/>
              </a:ext>
            </a:extLst>
          </p:cNvPr>
          <p:cNvSpPr txBox="1"/>
          <p:nvPr/>
        </p:nvSpPr>
        <p:spPr>
          <a:xfrm>
            <a:off x="308472" y="5279136"/>
            <a:ext cx="28203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2">
                    <a:lumMod val="90000"/>
                  </a:schemeClr>
                </a:solidFill>
              </a:rPr>
              <a:t>©Christina </a:t>
            </a:r>
            <a:r>
              <a:rPr lang="en-GB" sz="800" err="1">
                <a:solidFill>
                  <a:schemeClr val="bg2">
                    <a:lumMod val="90000"/>
                  </a:schemeClr>
                </a:solidFill>
              </a:rPr>
              <a:t>Morillo</a:t>
            </a:r>
            <a:r>
              <a:rPr lang="en-GB" sz="800">
                <a:solidFill>
                  <a:schemeClr val="bg2">
                    <a:lumMod val="90000"/>
                  </a:schemeClr>
                </a:solidFill>
              </a:rPr>
              <a:t>/</a:t>
            </a:r>
            <a:r>
              <a:rPr lang="en-GB" sz="800" err="1">
                <a:solidFill>
                  <a:schemeClr val="bg2">
                    <a:lumMod val="90000"/>
                  </a:schemeClr>
                </a:solidFill>
              </a:rPr>
              <a:t>Pexels</a:t>
            </a:r>
            <a:endParaRPr lang="en-GB" sz="80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Google Shape;56;p13">
            <a:extLst>
              <a:ext uri="{FF2B5EF4-FFF2-40B4-BE49-F238E27FC236}">
                <a16:creationId xmlns:a16="http://schemas.microsoft.com/office/drawing/2014/main" id="{2B437102-1934-4756-8552-89FD9D5A065F}"/>
              </a:ext>
            </a:extLst>
          </p:cNvPr>
          <p:cNvSpPr txBox="1"/>
          <p:nvPr/>
        </p:nvSpPr>
        <p:spPr>
          <a:xfrm>
            <a:off x="4982966" y="3648658"/>
            <a:ext cx="3946046" cy="1394700"/>
          </a:xfrm>
          <a:prstGeom prst="rect">
            <a:avLst/>
          </a:prstGeom>
          <a:solidFill>
            <a:schemeClr val="tx2">
              <a:lumMod val="20000"/>
              <a:lumOff val="80000"/>
              <a:alpha val="94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de-DE" sz="2000" err="1">
                <a:solidFill>
                  <a:schemeClr val="tx2"/>
                </a:solidFill>
                <a:latin typeface="Arial"/>
                <a:cs typeface="Arial"/>
              </a:rPr>
              <a:t>February</a:t>
            </a:r>
            <a:r>
              <a:rPr lang="de-DE" sz="2000">
                <a:solidFill>
                  <a:schemeClr val="tx2"/>
                </a:solidFill>
                <a:latin typeface="Arial"/>
                <a:cs typeface="Arial"/>
              </a:rPr>
              <a:t> 22nd – 24th, </a:t>
            </a:r>
            <a:r>
              <a:rPr lang="en-GB" sz="2000">
                <a:solidFill>
                  <a:schemeClr val="tx2"/>
                </a:solidFill>
                <a:latin typeface="Arial"/>
                <a:cs typeface="Arial"/>
              </a:rPr>
              <a:t>2022</a:t>
            </a:r>
            <a:endParaRPr sz="200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endParaRPr sz="200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2000">
                <a:solidFill>
                  <a:schemeClr val="tx2"/>
                </a:solidFill>
              </a:rPr>
              <a:t>Welcome, we will begin shortly</a:t>
            </a:r>
            <a:endParaRPr sz="2000">
              <a:solidFill>
                <a:schemeClr val="tx2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86C16B7-292E-4263-9E4A-D3F8187628A3}"/>
              </a:ext>
            </a:extLst>
          </p:cNvPr>
          <p:cNvSpPr txBox="1"/>
          <p:nvPr/>
        </p:nvSpPr>
        <p:spPr>
          <a:xfrm>
            <a:off x="1134740" y="1053278"/>
            <a:ext cx="7788925" cy="1785931"/>
          </a:xfrm>
          <a:prstGeom prst="rect">
            <a:avLst/>
          </a:prstGeom>
          <a:solidFill>
            <a:schemeClr val="tx2">
              <a:lumMod val="20000"/>
              <a:lumOff val="80000"/>
              <a:alpha val="93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Day 3, 24</a:t>
            </a:r>
            <a:r>
              <a:rPr lang="en-GB" baseline="30000" dirty="0">
                <a:solidFill>
                  <a:schemeClr val="tx2"/>
                </a:solidFill>
              </a:rPr>
              <a:t>th</a:t>
            </a:r>
            <a:r>
              <a:rPr lang="en-GB" dirty="0">
                <a:solidFill>
                  <a:schemeClr val="tx2"/>
                </a:solidFill>
              </a:rPr>
              <a:t> of February 2022: </a:t>
            </a:r>
          </a:p>
          <a:p>
            <a:r>
              <a:rPr lang="en-GB">
                <a:solidFill>
                  <a:schemeClr val="tx2"/>
                </a:solidFill>
              </a:rPr>
              <a:t>PATPA Anglophone African Regional Group </a:t>
            </a:r>
          </a:p>
          <a:p>
            <a:endParaRPr lang="en-GB">
              <a:solidFill>
                <a:schemeClr val="tx2"/>
              </a:solidFill>
            </a:endParaRPr>
          </a:p>
          <a:p>
            <a:r>
              <a:rPr lang="en-GB">
                <a:solidFill>
                  <a:schemeClr val="tx2"/>
                </a:solidFill>
              </a:rPr>
              <a:t>Virtual workshop on a</a:t>
            </a:r>
            <a:r>
              <a:rPr lang="en-US" err="1">
                <a:solidFill>
                  <a:schemeClr val="tx2"/>
                </a:solidFill>
              </a:rPr>
              <a:t>daptation</a:t>
            </a:r>
            <a:r>
              <a:rPr lang="en-US">
                <a:solidFill>
                  <a:schemeClr val="tx2"/>
                </a:solidFill>
              </a:rPr>
              <a:t> reporting through the Biennial </a:t>
            </a:r>
            <a:r>
              <a:rPr lang="de-DE">
                <a:solidFill>
                  <a:schemeClr val="tx2"/>
                </a:solidFill>
              </a:rPr>
              <a:t>Transparency Report (BTR)</a:t>
            </a:r>
            <a:endParaRPr lang="en-GB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DE158-BA06-4A5A-9D31-3FC1E781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submit an ADCOM?</a:t>
            </a:r>
            <a:endParaRPr lang="de-DE" sz="25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375CB9-1093-48BE-92DD-F9CCE026D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8232608" cy="3263504"/>
          </a:xfrm>
        </p:spPr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An Adaptation Communication is not intended to pose an additional burden on developing countries – they can be as short or long as a country wishes and should build on existing work.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The Paris Agreement sets out three different options for submitting and updating an ADCOM: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/>
                <a:cs typeface="Arial"/>
              </a:rPr>
              <a:t>As a standalone document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/>
                <a:cs typeface="Arial"/>
              </a:rPr>
              <a:t>As a component of “vehicle document” (e.g., NAP, NDC, </a:t>
            </a:r>
            <a:r>
              <a:rPr lang="en-US" sz="1350" dirty="0" err="1">
                <a:latin typeface="Arial"/>
                <a:cs typeface="Arial"/>
              </a:rPr>
              <a:t>NatCom</a:t>
            </a:r>
            <a:r>
              <a:rPr lang="en-US" sz="1350" dirty="0">
                <a:latin typeface="Arial"/>
                <a:cs typeface="Arial"/>
              </a:rPr>
              <a:t>, BTR)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/>
                <a:cs typeface="Arial"/>
              </a:rPr>
              <a:t>In conjunction with a vehicle document (ADCOM + vehicle document submitted together)</a:t>
            </a:r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13F022-71C1-4160-8E37-4D873A13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b="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AdComm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-DAT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8054A-34B6-425B-B7AB-9DBB726F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1230109-FF4A-4887-A9F2-35ABBD3A7C2F}" type="datetime1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01.03.2022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F20E4A-552E-463F-BAFE-33DE3FBE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E133C6-9A1B-49EC-AD5B-0C2C6A13810A}" type="slidenum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0092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DE158-BA06-4A5A-9D31-3FC1E781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8109521" cy="994172"/>
          </a:xfrm>
        </p:spPr>
        <p:txBody>
          <a:bodyPr>
            <a:normAutofit/>
          </a:bodyPr>
          <a:lstStyle/>
          <a:p>
            <a:r>
              <a:rPr lang="en-US" sz="25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 from support on ADCOMS (provided by NAP Global Network</a:t>
            </a:r>
            <a:endParaRPr lang="de-DE" sz="25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375CB9-1093-48BE-92DD-F9CCE026D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3137"/>
            <a:ext cx="8109521" cy="3263504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Country partners are </a:t>
            </a:r>
            <a:r>
              <a:rPr lang="en-US" sz="1650" b="1" dirty="0">
                <a:latin typeface="Arial"/>
                <a:cs typeface="Arial"/>
              </a:rPr>
              <a:t>avoiding creating a parallel process </a:t>
            </a:r>
            <a:r>
              <a:rPr lang="en-US" sz="1650" dirty="0">
                <a:latin typeface="Arial"/>
                <a:cs typeface="Arial"/>
              </a:rPr>
              <a:t>and </a:t>
            </a:r>
            <a:r>
              <a:rPr lang="en-US" sz="1650" b="1" dirty="0">
                <a:latin typeface="Arial"/>
                <a:cs typeface="Arial"/>
              </a:rPr>
              <a:t>draw on adaptation planning efforts already underway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/>
                <a:cs typeface="Arial"/>
              </a:rPr>
              <a:t>Countries should t</a:t>
            </a:r>
            <a:r>
              <a:rPr lang="en-US" sz="1350" b="1" dirty="0">
                <a:latin typeface="Arial"/>
                <a:cs typeface="Arial"/>
              </a:rPr>
              <a:t>ake stock of the existing adaptation plans and reports </a:t>
            </a:r>
            <a:r>
              <a:rPr lang="en-US" sz="1350" dirty="0">
                <a:latin typeface="Arial"/>
                <a:cs typeface="Arial"/>
              </a:rPr>
              <a:t>(i.e., NAPs, NDCs, </a:t>
            </a:r>
            <a:r>
              <a:rPr lang="en-US" sz="1350" dirty="0" err="1">
                <a:latin typeface="Arial"/>
                <a:cs typeface="Arial"/>
              </a:rPr>
              <a:t>NatComs</a:t>
            </a:r>
            <a:r>
              <a:rPr lang="en-US" sz="1350" dirty="0">
                <a:latin typeface="Arial"/>
                <a:cs typeface="Arial"/>
              </a:rPr>
              <a:t>, NAPAs) before preparing information for an ADCOM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/>
                <a:cs typeface="Arial"/>
              </a:rPr>
              <a:t>The process to develop an ADCOM can serve as </a:t>
            </a:r>
            <a:r>
              <a:rPr lang="en-US" sz="1350" b="1" dirty="0">
                <a:latin typeface="Arial"/>
                <a:cs typeface="Arial"/>
              </a:rPr>
              <a:t>opportunity to convene adaptation stakeholders to collect information on adaptation progress, needs, and priorities that have not yet been captured and synthesized elsewhere</a:t>
            </a:r>
            <a:r>
              <a:rPr lang="en-US" sz="1350" dirty="0">
                <a:latin typeface="Arial"/>
                <a:cs typeface="Arial"/>
              </a:rPr>
              <a:t> in adaptation planning, and to r</a:t>
            </a:r>
            <a:r>
              <a:rPr lang="en-US" sz="1350" b="1" dirty="0">
                <a:latin typeface="Arial"/>
                <a:cs typeface="Arial"/>
              </a:rPr>
              <a:t>aise profile, awareness, and understanding of adaptation. 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GB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13F022-71C1-4160-8E37-4D873A13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b="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AdComm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-DAT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8054A-34B6-425B-B7AB-9DBB726F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1230109-FF4A-4887-A9F2-35ABBD3A7C2F}" type="datetime1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01.03.2022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F20E4A-552E-463F-BAFE-33DE3FBE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E133C6-9A1B-49EC-AD5B-0C2C6A13810A}" type="slidenum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9946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DE158-BA06-4A5A-9D31-3FC1E781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8109521" cy="994172"/>
          </a:xfrm>
        </p:spPr>
        <p:txBody>
          <a:bodyPr>
            <a:normAutofit/>
          </a:bodyPr>
          <a:lstStyle/>
          <a:p>
            <a:r>
              <a:rPr lang="en-US" sz="2550" b="1" dirty="0">
                <a:solidFill>
                  <a:srgbClr val="C00000"/>
                </a:solidFill>
                <a:latin typeface="Arial"/>
                <a:cs typeface="Arial"/>
              </a:rPr>
              <a:t>Trends from support on ADCOMS (provided by NAP Global Network), </a:t>
            </a:r>
            <a:r>
              <a:rPr lang="en-US" sz="2550" b="1" dirty="0" err="1">
                <a:solidFill>
                  <a:srgbClr val="C00000"/>
                </a:solidFill>
                <a:latin typeface="Arial"/>
                <a:cs typeface="Arial"/>
              </a:rPr>
              <a:t>ctd</a:t>
            </a:r>
            <a:r>
              <a:rPr lang="en-US" sz="2550" b="1" dirty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endParaRPr lang="de-DE" sz="255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375CB9-1093-48BE-92DD-F9CCE026D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3137"/>
            <a:ext cx="8390425" cy="3263504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Countries are </a:t>
            </a:r>
            <a:r>
              <a:rPr lang="en-US" sz="1650" b="1" dirty="0">
                <a:latin typeface="Arial"/>
                <a:cs typeface="Arial"/>
              </a:rPr>
              <a:t>leveraging their NAP processes </a:t>
            </a:r>
            <a:r>
              <a:rPr lang="en-US" sz="1650" dirty="0">
                <a:latin typeface="Arial"/>
                <a:cs typeface="Arial"/>
              </a:rPr>
              <a:t>strategically to develop their ADCOMs – regardless of where they are in the NAP process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Some countries (e.g., Burkina Faso, Grenada, Saint Lucia) that have NAP documents are </a:t>
            </a:r>
            <a:r>
              <a:rPr lang="en-US" sz="1650" b="1" dirty="0">
                <a:latin typeface="Arial"/>
                <a:cs typeface="Arial"/>
              </a:rPr>
              <a:t>linking ADCOMs to NAP progress reportin</a:t>
            </a:r>
            <a:r>
              <a:rPr lang="en-US" sz="1650" dirty="0">
                <a:latin typeface="Arial"/>
                <a:cs typeface="Arial"/>
              </a:rPr>
              <a:t>g, emphasizing learning on adaptation.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50" spc="-8" dirty="0">
                <a:solidFill>
                  <a:srgbClr val="231F20"/>
                </a:solidFill>
                <a:latin typeface="Arial"/>
                <a:ea typeface="Calibri" panose="020F0502020204030204" pitchFamily="34" charset="0"/>
                <a:cs typeface="Arial"/>
              </a:rPr>
              <a:t>Other Countries are</a:t>
            </a:r>
            <a:r>
              <a:rPr lang="en-US" sz="1650" b="1" spc="-8" dirty="0">
                <a:solidFill>
                  <a:srgbClr val="231F20"/>
                </a:solidFill>
                <a:latin typeface="Arial"/>
                <a:ea typeface="Calibri" panose="020F0502020204030204" pitchFamily="34" charset="0"/>
                <a:cs typeface="Arial"/>
              </a:rPr>
              <a:t> leveraging the outputs of their National Adaptation Plan</a:t>
            </a:r>
            <a:r>
              <a:rPr lang="en-US" sz="1650" spc="-8" dirty="0">
                <a:solidFill>
                  <a:srgbClr val="231F20"/>
                </a:solidFill>
                <a:latin typeface="Arial"/>
                <a:ea typeface="Calibri" panose="020F0502020204030204" pitchFamily="34" charset="0"/>
                <a:cs typeface="Arial"/>
              </a:rPr>
              <a:t> processes so far and using ADCOMs as a shorter-term report on the status of adaptation </a:t>
            </a:r>
            <a:endParaRPr lang="en-GB" sz="165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GB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13F022-71C1-4160-8E37-4D873A13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b="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AdComm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-DAT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8054A-34B6-425B-B7AB-9DBB726F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1230109-FF4A-4887-A9F2-35ABBD3A7C2F}" type="datetime1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01.03.2022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F20E4A-552E-463F-BAFE-33DE3FBE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E133C6-9A1B-49EC-AD5B-0C2C6A13810A}" type="slidenum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20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DE158-BA06-4A5A-9D31-3FC1E781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8109521" cy="994172"/>
          </a:xfrm>
        </p:spPr>
        <p:txBody>
          <a:bodyPr>
            <a:normAutofit/>
          </a:bodyPr>
          <a:lstStyle/>
          <a:p>
            <a:r>
              <a:rPr lang="en-US" sz="2550" b="1" dirty="0">
                <a:solidFill>
                  <a:srgbClr val="C00000"/>
                </a:solidFill>
                <a:latin typeface="Arial"/>
                <a:cs typeface="Arial"/>
              </a:rPr>
              <a:t>Trends from support on ADCOMS (provided by NAP Global Network), </a:t>
            </a:r>
            <a:r>
              <a:rPr lang="en-US" sz="2550" b="1" dirty="0" err="1">
                <a:solidFill>
                  <a:srgbClr val="C00000"/>
                </a:solidFill>
                <a:latin typeface="Arial"/>
                <a:cs typeface="Arial"/>
              </a:rPr>
              <a:t>ctd</a:t>
            </a:r>
            <a:r>
              <a:rPr lang="en-US" sz="2550" b="1" dirty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endParaRPr lang="de-DE" sz="255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375CB9-1093-48BE-92DD-F9CCE026D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3137"/>
            <a:ext cx="8304797" cy="3263504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The</a:t>
            </a:r>
            <a:r>
              <a:rPr lang="en-US" sz="1650" b="1" dirty="0">
                <a:latin typeface="Arial"/>
                <a:cs typeface="Arial"/>
              </a:rPr>
              <a:t> flexibility </a:t>
            </a:r>
            <a:r>
              <a:rPr lang="en-US" sz="1650" dirty="0">
                <a:latin typeface="Arial"/>
                <a:cs typeface="Arial"/>
              </a:rPr>
              <a:t>of options and approaches for developing an adaptation communication is </a:t>
            </a:r>
            <a:r>
              <a:rPr lang="en-US" sz="1650" b="1" dirty="0">
                <a:latin typeface="Arial"/>
                <a:cs typeface="Arial"/>
              </a:rPr>
              <a:t>useful but can lead to confusion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spc="-8" dirty="0">
                <a:solidFill>
                  <a:srgbClr val="231F20"/>
                </a:solidFill>
                <a:latin typeface="Arial"/>
                <a:ea typeface="Calibri" panose="020F0502020204030204" pitchFamily="34" charset="0"/>
                <a:cs typeface="Calibri"/>
              </a:rPr>
              <a:t>Standalone ADCOM emphasize its role in profile-raising of adaptation (i.e., to avoid adaptation being “buried” in longer documents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spc="-8" dirty="0">
                <a:solidFill>
                  <a:srgbClr val="231F20"/>
                </a:solidFill>
                <a:latin typeface="Arial"/>
                <a:ea typeface="Calibri" panose="020F0502020204030204" pitchFamily="34" charset="0"/>
                <a:cs typeface="Calibri"/>
              </a:rPr>
              <a:t>Embedded ADCOM are chosen to reduce reporting burden, or to embed adaptation in a document that has political profile (i.e., the NDC).</a:t>
            </a:r>
            <a:endParaRPr lang="en-GB" sz="1350">
              <a:latin typeface="Arial"/>
              <a:ea typeface="Calibri" panose="020F0502020204030204" pitchFamily="34" charset="0"/>
              <a:cs typeface="Calibri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Countries saw ADCOMs’ </a:t>
            </a:r>
            <a:r>
              <a:rPr lang="en-US" sz="1650" b="1" dirty="0">
                <a:latin typeface="Arial"/>
                <a:cs typeface="Arial"/>
              </a:rPr>
              <a:t>role as providing input to the GST</a:t>
            </a:r>
            <a:r>
              <a:rPr lang="en-US" sz="1650" dirty="0">
                <a:latin typeface="Arial"/>
                <a:cs typeface="Arial"/>
              </a:rPr>
              <a:t> as an important function and rationale for developing it in 2021, but there was lack of awareness of the timelines associated with the GST </a:t>
            </a:r>
          </a:p>
          <a:p>
            <a:pPr>
              <a:lnSpc>
                <a:spcPct val="150000"/>
              </a:lnSpc>
            </a:pP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GB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13F022-71C1-4160-8E37-4D873A13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b="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AdComm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-DAT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8054A-34B6-425B-B7AB-9DBB726F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1230109-FF4A-4887-A9F2-35ABBD3A7C2F}" type="datetime1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01.03.2022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F20E4A-552E-463F-BAFE-33DE3FBE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E133C6-9A1B-49EC-AD5B-0C2C6A13810A}" type="slidenum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0275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DE158-BA06-4A5A-9D31-3FC1E781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8109521" cy="994172"/>
          </a:xfrm>
        </p:spPr>
        <p:txBody>
          <a:bodyPr>
            <a:normAutofit/>
          </a:bodyPr>
          <a:lstStyle/>
          <a:p>
            <a:r>
              <a:rPr lang="en-US" sz="2550" b="1" dirty="0">
                <a:solidFill>
                  <a:srgbClr val="C00000"/>
                </a:solidFill>
                <a:latin typeface="Arial"/>
                <a:cs typeface="Arial"/>
              </a:rPr>
              <a:t>Trends from support on ADCOMS (provided by NAP Global Network), </a:t>
            </a:r>
            <a:r>
              <a:rPr lang="en-US" sz="2550" b="1" dirty="0" err="1">
                <a:solidFill>
                  <a:srgbClr val="C00000"/>
                </a:solidFill>
                <a:latin typeface="Arial"/>
                <a:cs typeface="Arial"/>
              </a:rPr>
              <a:t>ctd</a:t>
            </a:r>
            <a:r>
              <a:rPr lang="en-US" sz="2550" b="1" dirty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endParaRPr lang="de-DE" sz="255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375CB9-1093-48BE-92DD-F9CCE026D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3137"/>
            <a:ext cx="8304797" cy="3263504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Some countries used the </a:t>
            </a:r>
            <a:r>
              <a:rPr lang="en-US" sz="1650" dirty="0" err="1">
                <a:latin typeface="Arial"/>
                <a:cs typeface="Arial"/>
              </a:rPr>
              <a:t>AdComms</a:t>
            </a:r>
            <a:r>
              <a:rPr lang="en-US" sz="1650" dirty="0">
                <a:latin typeface="Arial"/>
                <a:cs typeface="Arial"/>
              </a:rPr>
              <a:t> as an opportunity</a:t>
            </a:r>
            <a:r>
              <a:rPr lang="en-US" sz="1650" b="1" dirty="0">
                <a:latin typeface="Arial"/>
                <a:cs typeface="Arial"/>
              </a:rPr>
              <a:t> include to emerging trends, including impacts of the Covid-19 pandemic on adaptation</a:t>
            </a:r>
            <a:r>
              <a:rPr lang="en-US" sz="1650" dirty="0">
                <a:latin typeface="Arial"/>
                <a:cs typeface="Arial"/>
              </a:rPr>
              <a:t>, not captured to date in other adaptation plans or communications.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Some countries (e.g., Nigeria, Haiti, Liberia) have included in their ADCOM a repository of </a:t>
            </a:r>
            <a:r>
              <a:rPr lang="en-US" sz="1650" b="1" dirty="0">
                <a:latin typeface="Arial"/>
                <a:cs typeface="Arial"/>
              </a:rPr>
              <a:t>adaptation projects and activities </a:t>
            </a:r>
            <a:r>
              <a:rPr lang="en-US" sz="1650" dirty="0">
                <a:latin typeface="Arial"/>
                <a:cs typeface="Arial"/>
              </a:rPr>
              <a:t>implemented to date, which 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/>
                <a:cs typeface="Arial"/>
              </a:rPr>
              <a:t>Reference for donors and stakeholders /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highlight good practices and lessons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/>
                <a:cs typeface="Arial"/>
              </a:rPr>
              <a:t>Highlighting regional and sectoral disparities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350" dirty="0">
              <a:latin typeface="Arial"/>
              <a:cs typeface="Arial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13F022-71C1-4160-8E37-4D873A13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b="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AdComm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-DAT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8054A-34B6-425B-B7AB-9DBB726F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1230109-FF4A-4887-A9F2-35ABBD3A7C2F}" type="datetime1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01.03.2022</a:t>
            </a:fld>
            <a:endParaRPr lang="de-DE" b="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F20E4A-552E-463F-BAFE-33DE3FBE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E133C6-9A1B-49EC-AD5B-0C2C6A13810A}" type="slidenum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de-DE" b="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41520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DE158-BA06-4A5A-9D31-3FC1E781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8109521" cy="994172"/>
          </a:xfrm>
        </p:spPr>
        <p:txBody>
          <a:bodyPr>
            <a:normAutofit/>
          </a:bodyPr>
          <a:lstStyle/>
          <a:p>
            <a:r>
              <a:rPr lang="en-US" sz="2550" b="1" dirty="0">
                <a:solidFill>
                  <a:srgbClr val="C00000"/>
                </a:solidFill>
                <a:latin typeface="Arial"/>
                <a:cs typeface="Arial"/>
              </a:rPr>
              <a:t>Trends from support on ADCOMS (provided by NAP Global Network), </a:t>
            </a:r>
            <a:r>
              <a:rPr lang="en-US" sz="2550" b="1" dirty="0" err="1">
                <a:solidFill>
                  <a:srgbClr val="C00000"/>
                </a:solidFill>
                <a:latin typeface="Arial"/>
                <a:cs typeface="Arial"/>
              </a:rPr>
              <a:t>ctd</a:t>
            </a:r>
            <a:r>
              <a:rPr lang="en-US" sz="2550" b="1" dirty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endParaRPr lang="de-DE" sz="255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375CB9-1093-48BE-92DD-F9CCE026D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3137"/>
            <a:ext cx="8478551" cy="3263504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Countries have included information on the four voluntary elements such as “</a:t>
            </a:r>
            <a:r>
              <a:rPr lang="en-US" sz="1650" b="1" dirty="0">
                <a:latin typeface="Arial"/>
                <a:cs typeface="Arial"/>
              </a:rPr>
              <a:t>Gender-responsive adaptation action and Traditional Knowledge, knowledge of Indigenous Peoples, and local knowledge systems related to adaptation</a:t>
            </a:r>
            <a:r>
              <a:rPr lang="en-US" sz="1650" dirty="0">
                <a:latin typeface="Arial"/>
                <a:cs typeface="Arial"/>
              </a:rPr>
              <a:t>” 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Many countries are including an aggregate estimated </a:t>
            </a:r>
            <a:r>
              <a:rPr lang="en-US" sz="1650" b="1" dirty="0">
                <a:latin typeface="Arial"/>
                <a:cs typeface="Arial"/>
              </a:rPr>
              <a:t>cost of adaptation</a:t>
            </a:r>
            <a:r>
              <a:rPr lang="en-US" sz="1650" dirty="0">
                <a:latin typeface="Arial"/>
                <a:cs typeface="Arial"/>
              </a:rPr>
              <a:t> in the country 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/>
                <a:cs typeface="Arial"/>
              </a:rPr>
              <a:t>The amounts estimated to be needed vary widely – Namibia for example estimates that USD 1.72 billion is needed from 2021 to 2030, while Somalia estimates USD 48.5 billion  for the same period.</a:t>
            </a:r>
            <a:endParaRPr lang="en-US" sz="135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Collecting information (especially at the sub-national level) is challenging without an M&amp;E system for national adaptation in place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350" dirty="0">
              <a:latin typeface="Arial"/>
              <a:cs typeface="Arial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13F022-71C1-4160-8E37-4D873A13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b="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AdComm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-DAT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8054A-34B6-425B-B7AB-9DBB726F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1230109-FF4A-4887-A9F2-35ABBD3A7C2F}" type="datetime1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01.03.2022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F20E4A-552E-463F-BAFE-33DE3FBE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E133C6-9A1B-49EC-AD5B-0C2C6A13810A}" type="slidenum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2800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DE158-BA06-4A5A-9D31-3FC1E781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8109521" cy="994172"/>
          </a:xfrm>
        </p:spPr>
        <p:txBody>
          <a:bodyPr>
            <a:normAutofit/>
          </a:bodyPr>
          <a:lstStyle/>
          <a:p>
            <a:r>
              <a:rPr lang="de-DE" sz="255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AdComm-Drafting</a:t>
            </a:r>
            <a:r>
              <a:rPr lang="de-DE" sz="255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Assistance Tool (</a:t>
            </a:r>
            <a:r>
              <a:rPr lang="de-DE" sz="255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AdComm</a:t>
            </a:r>
            <a:r>
              <a:rPr lang="de-DE" sz="255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-DAT)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375CB9-1093-48BE-92DD-F9CCE026D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3137"/>
            <a:ext cx="8109521" cy="3263504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50" dirty="0">
                <a:latin typeface="Arial"/>
                <a:cs typeface="Arial"/>
              </a:rPr>
              <a:t>Offers </a:t>
            </a:r>
            <a:r>
              <a:rPr lang="en-GB" sz="1650" b="1" dirty="0">
                <a:latin typeface="Arial"/>
                <a:cs typeface="Arial"/>
              </a:rPr>
              <a:t>non-prescriptive step by step guidance</a:t>
            </a:r>
            <a:r>
              <a:rPr lang="en-GB" sz="1650" dirty="0">
                <a:latin typeface="Arial"/>
                <a:cs typeface="Arial"/>
              </a:rPr>
              <a:t> </a:t>
            </a:r>
            <a:endParaRPr lang="en-GB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50" b="1" dirty="0">
                <a:latin typeface="Arial" panose="020B0604020202020204" pitchFamily="34" charset="0"/>
                <a:cs typeface="Arial" panose="020B0604020202020204" pitchFamily="34" charset="0"/>
              </a:rPr>
              <a:t>Supports countries </a:t>
            </a:r>
            <a:r>
              <a:rPr lang="en-GB" sz="1650" dirty="0">
                <a:latin typeface="Arial" panose="020B0604020202020204" pitchFamily="34" charset="0"/>
                <a:cs typeface="Arial" panose="020B0604020202020204" pitchFamily="34" charset="0"/>
              </a:rPr>
              <a:t>that specifically decide to prepare and submit a </a:t>
            </a:r>
            <a:r>
              <a:rPr lang="en-GB" sz="1650" b="1" dirty="0">
                <a:latin typeface="Arial" panose="020B0604020202020204" pitchFamily="34" charset="0"/>
                <a:cs typeface="Arial" panose="020B0604020202020204" pitchFamily="34" charset="0"/>
              </a:rPr>
              <a:t>stand-alone document </a:t>
            </a:r>
            <a:r>
              <a:rPr lang="en-GB" sz="1650" dirty="0">
                <a:latin typeface="Arial" panose="020B0604020202020204" pitchFamily="34" charset="0"/>
                <a:cs typeface="Arial" panose="020B0604020202020204" pitchFamily="34" charset="0"/>
              </a:rPr>
              <a:t>rather than choosing one of the existing communication vehicles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50" b="1" dirty="0">
                <a:latin typeface="Arial"/>
                <a:cs typeface="Arial"/>
              </a:rPr>
              <a:t>Reduces the reporting burden </a:t>
            </a:r>
            <a:r>
              <a:rPr lang="en-GB" sz="1650" dirty="0">
                <a:latin typeface="Arial"/>
                <a:cs typeface="Arial"/>
              </a:rPr>
              <a:t>to a minimum by offering a structure that builds on the guidance provided in Decision 9/CMA.1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50" dirty="0">
                <a:latin typeface="Arial"/>
                <a:ea typeface="+mn-lt"/>
                <a:cs typeface="+mn-lt"/>
              </a:rPr>
              <a:t>Available from: https://adcomm-dat.org/</a:t>
            </a:r>
            <a:endParaRPr lang="en-GB" sz="1650" dirty="0">
              <a:latin typeface="Arial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GB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13F022-71C1-4160-8E37-4D873A13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b="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AdComm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-DAT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8054A-34B6-425B-B7AB-9DBB726F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1230109-FF4A-4887-A9F2-35ABBD3A7C2F}" type="datetime1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01.03.2022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F20E4A-552E-463F-BAFE-33DE3FBE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E133C6-9A1B-49EC-AD5B-0C2C6A13810A}" type="slidenum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7724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DE158-BA06-4A5A-9D31-3FC1E781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8109521" cy="994172"/>
          </a:xfrm>
        </p:spPr>
        <p:txBody>
          <a:bodyPr>
            <a:normAutofit/>
          </a:bodyPr>
          <a:lstStyle/>
          <a:p>
            <a:r>
              <a:rPr lang="de-DE" sz="255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AdComm-Drafting</a:t>
            </a:r>
            <a:r>
              <a:rPr lang="de-DE" sz="25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Assistance Tool (</a:t>
            </a:r>
            <a:r>
              <a:rPr lang="de-DE" sz="255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AdComm</a:t>
            </a:r>
            <a:r>
              <a:rPr lang="de-DE" sz="25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-DAT) – </a:t>
            </a:r>
            <a:r>
              <a:rPr lang="de-DE" sz="255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</a:t>
            </a:r>
            <a:r>
              <a:rPr lang="de-DE" sz="25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5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Learnt</a:t>
            </a:r>
            <a:endParaRPr lang="de-DE" sz="25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375CB9-1093-48BE-92DD-F9CCE026D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3137"/>
            <a:ext cx="8109521" cy="3263504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None/>
            </a:pPr>
            <a:r>
              <a:rPr lang="en-CA" sz="1800" dirty="0"/>
              <a:t>With GIZ support, the NAP Global Network has piloted the </a:t>
            </a:r>
            <a:r>
              <a:rPr lang="en-CA" sz="1800" dirty="0" err="1"/>
              <a:t>AdComm</a:t>
            </a:r>
            <a:r>
              <a:rPr lang="en-CA" sz="1800" dirty="0"/>
              <a:t>-DAT via technical assistance to </a:t>
            </a:r>
            <a:r>
              <a:rPr lang="en-CA" sz="1800" b="1" dirty="0"/>
              <a:t>Vietnam</a:t>
            </a:r>
            <a:r>
              <a:rPr lang="en-CA" sz="1800" dirty="0"/>
              <a:t> and </a:t>
            </a:r>
            <a:r>
              <a:rPr lang="en-CA" sz="1800" b="1" dirty="0"/>
              <a:t>Mexico</a:t>
            </a:r>
            <a:r>
              <a:rPr lang="en-CA" sz="1800" dirty="0"/>
              <a:t>. Lessons from that support include: </a:t>
            </a:r>
          </a:p>
          <a:p>
            <a:pPr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CA" sz="1800" dirty="0"/>
              <a:t>The </a:t>
            </a:r>
            <a:r>
              <a:rPr lang="en-CA" sz="1800" b="1" dirty="0" err="1"/>
              <a:t>AdComm</a:t>
            </a:r>
            <a:r>
              <a:rPr lang="en-CA" sz="1800" b="1" dirty="0"/>
              <a:t>-DAT can help guide the collection of data and information from existing sources </a:t>
            </a:r>
            <a:r>
              <a:rPr lang="en-CA" sz="1800" dirty="0"/>
              <a:t>– having a monitoring and evaluation system for adaptation is vital for collecting information.</a:t>
            </a:r>
          </a:p>
          <a:p>
            <a:pPr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CA" sz="1800" dirty="0"/>
              <a:t>Though an international reporting mechanism, </a:t>
            </a:r>
            <a:r>
              <a:rPr lang="en-CA" sz="1800" b="1" dirty="0"/>
              <a:t>ADCOMs can </a:t>
            </a:r>
            <a:r>
              <a:rPr lang="en-US" sz="1800" b="1" dirty="0"/>
              <a:t>serve as an important national-level and sub-national resource on adaptation</a:t>
            </a:r>
            <a:r>
              <a:rPr lang="en-CA" sz="1800" dirty="0"/>
              <a:t>. Clarifying the value-add at the national level is valuable at the beginning of the process</a:t>
            </a:r>
          </a:p>
          <a:p>
            <a:pPr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CA" sz="1800" b="1" dirty="0"/>
              <a:t>Adaptation stakeholder mapping is another essential step at the outset </a:t>
            </a:r>
            <a:r>
              <a:rPr lang="en-CA" sz="1800" dirty="0"/>
              <a:t>of the ADCOM development process, and the </a:t>
            </a:r>
            <a:r>
              <a:rPr lang="en-CA" sz="1800" dirty="0" err="1"/>
              <a:t>AdComm</a:t>
            </a:r>
            <a:r>
              <a:rPr lang="en-CA" sz="1800" dirty="0"/>
              <a:t>-DAT can be used to structure questions for stakeholder consultation and input.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GB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13F022-71C1-4160-8E37-4D873A13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b="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AdComm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-DAT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8054A-34B6-425B-B7AB-9DBB726F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1230109-FF4A-4887-A9F2-35ABBD3A7C2F}" type="datetime1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01.03.2022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F20E4A-552E-463F-BAFE-33DE3FBE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E133C6-9A1B-49EC-AD5B-0C2C6A13810A}" type="slidenum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6591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8AD8F644-CC18-4D21-AF58-3EA28B6C2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de-DE" sz="25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B95DCB03-1B65-44BE-879D-24984858EA56}"/>
              </a:ext>
            </a:extLst>
          </p:cNvPr>
          <p:cNvSpPr txBox="1">
            <a:spLocks/>
          </p:cNvSpPr>
          <p:nvPr/>
        </p:nvSpPr>
        <p:spPr>
          <a:xfrm>
            <a:off x="628650" y="2226469"/>
            <a:ext cx="7980778" cy="3263504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numCol="3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Kristin Diederich</a:t>
            </a: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 advisor</a:t>
            </a: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Policy Support </a:t>
            </a:r>
            <a:r>
              <a:rPr lang="en-US" sz="165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en-US" sz="165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Kristin.Diederich@giz.de</a:t>
            </a:r>
            <a:endParaRPr lang="en-US" sz="165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special thanks to </a:t>
            </a: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endParaRPr lang="en-US" sz="165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endParaRPr lang="en-US" sz="165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endParaRPr lang="en-US" sz="165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endParaRPr lang="en-US" sz="165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Maik Winges</a:t>
            </a: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</a:t>
            </a: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Policy Support </a:t>
            </a:r>
            <a:r>
              <a:rPr lang="en-US" sz="165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en-US" sz="165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Maik.Winges@giz.de</a:t>
            </a: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endParaRPr lang="en-US" sz="165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endParaRPr lang="en-US" sz="165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endParaRPr lang="en-US" sz="165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endParaRPr lang="en-US" sz="165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endParaRPr lang="en-US" sz="165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Amina Schild</a:t>
            </a: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</a:t>
            </a: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Policy Support </a:t>
            </a:r>
            <a:r>
              <a:rPr lang="en-US" sz="165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en-US" sz="165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 fontAlgn="auto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Amina-Laura.Schild@giz.de</a:t>
            </a:r>
            <a:r>
              <a:rPr lang="en-US" sz="165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Google Shape;211;p25">
            <a:extLst>
              <a:ext uri="{FF2B5EF4-FFF2-40B4-BE49-F238E27FC236}">
                <a16:creationId xmlns:a16="http://schemas.microsoft.com/office/drawing/2014/main" id="{C1EC0600-90FD-4E36-BEA7-9E6CAEB17F41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574" y="4235632"/>
            <a:ext cx="2711084" cy="13555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5AB9AE-0E04-4587-9C8F-BB5AF5362B54}"/>
              </a:ext>
            </a:extLst>
          </p:cNvPr>
          <p:cNvSpPr txBox="1"/>
          <p:nvPr/>
        </p:nvSpPr>
        <p:spPr>
          <a:xfrm>
            <a:off x="3339733" y="4475509"/>
            <a:ext cx="457393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info@napglobalnetwork.org </a:t>
            </a:r>
            <a:endParaRPr lang="en-GB" sz="135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9E2871C-A932-4EC5-91B9-B992CE5F6F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85" r="31859"/>
          <a:stretch/>
        </p:blipFill>
        <p:spPr>
          <a:xfrm>
            <a:off x="3344863" y="4889905"/>
            <a:ext cx="1721786" cy="60587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B703C36-8D74-4991-A451-B03DCD16E3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54" y="4894624"/>
            <a:ext cx="473948" cy="520823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0F7E966-4601-41A5-B615-9AC9E4A901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7" t="43285"/>
          <a:stretch/>
        </p:blipFill>
        <p:spPr>
          <a:xfrm>
            <a:off x="5739007" y="4798066"/>
            <a:ext cx="959642" cy="7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5971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54189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599E106-5251-4B71-8DE1-73FDB1773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106596-72C3-4616-A13B-947FE228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923801"/>
            <a:ext cx="8229600" cy="666813"/>
          </a:xfr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lIns="91440" tIns="45720" rIns="91440" bIns="45720" anchor="t"/>
          <a:lstStyle/>
          <a:p>
            <a:r>
              <a:rPr lang="de-DE" dirty="0">
                <a:solidFill>
                  <a:srgbClr val="002060"/>
                </a:solidFill>
              </a:rPr>
              <a:t>Virtual Workshop</a:t>
            </a:r>
            <a:r>
              <a:rPr lang="en-US" b="0" dirty="0">
                <a:solidFill>
                  <a:srgbClr val="002060"/>
                </a:solidFill>
              </a:rPr>
              <a:t>: 3 hours stretched over 3 days</a:t>
            </a:r>
            <a:r>
              <a:rPr lang="de-DE" dirty="0">
                <a:solidFill>
                  <a:srgbClr val="002060"/>
                </a:solidFill>
              </a:rPr>
              <a:t> 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A35FEEBE-15AA-4511-80EF-EA8F2F80CDC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63550" y="1619252"/>
          <a:ext cx="8229600" cy="424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885C3E7-3524-4F68-AED1-EB5E23AF78BE}"/>
              </a:ext>
            </a:extLst>
          </p:cNvPr>
          <p:cNvSpPr txBox="1"/>
          <p:nvPr/>
        </p:nvSpPr>
        <p:spPr>
          <a:xfrm>
            <a:off x="463552" y="6057783"/>
            <a:ext cx="747352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&gt; Through an interactive format and peer-learning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323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mountain&#10;&#10;Description automatically generated">
            <a:extLst>
              <a:ext uri="{FF2B5EF4-FFF2-40B4-BE49-F238E27FC236}">
                <a16:creationId xmlns:a16="http://schemas.microsoft.com/office/drawing/2014/main" id="{2AD1B5F4-FEE4-4E57-A61B-0472F38AC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8" y="1140975"/>
            <a:ext cx="8036644" cy="530544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A405A8-C0C2-46C7-9632-FE8E86B01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77891" y="6446416"/>
            <a:ext cx="2133600" cy="365125"/>
          </a:xfrm>
        </p:spPr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37B53F02-D5E4-4AEA-A3B4-8C62A2F2F22C}"/>
              </a:ext>
            </a:extLst>
          </p:cNvPr>
          <p:cNvSpPr txBox="1"/>
          <p:nvPr/>
        </p:nvSpPr>
        <p:spPr>
          <a:xfrm>
            <a:off x="106663" y="1066187"/>
            <a:ext cx="6400799" cy="1533581"/>
          </a:xfrm>
          <a:prstGeom prst="rect">
            <a:avLst/>
          </a:prstGeom>
          <a:solidFill>
            <a:schemeClr val="tx2">
              <a:lumMod val="20000"/>
              <a:lumOff val="80000"/>
              <a:alpha val="94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Adaptation M&amp;E for reporting in ADCOM and in BTR 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24960969-BF04-4539-808E-DEFFA228CF9D}"/>
              </a:ext>
            </a:extLst>
          </p:cNvPr>
          <p:cNvSpPr txBox="1"/>
          <p:nvPr/>
        </p:nvSpPr>
        <p:spPr>
          <a:xfrm>
            <a:off x="1690255" y="3289226"/>
            <a:ext cx="7324436" cy="2427800"/>
          </a:xfrm>
          <a:prstGeom prst="rect">
            <a:avLst/>
          </a:prstGeom>
          <a:solidFill>
            <a:schemeClr val="tx2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chemeClr val="tx2"/>
              </a:solidFill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chemeClr val="tx2"/>
                </a:solidFill>
              </a:rPr>
              <a:t>Timo Leiter</a:t>
            </a: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b="0" dirty="0">
                <a:solidFill>
                  <a:schemeClr val="tx2"/>
                </a:solidFill>
              </a:rPr>
              <a:t>Grantham Research Institute on Climate Change </a:t>
            </a: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b="0" dirty="0">
                <a:solidFill>
                  <a:schemeClr val="tx2"/>
                </a:solidFill>
              </a:rPr>
              <a:t>and </a:t>
            </a:r>
            <a:r>
              <a:rPr lang="de-DE" b="0" dirty="0" err="1">
                <a:solidFill>
                  <a:schemeClr val="tx2"/>
                </a:solidFill>
              </a:rPr>
              <a:t>the</a:t>
            </a:r>
            <a:r>
              <a:rPr lang="de-DE" b="0" dirty="0">
                <a:solidFill>
                  <a:schemeClr val="tx2"/>
                </a:solidFill>
              </a:rPr>
              <a:t> Environment (London School </a:t>
            </a:r>
            <a:r>
              <a:rPr lang="de-DE" b="0" dirty="0" err="1">
                <a:solidFill>
                  <a:schemeClr val="tx2"/>
                </a:solidFill>
              </a:rPr>
              <a:t>of</a:t>
            </a:r>
            <a:r>
              <a:rPr lang="de-DE" b="0" dirty="0">
                <a:solidFill>
                  <a:schemeClr val="tx2"/>
                </a:solidFill>
              </a:rPr>
              <a:t> Economics)</a:t>
            </a: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1A3D4-2252-4AAF-AA1D-9353A124E5ED}"/>
              </a:ext>
            </a:extLst>
          </p:cNvPr>
          <p:cNvSpPr txBox="1"/>
          <p:nvPr/>
        </p:nvSpPr>
        <p:spPr>
          <a:xfrm rot="20461181">
            <a:off x="1889489" y="3240836"/>
            <a:ext cx="326146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dk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 Q&amp;A</a:t>
            </a:r>
          </a:p>
        </p:txBody>
      </p:sp>
      <p:pic>
        <p:nvPicPr>
          <p:cNvPr id="13" name="Graphic 12" descr="Customer review RTL">
            <a:extLst>
              <a:ext uri="{FF2B5EF4-FFF2-40B4-BE49-F238E27FC236}">
                <a16:creationId xmlns:a16="http://schemas.microsoft.com/office/drawing/2014/main" id="{03B5AF7B-FC95-49CB-8312-D60745F5C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47216">
            <a:off x="4570815" y="2896404"/>
            <a:ext cx="529137" cy="529137"/>
          </a:xfrm>
          <a:prstGeom prst="rect">
            <a:avLst/>
          </a:prstGeom>
        </p:spPr>
      </p:pic>
      <p:pic>
        <p:nvPicPr>
          <p:cNvPr id="15" name="Graphic 14" descr="Questions">
            <a:extLst>
              <a:ext uri="{FF2B5EF4-FFF2-40B4-BE49-F238E27FC236}">
                <a16:creationId xmlns:a16="http://schemas.microsoft.com/office/drawing/2014/main" id="{A04DCD93-E80C-4622-BE6D-A8314F4B3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31868">
            <a:off x="1949479" y="3738979"/>
            <a:ext cx="592872" cy="5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8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" b="875"/>
          <a:stretch>
            <a:fillRect/>
          </a:stretch>
        </p:blipFill>
        <p:spPr>
          <a:xfrm>
            <a:off x="0" y="849756"/>
            <a:ext cx="9144000" cy="4365625"/>
          </a:xfrm>
          <a:prstGeom prst="rect">
            <a:avLst/>
          </a:prstGeom>
          <a:solidFill>
            <a:schemeClr val="tx1">
              <a:alpha val="46000"/>
            </a:schemeClr>
          </a:solidFill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1937" y="2927379"/>
            <a:ext cx="6544767" cy="883488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  <a:ea typeface="+mn-ea"/>
                <a:cs typeface="+mn-cs"/>
              </a:rPr>
              <a:t>Adaptation M&amp;E and adaptation reporting</a:t>
            </a:r>
            <a:endParaRPr lang="en-US" dirty="0">
              <a:solidFill>
                <a:schemeClr val="tx2"/>
              </a:solidFill>
              <a:ea typeface="+mn-ea"/>
              <a:cs typeface="+mn-cs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1937" y="3930622"/>
            <a:ext cx="8130696" cy="480929"/>
          </a:xfrm>
        </p:spPr>
        <p:txBody>
          <a:bodyPr/>
          <a:lstStyle/>
          <a:p>
            <a:r>
              <a:rPr lang="en-US" sz="2000" dirty="0"/>
              <a:t>Timo Leiter</a:t>
            </a:r>
          </a:p>
          <a:p>
            <a:r>
              <a:rPr lang="en-US" dirty="0">
                <a:solidFill>
                  <a:schemeClr val="tx1"/>
                </a:solidFill>
              </a:rPr>
              <a:t>Researcher &amp; PhD candidate</a:t>
            </a:r>
          </a:p>
          <a:p>
            <a:r>
              <a:rPr lang="en-US" dirty="0">
                <a:solidFill>
                  <a:schemeClr val="tx1"/>
                </a:solidFill>
              </a:rPr>
              <a:t>Grantham Research Institute on Climate Change and the Environment</a:t>
            </a:r>
          </a:p>
          <a:p>
            <a:r>
              <a:rPr lang="en-US" dirty="0">
                <a:solidFill>
                  <a:schemeClr val="tx1"/>
                </a:solidFill>
                <a:hlinkClick r:id="rId4"/>
              </a:rPr>
              <a:t>T.L.Leiter@lse.ac.uk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81A6AC40-CD0D-4B74-89D9-786EB4BD4129}"/>
              </a:ext>
            </a:extLst>
          </p:cNvPr>
          <p:cNvSpPr txBox="1">
            <a:spLocks/>
          </p:cNvSpPr>
          <p:nvPr/>
        </p:nvSpPr>
        <p:spPr>
          <a:xfrm>
            <a:off x="256942" y="1239793"/>
            <a:ext cx="3902682" cy="88348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SzPct val="90000"/>
              <a:buFont typeface="Symbol" panose="05050102010706020507" pitchFamily="18" charset="2"/>
              <a:buNone/>
              <a:defRPr sz="1800" b="1" kern="1200" spc="-6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Clr>
                <a:srgbClr val="2E3052"/>
              </a:buClr>
            </a:pPr>
            <a:r>
              <a:rPr lang="en-GB" i="1" dirty="0">
                <a:solidFill>
                  <a:srgbClr val="2E3052"/>
                </a:solidFill>
                <a:latin typeface="Century Gothic"/>
              </a:rPr>
              <a:t>PATPA Regional Group</a:t>
            </a:r>
          </a:p>
          <a:p>
            <a:pPr fontAlgn="auto">
              <a:buClr>
                <a:srgbClr val="2E3052"/>
              </a:buClr>
            </a:pPr>
            <a:r>
              <a:rPr lang="en-GB" i="1" dirty="0">
                <a:solidFill>
                  <a:srgbClr val="2E3052"/>
                </a:solidFill>
                <a:latin typeface="Century Gothic"/>
              </a:rPr>
              <a:t>Anglophone Africa, </a:t>
            </a:r>
          </a:p>
          <a:p>
            <a:pPr fontAlgn="auto">
              <a:buClr>
                <a:srgbClr val="2E3052"/>
              </a:buClr>
            </a:pPr>
            <a:r>
              <a:rPr lang="en-GB" i="1" dirty="0">
                <a:solidFill>
                  <a:srgbClr val="2E3052"/>
                </a:solidFill>
                <a:latin typeface="Century Gothic"/>
              </a:rPr>
              <a:t>22-24 February 2022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E088A5C-E0A1-4E47-B12A-2FD8D71366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52" y="5394264"/>
            <a:ext cx="447916" cy="36430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01E98F9-F286-4466-9CF4-E8BECC206F69}"/>
              </a:ext>
            </a:extLst>
          </p:cNvPr>
          <p:cNvSpPr txBox="1"/>
          <p:nvPr/>
        </p:nvSpPr>
        <p:spPr>
          <a:xfrm>
            <a:off x="3687580" y="5394263"/>
            <a:ext cx="173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2E3052"/>
                </a:solidFill>
                <a:latin typeface="Century Gothic"/>
              </a:rPr>
              <a:t>@TimoLeiter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FA07C61-370A-44A3-AF65-C7A8AD013BC9}"/>
              </a:ext>
            </a:extLst>
          </p:cNvPr>
          <p:cNvSpPr txBox="1">
            <a:spLocks/>
          </p:cNvSpPr>
          <p:nvPr/>
        </p:nvSpPr>
        <p:spPr>
          <a:xfrm>
            <a:off x="256942" y="1818108"/>
            <a:ext cx="5416052" cy="8834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500" b="1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400" dirty="0">
              <a:solidFill>
                <a:srgbClr val="ED3D4A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72792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725CEE1-7922-4FFC-B230-8267E72B5C3A}"/>
              </a:ext>
            </a:extLst>
          </p:cNvPr>
          <p:cNvSpPr/>
          <p:nvPr/>
        </p:nvSpPr>
        <p:spPr>
          <a:xfrm>
            <a:off x="1573968" y="5391775"/>
            <a:ext cx="1219893" cy="50217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8" y="1041284"/>
            <a:ext cx="6687502" cy="371567"/>
          </a:xfrm>
        </p:spPr>
        <p:txBody>
          <a:bodyPr/>
          <a:lstStyle/>
          <a:p>
            <a:r>
              <a:rPr lang="en-GB" dirty="0"/>
              <a:t>What role for M&amp;E?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172CE3-02EB-41A3-B3C8-AFAFC6CE2EAA}"/>
              </a:ext>
            </a:extLst>
          </p:cNvPr>
          <p:cNvSpPr txBox="1">
            <a:spLocks/>
          </p:cNvSpPr>
          <p:nvPr/>
        </p:nvSpPr>
        <p:spPr>
          <a:xfrm>
            <a:off x="261938" y="1527810"/>
            <a:ext cx="4528029" cy="3072762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850"/>
              </a:spcBef>
              <a:spcAft>
                <a:spcPts val="100"/>
              </a:spcAft>
              <a:buClr>
                <a:schemeClr val="tx1"/>
              </a:buClr>
              <a:buSzPct val="90000"/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462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09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3052"/>
                </a:solidFill>
                <a:latin typeface="Century Gothic"/>
                <a:cs typeface="Arial" charset="0"/>
              </a:rPr>
              <a:t>How to get information for reporting?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Reporting on adaptation via any vehicle requires gathering information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A </a:t>
            </a:r>
            <a:r>
              <a:rPr lang="en-GB" sz="1200" b="1" dirty="0">
                <a:solidFill>
                  <a:srgbClr val="2E3052"/>
                </a:solidFill>
                <a:latin typeface="Century Gothic"/>
                <a:cs typeface="Arial" charset="0"/>
              </a:rPr>
              <a:t>national adaptation M&amp;E system </a:t>
            </a: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is a way of gathering that information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27 countries are already using it, &gt;30 are developing one </a:t>
            </a:r>
            <a:r>
              <a:rPr lang="en-GB" sz="1000" dirty="0">
                <a:solidFill>
                  <a:srgbClr val="0070C0"/>
                </a:solidFill>
                <a:latin typeface="Century Gothic"/>
                <a:cs typeface="Arial" charset="0"/>
              </a:rPr>
              <a:t>(Leiter, 2021)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</a:pPr>
            <a:endParaRPr lang="en-GB" sz="1000" b="1" dirty="0">
              <a:solidFill>
                <a:srgbClr val="2E3052"/>
              </a:solidFill>
              <a:latin typeface="Century Gothic"/>
              <a:cs typeface="Arial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946B493-4446-439B-972D-F1CE6E9AED0B}"/>
              </a:ext>
            </a:extLst>
          </p:cNvPr>
          <p:cNvSpPr txBox="1"/>
          <p:nvPr/>
        </p:nvSpPr>
        <p:spPr>
          <a:xfrm>
            <a:off x="2032910" y="5491790"/>
            <a:ext cx="1738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2E3052"/>
                </a:solidFill>
                <a:latin typeface="Century Gothic"/>
              </a:rPr>
              <a:t>@TimoLeiter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75F628-49F3-4668-A62D-1B9DFB6AB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77" y="5512211"/>
            <a:ext cx="371592" cy="30222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1EA2587-9171-4430-9F22-851489C5EB68}"/>
              </a:ext>
            </a:extLst>
          </p:cNvPr>
          <p:cNvSpPr txBox="1"/>
          <p:nvPr/>
        </p:nvSpPr>
        <p:spPr>
          <a:xfrm>
            <a:off x="3711389" y="5391776"/>
            <a:ext cx="54326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srgbClr val="2E3052"/>
                </a:solidFill>
                <a:latin typeface="Century Gothic"/>
              </a:rPr>
              <a:t>NAP M&amp;E systems in operation &amp; under development as of 2021 </a:t>
            </a:r>
            <a:r>
              <a:rPr lang="en-GB" sz="1100" b="0" dirty="0">
                <a:solidFill>
                  <a:srgbClr val="0070C0"/>
                </a:solidFill>
                <a:latin typeface="Century Gothic"/>
                <a:cs typeface="Arial" charset="0"/>
              </a:rPr>
              <a:t>(Leiter, 2021)</a:t>
            </a:r>
            <a:r>
              <a:rPr lang="en-GB" sz="1100" dirty="0">
                <a:solidFill>
                  <a:srgbClr val="2E3052"/>
                </a:solidFill>
                <a:latin typeface="Century Gothic"/>
              </a:rPr>
              <a:t>: </a:t>
            </a:r>
            <a:r>
              <a:rPr lang="en-GB" sz="1100" b="0" dirty="0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https://www.sciencedirect.com/science/article/pii/S1462901121002379</a:t>
            </a:r>
            <a:r>
              <a:rPr lang="en-GB" sz="1100" b="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GB" sz="1600" b="0" dirty="0">
              <a:solidFill>
                <a:srgbClr val="2E3052"/>
              </a:solidFill>
              <a:latin typeface="Century Gothic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0D54268-78B7-4E5F-A3B6-95C62F167577}"/>
              </a:ext>
            </a:extLst>
          </p:cNvPr>
          <p:cNvSpPr txBox="1">
            <a:spLocks/>
          </p:cNvSpPr>
          <p:nvPr/>
        </p:nvSpPr>
        <p:spPr>
          <a:xfrm>
            <a:off x="261938" y="3346417"/>
            <a:ext cx="4085672" cy="113697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850"/>
              </a:spcBef>
              <a:spcAft>
                <a:spcPts val="100"/>
              </a:spcAft>
              <a:buClr>
                <a:schemeClr val="tx1"/>
              </a:buClr>
              <a:buSzPct val="90000"/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462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09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3052"/>
                </a:solidFill>
                <a:latin typeface="Century Gothic"/>
                <a:cs typeface="Arial" charset="0"/>
              </a:rPr>
              <a:t>M&amp;E of implementation: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What is/has been done? 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What effects has it had?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2E3052"/>
              </a:solidFill>
              <a:latin typeface="Century Gothic"/>
              <a:cs typeface="Arial" charset="0"/>
            </a:endParaRP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2E3052"/>
                </a:solidFill>
                <a:latin typeface="Century Gothic"/>
                <a:cs typeface="Arial" charset="0"/>
              </a:rPr>
              <a:t>M&amp;E is </a:t>
            </a:r>
            <a:r>
              <a:rPr lang="en-GB" b="1" dirty="0">
                <a:solidFill>
                  <a:srgbClr val="2E3052"/>
                </a:solidFill>
                <a:latin typeface="Century Gothic"/>
                <a:cs typeface="Arial" charset="0"/>
              </a:rPr>
              <a:t>backward-looking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</a:pPr>
            <a:endParaRPr lang="en-GB" b="1" dirty="0">
              <a:solidFill>
                <a:srgbClr val="2E3052"/>
              </a:solidFill>
              <a:latin typeface="Century Gothic"/>
              <a:cs typeface="Arial" charset="0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5DAA6AA-A08E-4D2B-95DA-EFBD3B32C74C}"/>
              </a:ext>
            </a:extLst>
          </p:cNvPr>
          <p:cNvGraphicFramePr>
            <a:graphicFrameLocks noGrp="1"/>
          </p:cNvGraphicFramePr>
          <p:nvPr/>
        </p:nvGraphicFramePr>
        <p:xfrm>
          <a:off x="6000514" y="1166225"/>
          <a:ext cx="2786516" cy="3795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258">
                  <a:extLst>
                    <a:ext uri="{9D8B030D-6E8A-4147-A177-3AD203B41FA5}">
                      <a16:colId xmlns:a16="http://schemas.microsoft.com/office/drawing/2014/main" val="2174869395"/>
                    </a:ext>
                  </a:extLst>
                </a:gridCol>
                <a:gridCol w="1393258">
                  <a:extLst>
                    <a:ext uri="{9D8B030D-6E8A-4147-A177-3AD203B41FA5}">
                      <a16:colId xmlns:a16="http://schemas.microsoft.com/office/drawing/2014/main" val="2649938840"/>
                    </a:ext>
                  </a:extLst>
                </a:gridCol>
              </a:tblGrid>
              <a:tr h="27633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Adaptation reporting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757603"/>
                  </a:ext>
                </a:extLst>
              </a:tr>
              <a:tr h="808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NAP progress report </a:t>
                      </a:r>
                      <a:r>
                        <a:rPr lang="en-GB" sz="1400" dirty="0"/>
                        <a:t>published: 23*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NAP evaluation </a:t>
                      </a:r>
                      <a:r>
                        <a:rPr lang="en-GB" sz="1400" dirty="0"/>
                        <a:t>published: 15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467316"/>
                  </a:ext>
                </a:extLst>
              </a:tr>
              <a:tr h="2271195">
                <a:tc>
                  <a:txBody>
                    <a:bodyPr/>
                    <a:lstStyle/>
                    <a:p>
                      <a:r>
                        <a:rPr lang="en-GB" sz="1000" dirty="0"/>
                        <a:t>Austria, Belgium (Flanders),</a:t>
                      </a:r>
                    </a:p>
                    <a:p>
                      <a:r>
                        <a:rPr lang="en-GB" sz="1000" dirty="0"/>
                        <a:t>Brazil, </a:t>
                      </a:r>
                      <a:r>
                        <a:rPr lang="en-GB" sz="1000" b="1" dirty="0">
                          <a:highlight>
                            <a:srgbClr val="FFFF00"/>
                          </a:highlight>
                        </a:rPr>
                        <a:t>Burkina Faso,</a:t>
                      </a:r>
                      <a:r>
                        <a:rPr lang="en-GB" sz="1000" dirty="0"/>
                        <a:t> 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Cambodia,</a:t>
                      </a:r>
                    </a:p>
                    <a:p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Chile, Cyprus, France, Germany,</a:t>
                      </a:r>
                    </a:p>
                    <a:p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Japan, </a:t>
                      </a:r>
                      <a:r>
                        <a:rPr lang="en-GB" sz="1000" b="1" kern="120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Kenya,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Kiribati, Lithuania,</a:t>
                      </a:r>
                    </a:p>
                    <a:p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Mexico, Netherlands (Delta</a:t>
                      </a:r>
                    </a:p>
                    <a:p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Programme), Norway, Portugal,</a:t>
                      </a:r>
                    </a:p>
                    <a:p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Slovakia, Spain, </a:t>
                      </a:r>
                      <a:r>
                        <a:rPr lang="en-GB" sz="1000" b="1" kern="120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South Africa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South</a:t>
                      </a:r>
                    </a:p>
                    <a:p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Korea, Switzerland, United Kingdom</a:t>
                      </a:r>
                    </a:p>
                    <a:p>
                      <a:r>
                        <a:rPr lang="en-GB" sz="1000" kern="1200" dirty="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  <a:latin typeface="+mn-lt"/>
                          <a:ea typeface="+mn-ea"/>
                          <a:cs typeface="+mn-cs"/>
                        </a:rPr>
                        <a:t>*+ Sweden = 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Belgium, Cambodia, Chile, Czech</a:t>
                      </a:r>
                    </a:p>
                    <a:p>
                      <a:r>
                        <a:rPr lang="en-GB" sz="1000" dirty="0"/>
                        <a:t>Republic, Finland, France, Germany,</a:t>
                      </a:r>
                    </a:p>
                    <a:p>
                      <a:r>
                        <a:rPr lang="en-GB" sz="1000" dirty="0"/>
                        <a:t>Ireland, Mexico, Netherlands,</a:t>
                      </a:r>
                    </a:p>
                    <a:p>
                      <a:r>
                        <a:rPr lang="en-GB" sz="1000" dirty="0"/>
                        <a:t>Philippines, South Korea, Spain,</a:t>
                      </a:r>
                    </a:p>
                    <a:p>
                      <a:r>
                        <a:rPr lang="en-GB" sz="1000" dirty="0"/>
                        <a:t>Switzerland, United Kingdom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081085"/>
                  </a:ext>
                </a:extLst>
              </a:tr>
            </a:tbl>
          </a:graphicData>
        </a:graphic>
      </p:graphicFrame>
      <p:sp>
        <p:nvSpPr>
          <p:cNvPr id="36" name="Textfeld 35">
            <a:extLst>
              <a:ext uri="{FF2B5EF4-FFF2-40B4-BE49-F238E27FC236}">
                <a16:creationId xmlns:a16="http://schemas.microsoft.com/office/drawing/2014/main" id="{6218F4A2-8AFC-4DBE-BC3B-33C2D3C551BD}"/>
              </a:ext>
            </a:extLst>
          </p:cNvPr>
          <p:cNvSpPr txBox="1"/>
          <p:nvPr/>
        </p:nvSpPr>
        <p:spPr>
          <a:xfrm>
            <a:off x="6347313" y="4988079"/>
            <a:ext cx="1692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b="0" dirty="0">
                <a:solidFill>
                  <a:srgbClr val="2E3052"/>
                </a:solidFill>
                <a:latin typeface="Century Gothic"/>
              </a:rPr>
              <a:t>As of 1 August 2021</a:t>
            </a:r>
          </a:p>
        </p:txBody>
      </p:sp>
      <p:pic>
        <p:nvPicPr>
          <p:cNvPr id="37" name="Grafik 36">
            <a:hlinkClick r:id="rId4"/>
            <a:extLst>
              <a:ext uri="{FF2B5EF4-FFF2-40B4-BE49-F238E27FC236}">
                <a16:creationId xmlns:a16="http://schemas.microsoft.com/office/drawing/2014/main" id="{A1F198AD-3781-42D1-96A6-7B928E078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909" y="4102543"/>
            <a:ext cx="987054" cy="1289233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A756D908-88B8-468B-8186-FEF99BE92910}"/>
              </a:ext>
            </a:extLst>
          </p:cNvPr>
          <p:cNvSpPr/>
          <p:nvPr/>
        </p:nvSpPr>
        <p:spPr>
          <a:xfrm>
            <a:off x="1063257" y="3600450"/>
            <a:ext cx="1935125" cy="54226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98005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B617FF3C-3986-4E53-946E-A06D349E3215}"/>
              </a:ext>
            </a:extLst>
          </p:cNvPr>
          <p:cNvSpPr/>
          <p:nvPr/>
        </p:nvSpPr>
        <p:spPr>
          <a:xfrm>
            <a:off x="637953" y="4657381"/>
            <a:ext cx="600740" cy="250875"/>
          </a:xfrm>
          <a:prstGeom prst="roundRect">
            <a:avLst/>
          </a:prstGeom>
          <a:solidFill>
            <a:srgbClr val="CC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61C2799C-AF52-45C8-9504-DAA0B4F0603B}"/>
              </a:ext>
            </a:extLst>
          </p:cNvPr>
          <p:cNvSpPr/>
          <p:nvPr/>
        </p:nvSpPr>
        <p:spPr>
          <a:xfrm>
            <a:off x="637954" y="4932886"/>
            <a:ext cx="435935" cy="25087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FD0ACCFA-5B0C-44B1-9856-BCAC31864EA1}"/>
              </a:ext>
            </a:extLst>
          </p:cNvPr>
          <p:cNvSpPr/>
          <p:nvPr/>
        </p:nvSpPr>
        <p:spPr>
          <a:xfrm>
            <a:off x="3493421" y="4675810"/>
            <a:ext cx="435935" cy="250875"/>
          </a:xfrm>
          <a:prstGeom prst="roundRect">
            <a:avLst/>
          </a:prstGeom>
          <a:solidFill>
            <a:schemeClr val="bg2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725CEE1-7922-4FFC-B230-8267E72B5C3A}"/>
              </a:ext>
            </a:extLst>
          </p:cNvPr>
          <p:cNvSpPr/>
          <p:nvPr/>
        </p:nvSpPr>
        <p:spPr>
          <a:xfrm>
            <a:off x="1573968" y="5391775"/>
            <a:ext cx="1219893" cy="50217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8" y="1041284"/>
            <a:ext cx="6687502" cy="371567"/>
          </a:xfrm>
        </p:spPr>
        <p:txBody>
          <a:bodyPr/>
          <a:lstStyle/>
          <a:p>
            <a:r>
              <a:rPr lang="en-GB" dirty="0"/>
              <a:t>What does M&amp;E cover?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172CE3-02EB-41A3-B3C8-AFAFC6CE2EAA}"/>
              </a:ext>
            </a:extLst>
          </p:cNvPr>
          <p:cNvSpPr txBox="1">
            <a:spLocks/>
          </p:cNvSpPr>
          <p:nvPr/>
        </p:nvSpPr>
        <p:spPr>
          <a:xfrm>
            <a:off x="261938" y="1527811"/>
            <a:ext cx="8812950" cy="21915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850"/>
              </a:spcBef>
              <a:spcAft>
                <a:spcPts val="100"/>
              </a:spcAft>
              <a:buClr>
                <a:schemeClr val="tx1"/>
              </a:buClr>
              <a:buSzPct val="90000"/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462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09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</a:pPr>
            <a:r>
              <a:rPr lang="en-GB" b="1" dirty="0">
                <a:solidFill>
                  <a:srgbClr val="2E3052"/>
                </a:solidFill>
                <a:latin typeface="Century Gothic"/>
                <a:cs typeface="Arial" charset="0"/>
              </a:rPr>
              <a:t>BTR: “Information related to climate change impacts and adaptation”</a:t>
            </a: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(section IV of COP24 rulebook)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</a:pPr>
            <a:endParaRPr lang="en-GB" sz="1000" b="1" dirty="0">
              <a:solidFill>
                <a:srgbClr val="2E3052"/>
              </a:solidFill>
              <a:latin typeface="Century Gothic"/>
              <a:cs typeface="Arial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946B493-4446-439B-972D-F1CE6E9AED0B}"/>
              </a:ext>
            </a:extLst>
          </p:cNvPr>
          <p:cNvSpPr txBox="1"/>
          <p:nvPr/>
        </p:nvSpPr>
        <p:spPr>
          <a:xfrm>
            <a:off x="2032910" y="5491790"/>
            <a:ext cx="1738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2E3052"/>
                </a:solidFill>
                <a:latin typeface="Century Gothic"/>
              </a:rPr>
              <a:t>@TimoLeiter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75F628-49F3-4668-A62D-1B9DFB6AB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77" y="5512211"/>
            <a:ext cx="371592" cy="30222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1EA2587-9171-4430-9F22-851489C5EB68}"/>
              </a:ext>
            </a:extLst>
          </p:cNvPr>
          <p:cNvSpPr txBox="1"/>
          <p:nvPr/>
        </p:nvSpPr>
        <p:spPr>
          <a:xfrm>
            <a:off x="3711389" y="5391776"/>
            <a:ext cx="54326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srgbClr val="2E3052"/>
                </a:solidFill>
                <a:latin typeface="Century Gothic"/>
              </a:rPr>
              <a:t>NAP M&amp;E systems in operation &amp; under development as of 2021 </a:t>
            </a:r>
            <a:r>
              <a:rPr lang="en-GB" sz="1100" b="0" dirty="0">
                <a:solidFill>
                  <a:srgbClr val="0070C0"/>
                </a:solidFill>
                <a:latin typeface="Century Gothic"/>
                <a:cs typeface="Arial" charset="0"/>
              </a:rPr>
              <a:t>(Leiter, 2021)</a:t>
            </a:r>
            <a:r>
              <a:rPr lang="en-GB" sz="1100" dirty="0">
                <a:solidFill>
                  <a:srgbClr val="2E3052"/>
                </a:solidFill>
                <a:latin typeface="Century Gothic"/>
              </a:rPr>
              <a:t>: </a:t>
            </a:r>
            <a:r>
              <a:rPr lang="en-GB" sz="1100" b="0" dirty="0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https://www.sciencedirect.com/science/article/pii/S1462901121002379</a:t>
            </a:r>
            <a:r>
              <a:rPr lang="en-GB" sz="1100" b="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GB" sz="1600" b="0" dirty="0">
              <a:solidFill>
                <a:srgbClr val="2E3052"/>
              </a:solidFill>
              <a:latin typeface="Century Gothic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0D54268-78B7-4E5F-A3B6-95C62F167577}"/>
              </a:ext>
            </a:extLst>
          </p:cNvPr>
          <p:cNvSpPr txBox="1">
            <a:spLocks/>
          </p:cNvSpPr>
          <p:nvPr/>
        </p:nvSpPr>
        <p:spPr>
          <a:xfrm>
            <a:off x="347552" y="4437521"/>
            <a:ext cx="2749650" cy="78993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850"/>
              </a:spcBef>
              <a:spcAft>
                <a:spcPts val="100"/>
              </a:spcAft>
              <a:buClr>
                <a:schemeClr val="tx1"/>
              </a:buClr>
              <a:buSzPct val="90000"/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462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09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</a:pPr>
            <a:r>
              <a:rPr lang="en-GB" sz="1200" b="1" dirty="0">
                <a:solidFill>
                  <a:srgbClr val="2E3052"/>
                </a:solidFill>
                <a:latin typeface="Century Gothic"/>
                <a:cs typeface="Arial" charset="0"/>
              </a:rPr>
              <a:t>Colour code: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Green: Fully requires M&amp;E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Lilac: Partially requires M&amp;E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9076F860-7660-44FB-8449-C2ACED15C39F}"/>
              </a:ext>
            </a:extLst>
          </p:cNvPr>
          <p:cNvSpPr/>
          <p:nvPr/>
        </p:nvSpPr>
        <p:spPr>
          <a:xfrm>
            <a:off x="389316" y="2076137"/>
            <a:ext cx="1540494" cy="60710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2E3052"/>
                </a:solidFill>
                <a:latin typeface="Century Gothic"/>
              </a:rPr>
              <a:t>A: National circumstances</a:t>
            </a:r>
            <a:endParaRPr lang="en-GB" sz="1400" b="0" dirty="0">
              <a:solidFill>
                <a:srgbClr val="2E3052"/>
              </a:solidFill>
              <a:latin typeface="Century Gothic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FEFA1BE-2922-4E29-B44B-29C070F3592C}"/>
              </a:ext>
            </a:extLst>
          </p:cNvPr>
          <p:cNvGrpSpPr/>
          <p:nvPr/>
        </p:nvGrpSpPr>
        <p:grpSpPr>
          <a:xfrm>
            <a:off x="2088234" y="2085968"/>
            <a:ext cx="1595718" cy="750731"/>
            <a:chOff x="1434353" y="2079872"/>
            <a:chExt cx="1595718" cy="618726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A69681FE-D984-4D12-885D-4A8FC1B6FFDD}"/>
                </a:ext>
              </a:extLst>
            </p:cNvPr>
            <p:cNvSpPr/>
            <p:nvPr/>
          </p:nvSpPr>
          <p:spPr>
            <a:xfrm>
              <a:off x="1434353" y="2079872"/>
              <a:ext cx="1595718" cy="60710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F41FC6EE-F117-474E-8D5A-3963172516EC}"/>
                </a:ext>
              </a:extLst>
            </p:cNvPr>
            <p:cNvSpPr txBox="1"/>
            <p:nvPr/>
          </p:nvSpPr>
          <p:spPr>
            <a:xfrm>
              <a:off x="1434353" y="2089817"/>
              <a:ext cx="1595718" cy="608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srgbClr val="2E3052"/>
                  </a:solidFill>
                  <a:latin typeface="Century Gothic"/>
                </a:rPr>
                <a:t>B: Impacts, risks and vulnerabilities</a:t>
              </a:r>
              <a:endParaRPr lang="en-GB" sz="1400" b="0" dirty="0">
                <a:solidFill>
                  <a:srgbClr val="2E3052"/>
                </a:solidFill>
                <a:latin typeface="Century Gothic"/>
              </a:endParaRPr>
            </a:p>
          </p:txBody>
        </p:sp>
      </p:grp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E1E817BA-CE07-4FC0-B829-3E4C95B4AFCE}"/>
              </a:ext>
            </a:extLst>
          </p:cNvPr>
          <p:cNvSpPr/>
          <p:nvPr/>
        </p:nvSpPr>
        <p:spPr>
          <a:xfrm>
            <a:off x="3876960" y="2076137"/>
            <a:ext cx="1540494" cy="60710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2E3052"/>
                </a:solidFill>
                <a:latin typeface="Century Gothic"/>
              </a:rPr>
              <a:t>C: Priorities &amp; barriers</a:t>
            </a:r>
            <a:endParaRPr lang="en-GB" sz="1400" b="0" dirty="0">
              <a:solidFill>
                <a:srgbClr val="2E3052"/>
              </a:solidFill>
              <a:latin typeface="Century Gothic"/>
            </a:endParaRP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FAE883B-048B-41F9-80F7-AD18361B7B3A}"/>
              </a:ext>
            </a:extLst>
          </p:cNvPr>
          <p:cNvGrpSpPr/>
          <p:nvPr/>
        </p:nvGrpSpPr>
        <p:grpSpPr>
          <a:xfrm>
            <a:off x="5610462" y="1976172"/>
            <a:ext cx="1595718" cy="966689"/>
            <a:chOff x="1434353" y="2079871"/>
            <a:chExt cx="1595718" cy="764177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125D22BB-895C-44FB-B493-24B5546247AD}"/>
                </a:ext>
              </a:extLst>
            </p:cNvPr>
            <p:cNvSpPr/>
            <p:nvPr/>
          </p:nvSpPr>
          <p:spPr>
            <a:xfrm>
              <a:off x="1434353" y="2079871"/>
              <a:ext cx="1595718" cy="748746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C018766-359B-4565-98CD-2DB4F35D0C68}"/>
                </a:ext>
              </a:extLst>
            </p:cNvPr>
            <p:cNvSpPr txBox="1"/>
            <p:nvPr/>
          </p:nvSpPr>
          <p:spPr>
            <a:xfrm>
              <a:off x="1434353" y="2089817"/>
              <a:ext cx="1595718" cy="7542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srgbClr val="2E3052"/>
                  </a:solidFill>
                  <a:latin typeface="Century Gothic"/>
                </a:rPr>
                <a:t>D: Strategies, policies, plans, goals and actions</a:t>
              </a:r>
              <a:endParaRPr lang="en-GB" sz="1400" b="0" dirty="0">
                <a:solidFill>
                  <a:srgbClr val="2E3052"/>
                </a:solidFill>
                <a:latin typeface="Century Gothic"/>
              </a:endParaRPr>
            </a:p>
          </p:txBody>
        </p:sp>
      </p:grp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17F544CD-CEB4-4E2D-8667-BCF28AE8FF4B}"/>
              </a:ext>
            </a:extLst>
          </p:cNvPr>
          <p:cNvSpPr/>
          <p:nvPr/>
        </p:nvSpPr>
        <p:spPr>
          <a:xfrm>
            <a:off x="2127739" y="3021564"/>
            <a:ext cx="1659542" cy="607102"/>
          </a:xfrm>
          <a:prstGeom prst="roundRect">
            <a:avLst/>
          </a:prstGeom>
          <a:solidFill>
            <a:srgbClr val="CC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2E3052"/>
                </a:solidFill>
                <a:latin typeface="Century Gothic"/>
              </a:rPr>
              <a:t>E: Progress on implementation</a:t>
            </a:r>
            <a:endParaRPr lang="en-GB" sz="1400" b="0" dirty="0">
              <a:solidFill>
                <a:srgbClr val="2E3052"/>
              </a:solidFill>
              <a:latin typeface="Century Gothic"/>
            </a:endParaRP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CD160631-5F78-42CD-AEA9-62587679B46A}"/>
              </a:ext>
            </a:extLst>
          </p:cNvPr>
          <p:cNvSpPr/>
          <p:nvPr/>
        </p:nvSpPr>
        <p:spPr>
          <a:xfrm>
            <a:off x="3898710" y="3011965"/>
            <a:ext cx="1659542" cy="607102"/>
          </a:xfrm>
          <a:prstGeom prst="roundRect">
            <a:avLst/>
          </a:prstGeom>
          <a:solidFill>
            <a:srgbClr val="CC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2E3052"/>
                </a:solidFill>
                <a:latin typeface="Century Gothic"/>
              </a:rPr>
              <a:t>F: M&amp;E of actions and processes</a:t>
            </a:r>
            <a:endParaRPr lang="en-GB" sz="1400" b="0" dirty="0">
              <a:solidFill>
                <a:srgbClr val="2E3052"/>
              </a:solidFill>
              <a:latin typeface="Century Gothic"/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7D18C20F-8A01-44BF-9552-E4138069CEAE}"/>
              </a:ext>
            </a:extLst>
          </p:cNvPr>
          <p:cNvGrpSpPr/>
          <p:nvPr/>
        </p:nvGrpSpPr>
        <p:grpSpPr>
          <a:xfrm>
            <a:off x="7356673" y="2798311"/>
            <a:ext cx="1608570" cy="955504"/>
            <a:chOff x="1421501" y="2089817"/>
            <a:chExt cx="1608570" cy="612444"/>
          </a:xfrm>
        </p:grpSpPr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D6A7F8B7-2D8D-4850-BABD-A3EEC11D0EF9}"/>
                </a:ext>
              </a:extLst>
            </p:cNvPr>
            <p:cNvSpPr/>
            <p:nvPr/>
          </p:nvSpPr>
          <p:spPr>
            <a:xfrm>
              <a:off x="1421501" y="2095159"/>
              <a:ext cx="1595718" cy="607102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38EB55D3-EA4F-484A-9185-09FEFA79518F}"/>
                </a:ext>
              </a:extLst>
            </p:cNvPr>
            <p:cNvSpPr txBox="1"/>
            <p:nvPr/>
          </p:nvSpPr>
          <p:spPr>
            <a:xfrm>
              <a:off x="1434353" y="2089817"/>
              <a:ext cx="1595718" cy="6115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srgbClr val="2E3052"/>
                  </a:solidFill>
                  <a:latin typeface="Century Gothic"/>
                </a:rPr>
                <a:t>H: Cooperation, good practices, experience and lessons learned</a:t>
              </a:r>
              <a:endParaRPr lang="en-GB" sz="1400" b="0" dirty="0">
                <a:solidFill>
                  <a:srgbClr val="2E3052"/>
                </a:solidFill>
                <a:latin typeface="Century Gothic"/>
              </a:endParaRPr>
            </a:p>
          </p:txBody>
        </p:sp>
      </p:grp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CCA333CC-9EED-4EA5-8CF4-81F794D864FC}"/>
              </a:ext>
            </a:extLst>
          </p:cNvPr>
          <p:cNvSpPr/>
          <p:nvPr/>
        </p:nvSpPr>
        <p:spPr>
          <a:xfrm>
            <a:off x="5658977" y="3004291"/>
            <a:ext cx="1540494" cy="60710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2E3052"/>
                </a:solidFill>
                <a:latin typeface="Century Gothic"/>
              </a:rPr>
              <a:t>G: Information on L&amp;D</a:t>
            </a:r>
            <a:endParaRPr lang="en-GB" sz="1400" b="0" dirty="0">
              <a:solidFill>
                <a:srgbClr val="2E3052"/>
              </a:solidFill>
              <a:latin typeface="Century Gothic"/>
            </a:endParaRP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A123DA4D-D94D-4B7E-B57C-4D1D75F42531}"/>
              </a:ext>
            </a:extLst>
          </p:cNvPr>
          <p:cNvSpPr/>
          <p:nvPr/>
        </p:nvSpPr>
        <p:spPr>
          <a:xfrm rot="4833039">
            <a:off x="4522123" y="1858235"/>
            <a:ext cx="198116" cy="2025949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76C050-4C93-4752-AF6C-038F23CE732D}"/>
              </a:ext>
            </a:extLst>
          </p:cNvPr>
          <p:cNvSpPr txBox="1"/>
          <p:nvPr/>
        </p:nvSpPr>
        <p:spPr>
          <a:xfrm>
            <a:off x="3097203" y="4657381"/>
            <a:ext cx="586804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b="0" dirty="0">
                <a:solidFill>
                  <a:srgbClr val="2E3052"/>
                </a:solidFill>
                <a:latin typeface="Century Gothic"/>
                <a:cs typeface="Arial" charset="0"/>
              </a:rPr>
              <a:t>Grey: Can be linked to monitoring adaptation outcomes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b="0" dirty="0">
                <a:solidFill>
                  <a:srgbClr val="2E3052"/>
                </a:solidFill>
                <a:latin typeface="Century Gothic"/>
                <a:cs typeface="Arial" charset="0"/>
              </a:rPr>
              <a:t>White: Information not gathered through M&amp;E of implementation</a:t>
            </a:r>
            <a:endParaRPr lang="en-GB" sz="1800" b="0" dirty="0">
              <a:solidFill>
                <a:srgbClr val="2E3052"/>
              </a:solidFill>
              <a:latin typeface="Century Gothic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9D22847-A5A5-4A0E-BF3F-EC57C964CC23}"/>
              </a:ext>
            </a:extLst>
          </p:cNvPr>
          <p:cNvSpPr txBox="1"/>
          <p:nvPr/>
        </p:nvSpPr>
        <p:spPr>
          <a:xfrm>
            <a:off x="262706" y="3886844"/>
            <a:ext cx="7717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0" dirty="0">
                <a:solidFill>
                  <a:srgbClr val="2E3052"/>
                </a:solidFill>
                <a:latin typeface="Century Gothic"/>
                <a:sym typeface="Wingdings 3" panose="05040102010807070707" pitchFamily="18" charset="2"/>
              </a:rPr>
              <a:t>  </a:t>
            </a:r>
            <a:r>
              <a:rPr lang="en-GB" sz="1400" b="0" dirty="0">
                <a:solidFill>
                  <a:srgbClr val="2E3052"/>
                </a:solidFill>
                <a:latin typeface="Century Gothic"/>
              </a:rPr>
              <a:t>Without adaptation M&amp;E, adaptation topics in BTRs cannot be completed</a:t>
            </a: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762D4833-7983-43CE-BCC7-7C19614EA3C6}"/>
              </a:ext>
            </a:extLst>
          </p:cNvPr>
          <p:cNvSpPr/>
          <p:nvPr/>
        </p:nvSpPr>
        <p:spPr>
          <a:xfrm>
            <a:off x="3493420" y="4952551"/>
            <a:ext cx="509739" cy="210813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12535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725CEE1-7922-4FFC-B230-8267E72B5C3A}"/>
              </a:ext>
            </a:extLst>
          </p:cNvPr>
          <p:cNvSpPr/>
          <p:nvPr/>
        </p:nvSpPr>
        <p:spPr>
          <a:xfrm>
            <a:off x="1573968" y="5391775"/>
            <a:ext cx="1219893" cy="50217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8" y="1041284"/>
            <a:ext cx="6687502" cy="371567"/>
          </a:xfrm>
        </p:spPr>
        <p:txBody>
          <a:bodyPr/>
          <a:lstStyle/>
          <a:p>
            <a:r>
              <a:rPr lang="en-GB" dirty="0"/>
              <a:t>Examples of what is being monitored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172CE3-02EB-41A3-B3C8-AFAFC6CE2EAA}"/>
              </a:ext>
            </a:extLst>
          </p:cNvPr>
          <p:cNvSpPr txBox="1">
            <a:spLocks/>
          </p:cNvSpPr>
          <p:nvPr/>
        </p:nvSpPr>
        <p:spPr>
          <a:xfrm>
            <a:off x="261938" y="1527811"/>
            <a:ext cx="8812950" cy="21915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850"/>
              </a:spcBef>
              <a:spcAft>
                <a:spcPts val="100"/>
              </a:spcAft>
              <a:buClr>
                <a:schemeClr val="tx1"/>
              </a:buClr>
              <a:buSzPct val="90000"/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462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09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</a:pPr>
            <a:r>
              <a:rPr lang="en-GB" b="1" dirty="0">
                <a:solidFill>
                  <a:srgbClr val="2E3052"/>
                </a:solidFill>
                <a:latin typeface="Century Gothic"/>
                <a:cs typeface="Arial" charset="0"/>
              </a:rPr>
              <a:t>Kenya: Implementation progress</a:t>
            </a:r>
            <a:endParaRPr lang="en-GB" sz="1200" dirty="0">
              <a:solidFill>
                <a:srgbClr val="2E3052"/>
              </a:solidFill>
              <a:latin typeface="Century Gothic"/>
              <a:cs typeface="Arial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</a:pPr>
            <a:endParaRPr lang="en-GB" sz="1000" b="1" dirty="0">
              <a:solidFill>
                <a:srgbClr val="2E3052"/>
              </a:solidFill>
              <a:latin typeface="Century Gothic"/>
              <a:cs typeface="Arial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946B493-4446-439B-972D-F1CE6E9AED0B}"/>
              </a:ext>
            </a:extLst>
          </p:cNvPr>
          <p:cNvSpPr txBox="1"/>
          <p:nvPr/>
        </p:nvSpPr>
        <p:spPr>
          <a:xfrm>
            <a:off x="2032910" y="5491790"/>
            <a:ext cx="1738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2E3052"/>
                </a:solidFill>
                <a:latin typeface="Century Gothic"/>
              </a:rPr>
              <a:t>@TimoLeiter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75F628-49F3-4668-A62D-1B9DFB6AB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77" y="5512211"/>
            <a:ext cx="371592" cy="30222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21844E1-C883-42D9-84ED-8F02D586F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404" y="1451316"/>
            <a:ext cx="3795375" cy="42939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6A5DB2C-7866-4222-AD4E-2CA693843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67" y="1798435"/>
            <a:ext cx="4803416" cy="3261130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430BB6A-8AD1-434B-A65F-C09302B8C4E8}"/>
              </a:ext>
            </a:extLst>
          </p:cNvPr>
          <p:cNvSpPr txBox="1">
            <a:spLocks/>
          </p:cNvSpPr>
          <p:nvPr/>
        </p:nvSpPr>
        <p:spPr>
          <a:xfrm>
            <a:off x="5829524" y="1193700"/>
            <a:ext cx="2695353" cy="21915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850"/>
              </a:spcBef>
              <a:spcAft>
                <a:spcPts val="100"/>
              </a:spcAft>
              <a:buClr>
                <a:schemeClr val="tx1"/>
              </a:buClr>
              <a:buSzPct val="90000"/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462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09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</a:pPr>
            <a:r>
              <a:rPr lang="en-GB" b="1" dirty="0">
                <a:solidFill>
                  <a:srgbClr val="2E3052"/>
                </a:solidFill>
                <a:latin typeface="Century Gothic"/>
                <a:cs typeface="Arial" charset="0"/>
              </a:rPr>
              <a:t>UK: Implementation and effect</a:t>
            </a:r>
            <a:endParaRPr lang="en-GB" sz="1200" dirty="0">
              <a:solidFill>
                <a:srgbClr val="2E3052"/>
              </a:solidFill>
              <a:latin typeface="Century Gothic"/>
              <a:cs typeface="Arial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</a:pPr>
            <a:endParaRPr lang="en-GB" sz="1000" b="1" dirty="0">
              <a:solidFill>
                <a:srgbClr val="2E3052"/>
              </a:solidFill>
              <a:latin typeface="Century Gothic"/>
              <a:cs typeface="Arial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FE1152D-9989-4CDB-9877-9805517E18E0}"/>
              </a:ext>
            </a:extLst>
          </p:cNvPr>
          <p:cNvSpPr txBox="1"/>
          <p:nvPr/>
        </p:nvSpPr>
        <p:spPr>
          <a:xfrm>
            <a:off x="5901705" y="5688015"/>
            <a:ext cx="2913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800" b="0" dirty="0">
                <a:solidFill>
                  <a:srgbClr val="2E3052"/>
                </a:solidFill>
                <a:latin typeface="Century Gothic"/>
              </a:rPr>
              <a:t>Source: CCC (2021). </a:t>
            </a:r>
            <a:r>
              <a:rPr lang="en-GB" sz="800" b="0" dirty="0">
                <a:solidFill>
                  <a:srgbClr val="2E3052"/>
                </a:solidFill>
                <a:latin typeface="Century Gothic"/>
                <a:hlinkClick r:id="rId6"/>
              </a:rPr>
              <a:t>Progress in adapting to climate change. 2021 Report to Parliament.</a:t>
            </a:r>
            <a:endParaRPr lang="en-GB" sz="800" b="0" dirty="0">
              <a:solidFill>
                <a:srgbClr val="2E3052"/>
              </a:solidFill>
              <a:latin typeface="Century Gothic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F140716-6A97-44AA-8B61-10E6F9EE3425}"/>
              </a:ext>
            </a:extLst>
          </p:cNvPr>
          <p:cNvSpPr txBox="1"/>
          <p:nvPr/>
        </p:nvSpPr>
        <p:spPr>
          <a:xfrm>
            <a:off x="261939" y="5053221"/>
            <a:ext cx="4719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800" b="0" dirty="0">
                <a:solidFill>
                  <a:srgbClr val="2E3052"/>
                </a:solidFill>
                <a:latin typeface="Century Gothic"/>
              </a:rPr>
              <a:t>Source: Kenya </a:t>
            </a:r>
            <a:r>
              <a:rPr lang="en-GB" sz="800" b="0" dirty="0" err="1">
                <a:solidFill>
                  <a:srgbClr val="2E3052"/>
                </a:solidFill>
                <a:latin typeface="Century Gothic"/>
              </a:rPr>
              <a:t>MoEF</a:t>
            </a:r>
            <a:r>
              <a:rPr lang="en-GB" sz="800" b="0" dirty="0">
                <a:solidFill>
                  <a:srgbClr val="2E3052"/>
                </a:solidFill>
                <a:latin typeface="Century Gothic"/>
              </a:rPr>
              <a:t> (2021). Second Implementation Status Report for the FY 2019/2020.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050B275-B4D5-444B-9455-746D1E9CA5CA}"/>
              </a:ext>
            </a:extLst>
          </p:cNvPr>
          <p:cNvSpPr/>
          <p:nvPr/>
        </p:nvSpPr>
        <p:spPr>
          <a:xfrm>
            <a:off x="6217733" y="2000250"/>
            <a:ext cx="983511" cy="338554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5D1DB92-49AE-410E-B88B-2018E04A24D3}"/>
              </a:ext>
            </a:extLst>
          </p:cNvPr>
          <p:cNvSpPr/>
          <p:nvPr/>
        </p:nvSpPr>
        <p:spPr>
          <a:xfrm rot="5400000">
            <a:off x="5149142" y="3859158"/>
            <a:ext cx="728369" cy="338554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08810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725CEE1-7922-4FFC-B230-8267E72B5C3A}"/>
              </a:ext>
            </a:extLst>
          </p:cNvPr>
          <p:cNvSpPr/>
          <p:nvPr/>
        </p:nvSpPr>
        <p:spPr>
          <a:xfrm>
            <a:off x="1573968" y="5391775"/>
            <a:ext cx="1219893" cy="50217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8" y="1041284"/>
            <a:ext cx="6687502" cy="371567"/>
          </a:xfrm>
        </p:spPr>
        <p:txBody>
          <a:bodyPr/>
          <a:lstStyle/>
          <a:p>
            <a:r>
              <a:rPr lang="en-GB" dirty="0"/>
              <a:t>National adaptation M&amp;E systems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172CE3-02EB-41A3-B3C8-AFAFC6CE2EAA}"/>
              </a:ext>
            </a:extLst>
          </p:cNvPr>
          <p:cNvSpPr txBox="1">
            <a:spLocks/>
          </p:cNvSpPr>
          <p:nvPr/>
        </p:nvSpPr>
        <p:spPr>
          <a:xfrm>
            <a:off x="252413" y="1527810"/>
            <a:ext cx="5922653" cy="3072762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850"/>
              </a:spcBef>
              <a:spcAft>
                <a:spcPts val="100"/>
              </a:spcAft>
              <a:buClr>
                <a:schemeClr val="tx1"/>
              </a:buClr>
              <a:buSzPct val="90000"/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462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09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3052"/>
                </a:solidFill>
                <a:latin typeface="Century Gothic"/>
                <a:cs typeface="Arial" charset="0"/>
              </a:rPr>
              <a:t>NAP M&amp;E systems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Differ widely between countries </a:t>
            </a:r>
            <a:r>
              <a:rPr lang="en-GB" sz="1000" dirty="0">
                <a:solidFill>
                  <a:srgbClr val="2E3052"/>
                </a:solidFill>
                <a:latin typeface="Century Gothic"/>
                <a:cs typeface="Arial" charset="0"/>
              </a:rPr>
              <a:t>(mandate, arrangements, data used, etc.)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2E3052"/>
                </a:solidFill>
                <a:latin typeface="Century Gothic"/>
                <a:cs typeface="Arial" charset="0"/>
              </a:rPr>
              <a:t>Need to be tailored to national context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2E3052"/>
                </a:solidFill>
                <a:latin typeface="Century Gothic"/>
                <a:cs typeface="Arial" charset="0"/>
              </a:rPr>
              <a:t>No blueprint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2E3052"/>
                </a:solidFill>
                <a:latin typeface="Century Gothic"/>
                <a:cs typeface="Arial" charset="0"/>
              </a:rPr>
              <a:t>Need to consider available resources</a:t>
            </a:r>
            <a:endParaRPr lang="en-GB" dirty="0">
              <a:solidFill>
                <a:srgbClr val="2E3052"/>
              </a:solidFill>
              <a:latin typeface="Century Gothic"/>
              <a:cs typeface="Arial" charset="0"/>
            </a:endParaRP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sz="1100" dirty="0">
              <a:solidFill>
                <a:srgbClr val="2E3052"/>
              </a:solidFill>
              <a:latin typeface="Century Gothic"/>
              <a:cs typeface="Arial" charset="0"/>
            </a:endParaRP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3052"/>
                </a:solidFill>
                <a:latin typeface="Century Gothic"/>
                <a:cs typeface="Arial" charset="0"/>
              </a:rPr>
              <a:t>NAP supplementary guidance on M&amp;E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2E3052"/>
                </a:solidFill>
                <a:latin typeface="Century Gothic"/>
                <a:cs typeface="Arial" charset="0"/>
              </a:rPr>
              <a:t>Developed by GIZ in 2015 in collaboration with the LEG and the Adaptation Committee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2E3052"/>
                </a:solidFill>
                <a:latin typeface="Century Gothic"/>
                <a:cs typeface="Arial" charset="0"/>
              </a:rPr>
              <a:t>Outlines </a:t>
            </a:r>
            <a:r>
              <a:rPr lang="en-GB" sz="1100" b="1" dirty="0">
                <a:solidFill>
                  <a:srgbClr val="2E3052"/>
                </a:solidFill>
                <a:latin typeface="Century Gothic"/>
                <a:cs typeface="Arial" charset="0"/>
              </a:rPr>
              <a:t>four building blocks </a:t>
            </a:r>
            <a:r>
              <a:rPr lang="en-GB" sz="1100" dirty="0">
                <a:solidFill>
                  <a:srgbClr val="2E3052"/>
                </a:solidFill>
                <a:latin typeface="Century Gothic"/>
                <a:cs typeface="Arial" charset="0"/>
              </a:rPr>
              <a:t>of NAP M&amp;E systems</a:t>
            </a:r>
          </a:p>
          <a:p>
            <a:pPr marL="1122362" lvl="2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900" dirty="0">
                <a:solidFill>
                  <a:srgbClr val="2E3052"/>
                </a:solidFill>
                <a:latin typeface="Century Gothic"/>
                <a:cs typeface="Arial" charset="0"/>
              </a:rPr>
              <a:t>Context</a:t>
            </a:r>
          </a:p>
          <a:p>
            <a:pPr marL="1122362" lvl="2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900" dirty="0">
                <a:solidFill>
                  <a:srgbClr val="2E3052"/>
                </a:solidFill>
                <a:latin typeface="Century Gothic"/>
                <a:cs typeface="Arial" charset="0"/>
              </a:rPr>
              <a:t>Content</a:t>
            </a:r>
          </a:p>
          <a:p>
            <a:pPr marL="1122362" lvl="2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900" dirty="0">
                <a:solidFill>
                  <a:srgbClr val="2E3052"/>
                </a:solidFill>
                <a:latin typeface="Century Gothic"/>
                <a:cs typeface="Arial" charset="0"/>
              </a:rPr>
              <a:t>Operationalisation</a:t>
            </a:r>
          </a:p>
          <a:p>
            <a:pPr marL="1122362" lvl="2" indent="-34290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900" dirty="0">
                <a:solidFill>
                  <a:srgbClr val="2E3052"/>
                </a:solidFill>
                <a:latin typeface="Century Gothic"/>
                <a:cs typeface="Arial" charset="0"/>
              </a:rPr>
              <a:t>Communication (Product)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2E3052"/>
                </a:solidFill>
                <a:latin typeface="Century Gothic"/>
                <a:cs typeface="Arial" charset="0"/>
              </a:rPr>
              <a:t>Available in English, French and Spanish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</a:pPr>
            <a:endParaRPr lang="en-GB" b="1" dirty="0">
              <a:solidFill>
                <a:srgbClr val="2E3052"/>
              </a:solidFill>
              <a:latin typeface="Century Gothic"/>
              <a:cs typeface="Arial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946B493-4446-439B-972D-F1CE6E9AED0B}"/>
              </a:ext>
            </a:extLst>
          </p:cNvPr>
          <p:cNvSpPr txBox="1"/>
          <p:nvPr/>
        </p:nvSpPr>
        <p:spPr>
          <a:xfrm>
            <a:off x="2032910" y="5491790"/>
            <a:ext cx="1738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2E3052"/>
                </a:solidFill>
                <a:latin typeface="Century Gothic"/>
              </a:rPr>
              <a:t>@TimoLeiter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75F628-49F3-4668-A62D-1B9DFB6AB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77" y="5512211"/>
            <a:ext cx="371592" cy="30222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1EA2587-9171-4430-9F22-851489C5EB68}"/>
              </a:ext>
            </a:extLst>
          </p:cNvPr>
          <p:cNvSpPr txBox="1"/>
          <p:nvPr/>
        </p:nvSpPr>
        <p:spPr>
          <a:xfrm>
            <a:off x="3697941" y="5398941"/>
            <a:ext cx="47512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2E3052"/>
                </a:solidFill>
                <a:latin typeface="Century Gothic"/>
              </a:rPr>
              <a:t>NAP M&amp;E guidebook </a:t>
            </a:r>
            <a:r>
              <a:rPr lang="en-GB" sz="1200" b="0" dirty="0">
                <a:solidFill>
                  <a:srgbClr val="2E3052"/>
                </a:solidFill>
                <a:latin typeface="Century Gothic"/>
              </a:rPr>
              <a:t>(GIZ, 2015): </a:t>
            </a:r>
            <a:r>
              <a:rPr lang="en-GB" sz="900" b="0" dirty="0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https://www.adaptationcommunity.net/monitoring-evaluation/national-level-adaptation/</a:t>
            </a:r>
            <a:r>
              <a:rPr lang="en-GB" sz="900" b="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GB" sz="1600" b="0" dirty="0">
              <a:solidFill>
                <a:srgbClr val="2E3052"/>
              </a:solidFill>
              <a:latin typeface="Century Gothic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779431D-0C4C-4725-A372-6828BA90D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27" y="3949681"/>
            <a:ext cx="1219825" cy="121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283AB6A-5ED9-402D-9173-099EADB831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61"/>
          <a:stretch/>
        </p:blipFill>
        <p:spPr>
          <a:xfrm>
            <a:off x="8228629" y="972840"/>
            <a:ext cx="792087" cy="110994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E94F81-AB0A-4EB2-80F3-A731E6592E85}"/>
              </a:ext>
            </a:extLst>
          </p:cNvPr>
          <p:cNvSpPr txBox="1"/>
          <p:nvPr/>
        </p:nvSpPr>
        <p:spPr>
          <a:xfrm>
            <a:off x="7034422" y="1127174"/>
            <a:ext cx="108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200" b="0" dirty="0">
                <a:solidFill>
                  <a:srgbClr val="2E3052"/>
                </a:solidFill>
                <a:latin typeface="Century Gothic"/>
                <a:hlinkClick r:id="rId7"/>
              </a:rPr>
              <a:t>Adaptation Gap Report 2017</a:t>
            </a:r>
            <a:r>
              <a:rPr lang="en-GB" sz="1200" b="0" dirty="0">
                <a:solidFill>
                  <a:srgbClr val="2E3052"/>
                </a:solidFill>
                <a:latin typeface="Century Gothic"/>
              </a:rPr>
              <a:t>, chapter 4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E267953-6E69-4842-8504-121F64C532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88" y="2388531"/>
            <a:ext cx="3006398" cy="2777756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A9000C3-5C65-45AC-BD9D-A2852A957621}"/>
              </a:ext>
            </a:extLst>
          </p:cNvPr>
          <p:cNvCxnSpPr/>
          <p:nvPr/>
        </p:nvCxnSpPr>
        <p:spPr>
          <a:xfrm flipV="1">
            <a:off x="6291084" y="1527811"/>
            <a:ext cx="627321" cy="212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207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725CEE1-7922-4FFC-B230-8267E72B5C3A}"/>
              </a:ext>
            </a:extLst>
          </p:cNvPr>
          <p:cNvSpPr/>
          <p:nvPr/>
        </p:nvSpPr>
        <p:spPr>
          <a:xfrm>
            <a:off x="1573968" y="5391775"/>
            <a:ext cx="1219893" cy="50217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8" y="1041284"/>
            <a:ext cx="6687502" cy="371567"/>
          </a:xfrm>
        </p:spPr>
        <p:txBody>
          <a:bodyPr/>
          <a:lstStyle/>
          <a:p>
            <a:r>
              <a:rPr lang="en-GB" dirty="0"/>
              <a:t>Summary: M&amp;E and adaptation reporting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172CE3-02EB-41A3-B3C8-AFAFC6CE2EAA}"/>
              </a:ext>
            </a:extLst>
          </p:cNvPr>
          <p:cNvSpPr txBox="1">
            <a:spLocks/>
          </p:cNvSpPr>
          <p:nvPr/>
        </p:nvSpPr>
        <p:spPr>
          <a:xfrm>
            <a:off x="252412" y="1527810"/>
            <a:ext cx="5957002" cy="3072762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850"/>
              </a:spcBef>
              <a:spcAft>
                <a:spcPts val="100"/>
              </a:spcAft>
              <a:buClr>
                <a:schemeClr val="tx1"/>
              </a:buClr>
              <a:buSzPct val="90000"/>
              <a:buFont typeface="Symbol" panose="05050102010706020507" pitchFamily="18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462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0950" indent="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3052"/>
                </a:solidFill>
                <a:latin typeface="Century Gothic"/>
                <a:cs typeface="Arial" charset="0"/>
              </a:rPr>
              <a:t>M&amp;E of adaptation is essential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To track implementation, assess results and gather lessons learned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Irrespective of the chosen reporting vehicle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Almost 30 countries already using it, another 30 in the process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Benefits for well-informed </a:t>
            </a:r>
            <a:r>
              <a:rPr lang="en-GB" sz="1200" u="sng" dirty="0">
                <a:solidFill>
                  <a:srgbClr val="2E3052"/>
                </a:solidFill>
                <a:latin typeface="Century Gothic"/>
                <a:cs typeface="Arial" charset="0"/>
              </a:rPr>
              <a:t>domestic</a:t>
            </a: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 decision making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2E3052"/>
              </a:solidFill>
              <a:latin typeface="Century Gothic"/>
              <a:cs typeface="Arial" charset="0"/>
            </a:endParaRP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3052"/>
                </a:solidFill>
                <a:latin typeface="Century Gothic"/>
                <a:cs typeface="Arial" charset="0"/>
              </a:rPr>
              <a:t>National adaptation M&amp;E systems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rgbClr val="2E3052"/>
                </a:solidFill>
                <a:latin typeface="Century Gothic"/>
                <a:cs typeface="Arial" charset="0"/>
              </a:rPr>
              <a:t>Differ from country to country</a:t>
            </a:r>
            <a:endParaRPr lang="en-GB" sz="1100" dirty="0">
              <a:solidFill>
                <a:srgbClr val="2E3052"/>
              </a:solidFill>
              <a:latin typeface="Century Gothic"/>
              <a:cs typeface="Arial" charset="0"/>
            </a:endParaRP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2E3052"/>
                </a:solidFill>
                <a:latin typeface="Century Gothic"/>
                <a:cs typeface="Arial" charset="0"/>
              </a:rPr>
              <a:t>Approaches/methods depend on:</a:t>
            </a:r>
          </a:p>
          <a:p>
            <a:pPr marL="1122362" lvl="2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900" dirty="0">
                <a:solidFill>
                  <a:srgbClr val="2E3052"/>
                </a:solidFill>
                <a:latin typeface="Century Gothic"/>
                <a:cs typeface="Arial" charset="0"/>
              </a:rPr>
              <a:t>Purpose, information needs, available resources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2E3052"/>
                </a:solidFill>
                <a:latin typeface="Century Gothic"/>
                <a:cs typeface="Arial" charset="0"/>
              </a:rPr>
              <a:t>Can start simple and improve over time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100" dirty="0">
                <a:solidFill>
                  <a:srgbClr val="2E3052"/>
                </a:solidFill>
                <a:latin typeface="Century Gothic"/>
                <a:cs typeface="Arial" charset="0"/>
              </a:rPr>
              <a:t>Online tools/IT can help in gathering and communicating M&amp;E information</a:t>
            </a:r>
          </a:p>
          <a:p>
            <a:pPr marL="85725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sz="1100" dirty="0">
              <a:solidFill>
                <a:srgbClr val="2E3052"/>
              </a:solidFill>
              <a:latin typeface="Century Gothic"/>
              <a:cs typeface="Arial" charset="0"/>
            </a:endParaRP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2E3052"/>
                </a:solidFill>
                <a:latin typeface="Century Gothic"/>
                <a:cs typeface="Arial" charset="0"/>
              </a:rPr>
              <a:t>M&amp;E is element D of the NAP process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2E3052"/>
              </a:buClr>
            </a:pPr>
            <a:endParaRPr lang="en-GB" b="1" dirty="0">
              <a:solidFill>
                <a:srgbClr val="2E3052"/>
              </a:solidFill>
              <a:latin typeface="Century Gothic"/>
              <a:cs typeface="Arial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946B493-4446-439B-972D-F1CE6E9AED0B}"/>
              </a:ext>
            </a:extLst>
          </p:cNvPr>
          <p:cNvSpPr txBox="1"/>
          <p:nvPr/>
        </p:nvSpPr>
        <p:spPr>
          <a:xfrm>
            <a:off x="2032910" y="5491790"/>
            <a:ext cx="1738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2E3052"/>
                </a:solidFill>
                <a:latin typeface="Century Gothic"/>
              </a:rPr>
              <a:t>@TimoLeiter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75F628-49F3-4668-A62D-1B9DFB6AB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77" y="5512211"/>
            <a:ext cx="371592" cy="30222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6304C0D-4B14-4916-BD4E-33AC842DC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440" y="2717669"/>
            <a:ext cx="1881328" cy="2457281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79F55B4-F308-4603-A26E-A5E657F073E3}"/>
              </a:ext>
            </a:extLst>
          </p:cNvPr>
          <p:cNvSpPr txBox="1"/>
          <p:nvPr/>
        </p:nvSpPr>
        <p:spPr>
          <a:xfrm>
            <a:off x="3711389" y="5391776"/>
            <a:ext cx="54326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srgbClr val="2E3052"/>
                </a:solidFill>
                <a:latin typeface="Century Gothic"/>
              </a:rPr>
              <a:t>NAP M&amp;E systems in operation &amp; under development as of 2021 </a:t>
            </a:r>
            <a:r>
              <a:rPr lang="en-GB" sz="1100" b="0" dirty="0">
                <a:solidFill>
                  <a:srgbClr val="0070C0"/>
                </a:solidFill>
                <a:latin typeface="Century Gothic"/>
                <a:cs typeface="Arial" charset="0"/>
              </a:rPr>
              <a:t>(Leiter, 2021)</a:t>
            </a:r>
            <a:r>
              <a:rPr lang="en-GB" sz="1100" dirty="0">
                <a:solidFill>
                  <a:srgbClr val="2E3052"/>
                </a:solidFill>
                <a:latin typeface="Century Gothic"/>
              </a:rPr>
              <a:t>: </a:t>
            </a:r>
            <a:r>
              <a:rPr lang="en-GB" sz="1100" b="0" dirty="0">
                <a:solidFill>
                  <a:srgbClr val="000000"/>
                </a:solidFill>
                <a:latin typeface="Segoe UI" panose="020B0502040204020203" pitchFamily="34" charset="0"/>
                <a:hlinkClick r:id="rId5"/>
              </a:rPr>
              <a:t>https://www.sciencedirect.com/science/article/pii/S1462901121002379</a:t>
            </a:r>
            <a:r>
              <a:rPr lang="en-GB" sz="1100" b="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GB" sz="1600" b="0" dirty="0">
              <a:solidFill>
                <a:srgbClr val="2E3052"/>
              </a:solidFill>
              <a:latin typeface="Century Gothic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B1524B-752A-4EC2-9CF7-5F9DC1F90D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944" y="1284236"/>
            <a:ext cx="1219825" cy="121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939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4E3710A-8EFA-4700-AF50-A1A48BB3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38" y="1041284"/>
            <a:ext cx="6687502" cy="371567"/>
          </a:xfrm>
        </p:spPr>
        <p:txBody>
          <a:bodyPr/>
          <a:lstStyle/>
          <a:p>
            <a:r>
              <a:rPr lang="en-GB" dirty="0"/>
              <a:t>More information</a:t>
            </a:r>
            <a:endParaRPr lang="en-US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821A8BF0-A1D9-4FEE-9536-132970069926}"/>
              </a:ext>
            </a:extLst>
          </p:cNvPr>
          <p:cNvSpPr txBox="1">
            <a:spLocks/>
          </p:cNvSpPr>
          <p:nvPr/>
        </p:nvSpPr>
        <p:spPr bwMode="auto">
          <a:xfrm>
            <a:off x="632858" y="2490416"/>
            <a:ext cx="3266926" cy="37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C80F0F"/>
              </a:buClr>
              <a:buSzTx/>
              <a:buFontTx/>
              <a:buNone/>
              <a:tabLst>
                <a:tab pos="1643063" algn="l"/>
              </a:tabLst>
              <a:defRPr sz="1350" baseline="0">
                <a:solidFill>
                  <a:srgbClr val="6E6452"/>
                </a:solidFill>
                <a:latin typeface="+mn-lt"/>
                <a:ea typeface="+mn-ea"/>
                <a:cs typeface="+mn-cs"/>
              </a:defRPr>
            </a:lvl1pPr>
            <a:lvl2pPr marL="270000" indent="-270000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rgbClr val="C80F0F"/>
              </a:buClr>
              <a:buFont typeface="Arial" pitchFamily="34" charset="0"/>
              <a:buChar char="•"/>
              <a:tabLst>
                <a:tab pos="1643063" algn="l"/>
              </a:tabLst>
              <a:defRPr sz="1350">
                <a:solidFill>
                  <a:srgbClr val="6E6452"/>
                </a:solidFill>
                <a:latin typeface="+mn-lt"/>
              </a:defRPr>
            </a:lvl2pPr>
            <a:lvl3pPr marL="540000" indent="-270000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1643063" algn="l"/>
              </a:tabLst>
              <a:defRPr sz="1350" baseline="0">
                <a:solidFill>
                  <a:srgbClr val="6E6452"/>
                </a:solidFill>
                <a:latin typeface="+mn-lt"/>
              </a:defRPr>
            </a:lvl3pPr>
            <a:lvl4pPr marL="810000" indent="-270000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1643063" algn="l"/>
              </a:tabLst>
              <a:defRPr sz="1350" baseline="0">
                <a:solidFill>
                  <a:srgbClr val="6E6452"/>
                </a:solidFill>
                <a:latin typeface="+mn-lt"/>
              </a:defRPr>
            </a:lvl4pPr>
            <a:lvl5pPr marL="1080000" indent="-270000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1643063" algn="l"/>
              </a:tabLst>
              <a:defRPr sz="1350" baseline="0">
                <a:solidFill>
                  <a:srgbClr val="6E6452"/>
                </a:solidFill>
                <a:latin typeface="+mn-lt"/>
              </a:defRPr>
            </a:lvl5pPr>
            <a:lvl6pPr marL="1350000" indent="-270000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1643063" algn="l"/>
              </a:tabLst>
              <a:defRPr sz="1350" baseline="0">
                <a:solidFill>
                  <a:srgbClr val="6E6452"/>
                </a:solidFill>
                <a:latin typeface="+mn-lt"/>
              </a:defRPr>
            </a:lvl6pPr>
            <a:lvl7pPr marL="1620000" indent="-270000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1643063" algn="l"/>
              </a:tabLst>
              <a:defRPr sz="1350" baseline="0">
                <a:solidFill>
                  <a:srgbClr val="6E6452"/>
                </a:solidFill>
                <a:latin typeface="+mn-lt"/>
              </a:defRPr>
            </a:lvl7pPr>
            <a:lvl8pPr marL="1890000" indent="-270000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1643063" algn="l"/>
              </a:tabLst>
              <a:defRPr sz="1350" baseline="0">
                <a:solidFill>
                  <a:srgbClr val="6E6452"/>
                </a:solidFill>
                <a:latin typeface="+mn-lt"/>
              </a:defRPr>
            </a:lvl8pPr>
            <a:lvl9pPr marL="2160000" indent="-270000" algn="l" rtl="0" eaLnBrk="1" fontAlgn="base" hangingPunct="1">
              <a:spcBef>
                <a:spcPts val="300"/>
              </a:spcBef>
              <a:spcAft>
                <a:spcPts val="600"/>
              </a:spcAft>
              <a:buClr>
                <a:srgbClr val="6E6452"/>
              </a:buClr>
              <a:buFont typeface="Arial" pitchFamily="34" charset="0"/>
              <a:buChar char="•"/>
              <a:tabLst>
                <a:tab pos="1643063" algn="l"/>
              </a:tabLst>
              <a:defRPr sz="1350" baseline="0">
                <a:solidFill>
                  <a:srgbClr val="6E6452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b="0" kern="0" dirty="0">
                <a:solidFill>
                  <a:srgbClr val="000000"/>
                </a:solidFill>
                <a:latin typeface="Arial"/>
                <a:sym typeface="Wingdings 3" panose="05040102010807070707" pitchFamily="18" charset="2"/>
              </a:rPr>
              <a:t> </a:t>
            </a:r>
            <a:r>
              <a:rPr lang="en-GB" b="0" kern="0" dirty="0">
                <a:solidFill>
                  <a:srgbClr val="000000"/>
                </a:solidFill>
                <a:latin typeface="Arial"/>
              </a:rPr>
              <a:t>Under </a:t>
            </a:r>
            <a:r>
              <a:rPr lang="en-GB" kern="0" dirty="0">
                <a:solidFill>
                  <a:srgbClr val="000000"/>
                </a:solidFill>
                <a:latin typeface="Arial"/>
              </a:rPr>
              <a:t>Monitoring &amp; Evaluation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02CDE99-4A07-4659-B6C0-18975D1C3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819" y="3493361"/>
            <a:ext cx="1255022" cy="1779301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FBB17FB-58B1-4E47-BD39-85882A25132A}"/>
              </a:ext>
            </a:extLst>
          </p:cNvPr>
          <p:cNvSpPr/>
          <p:nvPr/>
        </p:nvSpPr>
        <p:spPr>
          <a:xfrm>
            <a:off x="1573968" y="5391775"/>
            <a:ext cx="1219893" cy="50217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5BC45F3-2912-4792-8028-FBB9BD8761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"/>
          <a:stretch/>
        </p:blipFill>
        <p:spPr>
          <a:xfrm>
            <a:off x="1906221" y="3164917"/>
            <a:ext cx="1482079" cy="2076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C3CB2C3-ACE4-4C0F-8C6D-9FA3016D8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43" y="3181383"/>
            <a:ext cx="1465715" cy="206046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D5C0996-3A70-455E-BF2F-583164A78E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39" y="1310983"/>
            <a:ext cx="616294" cy="616294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4AF9398-51BF-4B19-B293-A6B341A2E714}"/>
              </a:ext>
            </a:extLst>
          </p:cNvPr>
          <p:cNvSpPr txBox="1"/>
          <p:nvPr/>
        </p:nvSpPr>
        <p:spPr>
          <a:xfrm>
            <a:off x="5704875" y="1448213"/>
            <a:ext cx="380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2E3052"/>
                </a:solidFill>
                <a:latin typeface="Century Gothic"/>
              </a:rPr>
              <a:t>ResearchGate:</a:t>
            </a:r>
            <a:r>
              <a:rPr lang="de-DE" sz="1800" b="0" dirty="0">
                <a:solidFill>
                  <a:srgbClr val="2E3052"/>
                </a:solidFill>
                <a:latin typeface="Century Gothic"/>
              </a:rPr>
              <a:t> Timo Leiter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632BD55-B4D0-449F-8D25-7FE93227809B}"/>
              </a:ext>
            </a:extLst>
          </p:cNvPr>
          <p:cNvSpPr txBox="1"/>
          <p:nvPr/>
        </p:nvSpPr>
        <p:spPr>
          <a:xfrm>
            <a:off x="5045726" y="1934913"/>
            <a:ext cx="4256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400" b="0" dirty="0">
                <a:solidFill>
                  <a:srgbClr val="2E3052"/>
                </a:solidFill>
                <a:latin typeface="Century Gothic"/>
                <a:hlinkClick r:id="rId6"/>
              </a:rPr>
              <a:t>www.researchgate.net/profile/Timo_Leiter</a:t>
            </a:r>
            <a:r>
              <a:rPr lang="de-DE" sz="1400" b="0" dirty="0">
                <a:solidFill>
                  <a:srgbClr val="2E3052"/>
                </a:solidFill>
                <a:latin typeface="Century Gothic"/>
              </a:rPr>
              <a:t> 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8B456E1-D943-4E81-B4CA-978867B73C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26" y="2248775"/>
            <a:ext cx="829043" cy="118899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1F84B44-67A6-4F4D-B4A5-B9A87E7E8D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33" y="3164916"/>
            <a:ext cx="1556464" cy="1552358"/>
          </a:xfrm>
          <a:prstGeom prst="rect">
            <a:avLst/>
          </a:prstGeom>
        </p:spPr>
      </p:pic>
      <p:pic>
        <p:nvPicPr>
          <p:cNvPr id="7" name="Grafik 6" descr="Ein Bild, das Text, grün, Schild, draußen enthält.&#10;&#10;Automatisch generierte Beschreibung">
            <a:extLst>
              <a:ext uri="{FF2B5EF4-FFF2-40B4-BE49-F238E27FC236}">
                <a16:creationId xmlns:a16="http://schemas.microsoft.com/office/drawing/2014/main" id="{F12816CC-44F9-42CF-B70B-22F85B4E11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1" y="2245738"/>
            <a:ext cx="786622" cy="118326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990372F-EA4D-4038-9E71-D645AE05AE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94" y="2350450"/>
            <a:ext cx="1743849" cy="219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F169D05-701C-40DE-874D-D7858D9CFD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88" y="4587017"/>
            <a:ext cx="1050811" cy="1371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2879627C-2F35-412D-8613-64FD082004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265" y="3982370"/>
            <a:ext cx="1377293" cy="1943100"/>
          </a:xfrm>
          <a:prstGeom prst="rect">
            <a:avLst/>
          </a:prstGeom>
        </p:spPr>
      </p:pic>
      <p:pic>
        <p:nvPicPr>
          <p:cNvPr id="8" name="Grafik 7" descr="Ein Bild, das Text, Schild enthält.&#10;&#10;Automatisch generierte Beschreibung">
            <a:hlinkClick r:id="rId13"/>
            <a:extLst>
              <a:ext uri="{FF2B5EF4-FFF2-40B4-BE49-F238E27FC236}">
                <a16:creationId xmlns:a16="http://schemas.microsoft.com/office/drawing/2014/main" id="{180EF86B-3789-4EC1-9AD4-AB431A899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8" y="1554620"/>
            <a:ext cx="3864542" cy="734263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B6E4A9C6-8E96-47EC-B335-B122ADF348C0}"/>
              </a:ext>
            </a:extLst>
          </p:cNvPr>
          <p:cNvSpPr txBox="1"/>
          <p:nvPr/>
        </p:nvSpPr>
        <p:spPr>
          <a:xfrm>
            <a:off x="2032910" y="5471470"/>
            <a:ext cx="1738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2E3052"/>
                </a:solidFill>
                <a:latin typeface="Century Gothic"/>
              </a:rPr>
              <a:t>@TimoLeiter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220277C-C55E-45A5-BDFD-A2337EEBB79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77" y="5512211"/>
            <a:ext cx="371592" cy="30222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9CA158A-ACEF-4765-B838-E7EF32B7C2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56617" y="4237287"/>
            <a:ext cx="1271437" cy="1660677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7156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0A0E748-5BB2-4FE8-A6C6-E93E26F280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CCEA95-CEBD-4136-B775-51C6EC49A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335548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FF79E21-FC17-49B1-8AC0-176606BAD554}"/>
              </a:ext>
            </a:extLst>
          </p:cNvPr>
          <p:cNvSpPr txBox="1">
            <a:spLocks/>
          </p:cNvSpPr>
          <p:nvPr/>
        </p:nvSpPr>
        <p:spPr>
          <a:xfrm>
            <a:off x="3715184" y="2743207"/>
            <a:ext cx="5372109" cy="5099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ts val="3500"/>
              </a:lnSpc>
              <a:spcAft>
                <a:spcPts val="0"/>
              </a:spcAft>
            </a:pPr>
            <a:r>
              <a:rPr lang="en-GB" sz="2800" dirty="0">
                <a:solidFill>
                  <a:srgbClr val="ED3D4A"/>
                </a:solidFill>
                <a:latin typeface="Century Gothic"/>
              </a:rPr>
              <a:t>Thank you!           </a:t>
            </a:r>
            <a:r>
              <a:rPr lang="en-GB" sz="2000" dirty="0">
                <a:solidFill>
                  <a:srgbClr val="ED3D4A"/>
                </a:solidFill>
                <a:latin typeface="Century Gothic"/>
              </a:rPr>
              <a:t>T.L.Leiter@lse.ac.uk </a:t>
            </a:r>
            <a:endParaRPr lang="en-US" sz="2800" dirty="0">
              <a:solidFill>
                <a:srgbClr val="ED3D4A"/>
              </a:solidFill>
              <a:latin typeface="Century Gothic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6E526B-437C-4A1C-815F-3239CE50E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7" y="4523980"/>
            <a:ext cx="495956" cy="4959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3C4C768-DEE6-43D4-BD67-7073898782E3}"/>
              </a:ext>
            </a:extLst>
          </p:cNvPr>
          <p:cNvSpPr txBox="1"/>
          <p:nvPr/>
        </p:nvSpPr>
        <p:spPr>
          <a:xfrm>
            <a:off x="1219200" y="4592822"/>
            <a:ext cx="596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b="0" dirty="0">
                <a:solidFill>
                  <a:srgbClr val="2E3052"/>
                </a:solidFill>
                <a:latin typeface="Century Gothic"/>
              </a:rPr>
              <a:t>Publications on </a:t>
            </a:r>
            <a:r>
              <a:rPr lang="de-DE" sz="1800" dirty="0">
                <a:solidFill>
                  <a:srgbClr val="2E3052"/>
                </a:solidFill>
                <a:latin typeface="Century Gothic"/>
              </a:rPr>
              <a:t>ResearchGate:</a:t>
            </a:r>
            <a:r>
              <a:rPr lang="de-DE" sz="1800" b="0" dirty="0">
                <a:solidFill>
                  <a:srgbClr val="2E3052"/>
                </a:solidFill>
                <a:latin typeface="Century Gothic"/>
              </a:rPr>
              <a:t> </a:t>
            </a:r>
            <a:r>
              <a:rPr lang="de-DE" sz="1800" b="0" dirty="0">
                <a:solidFill>
                  <a:srgbClr val="2E3052"/>
                </a:solidFill>
                <a:latin typeface="Century Gothic"/>
                <a:hlinkClick r:id="rId5"/>
              </a:rPr>
              <a:t>Timo Leiter</a:t>
            </a:r>
            <a:endParaRPr lang="de-DE" sz="1800" b="0" dirty="0">
              <a:solidFill>
                <a:srgbClr val="2E3052"/>
              </a:solidFill>
              <a:latin typeface="Century Gothic"/>
            </a:endParaRPr>
          </a:p>
        </p:txBody>
      </p:sp>
      <p:pic>
        <p:nvPicPr>
          <p:cNvPr id="9" name="Picture 6" descr="Bildergebnis">
            <a:hlinkClick r:id="rId6"/>
            <a:extLst>
              <a:ext uri="{FF2B5EF4-FFF2-40B4-BE49-F238E27FC236}">
                <a16:creationId xmlns:a16="http://schemas.microsoft.com/office/drawing/2014/main" id="{4EF9BAA5-2F76-4CB4-8E10-61BC3F06A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97" y="4631214"/>
            <a:ext cx="442180" cy="35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4">
            <a:extLst>
              <a:ext uri="{FF2B5EF4-FFF2-40B4-BE49-F238E27FC236}">
                <a16:creationId xmlns:a16="http://schemas.microsoft.com/office/drawing/2014/main" id="{2C17F7DE-F07B-4BC0-81D8-30FD29CE987D}"/>
              </a:ext>
            </a:extLst>
          </p:cNvPr>
          <p:cNvSpPr txBox="1">
            <a:spLocks/>
          </p:cNvSpPr>
          <p:nvPr/>
        </p:nvSpPr>
        <p:spPr>
          <a:xfrm>
            <a:off x="6965978" y="4595578"/>
            <a:ext cx="1499271" cy="416193"/>
          </a:xfrm>
          <a:prstGeom prst="rect">
            <a:avLst/>
          </a:prstGeom>
        </p:spPr>
        <p:txBody>
          <a:bodyPr/>
          <a:lstStyle>
            <a:lvl1pPr marL="258763" indent="-258763" algn="l" defTabSz="914400" rtl="0" eaLnBrk="1" latinLnBrk="0" hangingPunct="1"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SzPct val="90000"/>
              <a:buFont typeface="Symbol" panose="05050102010706020507" pitchFamily="18" charset="2"/>
              <a:buChar char="·"/>
              <a:defRPr sz="1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66763" indent="-252413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84250" indent="-204788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36663" indent="-231775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435100" indent="-184150" algn="l" defTabSz="914400" rtl="0" eaLnBrk="1" latinLnBrk="0" hangingPunct="1">
              <a:spcBef>
                <a:spcPts val="400"/>
              </a:spcBef>
              <a:spcAft>
                <a:spcPts val="200"/>
              </a:spcAft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Clr>
                <a:srgbClr val="2E3052"/>
              </a:buClr>
              <a:buNone/>
            </a:pPr>
            <a:r>
              <a:rPr lang="en-US" sz="1800" spc="-60" dirty="0">
                <a:solidFill>
                  <a:srgbClr val="2E3052"/>
                </a:solidFill>
                <a:latin typeface="Century Gothic"/>
                <a:hlinkClick r:id="rId8"/>
              </a:rPr>
              <a:t>@TimoLeiter</a:t>
            </a:r>
            <a:endParaRPr lang="en-US" sz="1800" spc="-60" dirty="0">
              <a:solidFill>
                <a:srgbClr val="2E3052"/>
              </a:solidFill>
              <a:latin typeface="Century Gothic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C60F27D-8D99-46DA-9402-CD7CE4489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054" y="5263991"/>
            <a:ext cx="1588238" cy="68346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8E9BB11B-9BE4-4172-B120-C3EC984B1557}"/>
              </a:ext>
            </a:extLst>
          </p:cNvPr>
          <p:cNvSpPr/>
          <p:nvPr/>
        </p:nvSpPr>
        <p:spPr>
          <a:xfrm>
            <a:off x="1573968" y="5391775"/>
            <a:ext cx="1219893" cy="50217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0C0BDA3-E344-4C2C-8219-EFAA95AFDB39}"/>
              </a:ext>
            </a:extLst>
          </p:cNvPr>
          <p:cNvSpPr txBox="1"/>
          <p:nvPr/>
        </p:nvSpPr>
        <p:spPr>
          <a:xfrm>
            <a:off x="1930398" y="5438489"/>
            <a:ext cx="545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>
                <a:solidFill>
                  <a:srgbClr val="2E3052"/>
                </a:solidFill>
                <a:latin typeface="Century Gothic"/>
                <a:hlinkClick r:id="rId10"/>
              </a:rPr>
              <a:t>www.researchgate.net/profile/Timo_Leiter</a:t>
            </a:r>
            <a:r>
              <a:rPr lang="en-GB" sz="1800" b="0" dirty="0">
                <a:solidFill>
                  <a:srgbClr val="2E3052"/>
                </a:solidFill>
                <a:latin typeface="Century Gothic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3523E-675D-4D25-8FEF-499A4B8342B3}"/>
              </a:ext>
            </a:extLst>
          </p:cNvPr>
          <p:cNvSpPr txBox="1"/>
          <p:nvPr/>
        </p:nvSpPr>
        <p:spPr>
          <a:xfrm>
            <a:off x="8166841" y="3975940"/>
            <a:ext cx="2212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©Timo Leiter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52414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Mikrofon, drinnen enthält.&#10;&#10;Automatisch generierte Beschreibung">
            <a:extLst>
              <a:ext uri="{FF2B5EF4-FFF2-40B4-BE49-F238E27FC236}">
                <a16:creationId xmlns:a16="http://schemas.microsoft.com/office/drawing/2014/main" id="{A97147FA-2E17-4A30-ABB1-D9E4EA4372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1296667"/>
            <a:ext cx="8613913" cy="4832195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59DA91-B492-487C-B1A9-060F61DD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7B46B0E-6255-4A78-B5C7-E13E4C25E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3" y="1742319"/>
            <a:ext cx="2507673" cy="731756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r>
              <a:rPr lang="de-DE"/>
              <a:t>Interview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1162FA3-B78A-44DC-864B-FC05D93724B3}"/>
              </a:ext>
            </a:extLst>
          </p:cNvPr>
          <p:cNvSpPr txBox="1"/>
          <p:nvPr/>
        </p:nvSpPr>
        <p:spPr>
          <a:xfrm>
            <a:off x="4214192" y="4674773"/>
            <a:ext cx="4664764" cy="10452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chemeClr val="tx2"/>
                </a:solidFill>
              </a:rPr>
              <a:t>Lerenten </a:t>
            </a:r>
            <a:r>
              <a:rPr lang="de-DE" dirty="0" err="1">
                <a:solidFill>
                  <a:schemeClr val="tx2"/>
                </a:solidFill>
              </a:rPr>
              <a:t>Lelekoitien</a:t>
            </a:r>
            <a:endParaRPr lang="de-DE" b="0" dirty="0">
              <a:solidFill>
                <a:schemeClr val="tx2"/>
              </a:solidFill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b="0" dirty="0" err="1">
                <a:solidFill>
                  <a:schemeClr val="tx2"/>
                </a:solidFill>
              </a:rPr>
              <a:t>Kenya</a:t>
            </a:r>
            <a:endParaRPr lang="de-DE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83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A405A8-C0C2-46C7-9632-FE8E86B012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0AB56539-A359-44CC-9A6C-A86E4FC6227E}"/>
              </a:ext>
            </a:extLst>
          </p:cNvPr>
          <p:cNvSpPr txBox="1"/>
          <p:nvPr/>
        </p:nvSpPr>
        <p:spPr>
          <a:xfrm>
            <a:off x="4729384" y="225487"/>
            <a:ext cx="4138624" cy="5114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 anchor="ctr">
            <a:no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Today’s agenda – day 3</a:t>
            </a: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1AE0915F-8A46-4E97-B903-BDF76D3BCE53}"/>
              </a:ext>
            </a:extLst>
          </p:cNvPr>
          <p:cNvSpPr txBox="1"/>
          <p:nvPr/>
        </p:nvSpPr>
        <p:spPr>
          <a:xfrm>
            <a:off x="582990" y="950496"/>
            <a:ext cx="8285018" cy="57919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US" sz="1500" dirty="0">
                <a:solidFill>
                  <a:schemeClr val="tx2"/>
                </a:solidFill>
              </a:rPr>
              <a:t>Opening remarks</a:t>
            </a:r>
            <a:r>
              <a:rPr lang="en-US" sz="1500" b="0" dirty="0">
                <a:solidFill>
                  <a:schemeClr val="tx2"/>
                </a:solidFill>
              </a:rPr>
              <a:t> // Catarina Tarpo, PATPA  and Clémence Moinier, </a:t>
            </a:r>
            <a:r>
              <a:rPr lang="fr-FR" sz="1500" b="0" dirty="0">
                <a:solidFill>
                  <a:schemeClr val="tx2"/>
                </a:solidFill>
              </a:rPr>
              <a:t>Ricardo E&amp;E</a:t>
            </a:r>
            <a:endParaRPr lang="de-DE" sz="1500" b="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US" sz="1500" dirty="0">
                <a:solidFill>
                  <a:schemeClr val="tx2"/>
                </a:solidFill>
              </a:rPr>
              <a:t>Brief overview: M&amp;E in the BTR and input to the Global </a:t>
            </a:r>
            <a:r>
              <a:rPr lang="en-US" sz="1500" dirty="0" err="1">
                <a:solidFill>
                  <a:schemeClr val="tx2"/>
                </a:solidFill>
              </a:rPr>
              <a:t>stocktake</a:t>
            </a:r>
            <a:r>
              <a:rPr lang="en-US" sz="1500" dirty="0">
                <a:solidFill>
                  <a:schemeClr val="tx2"/>
                </a:solidFill>
              </a:rPr>
              <a:t> </a:t>
            </a:r>
            <a:r>
              <a:rPr lang="en-US" sz="1500" b="0" dirty="0">
                <a:solidFill>
                  <a:schemeClr val="tx2"/>
                </a:solidFill>
              </a:rPr>
              <a:t>// </a:t>
            </a:r>
            <a:r>
              <a:rPr lang="fr-FR" sz="1500" b="0" dirty="0">
                <a:solidFill>
                  <a:schemeClr val="tx2"/>
                </a:solidFill>
              </a:rPr>
              <a:t>Clémence </a:t>
            </a:r>
            <a:r>
              <a:rPr lang="fr-FR" sz="1500" b="0" dirty="0" err="1">
                <a:solidFill>
                  <a:schemeClr val="tx2"/>
                </a:solidFill>
              </a:rPr>
              <a:t>Moinier</a:t>
            </a:r>
            <a:r>
              <a:rPr lang="fr-FR" sz="1500" b="0" dirty="0">
                <a:solidFill>
                  <a:schemeClr val="tx2"/>
                </a:solidFill>
              </a:rPr>
              <a:t>, Ricardo E&amp;E</a:t>
            </a:r>
            <a:endParaRPr lang="de-DE" sz="1500" b="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US" sz="1500" dirty="0">
                <a:solidFill>
                  <a:schemeClr val="tx2"/>
                </a:solidFill>
              </a:rPr>
              <a:t>Lessons learned on ADCOM development</a:t>
            </a:r>
            <a:r>
              <a:rPr lang="en-US" sz="1500" b="0" dirty="0">
                <a:solidFill>
                  <a:schemeClr val="tx2"/>
                </a:solidFill>
              </a:rPr>
              <a:t>  // Maik Winges, GIZ Climate Policy Support Project</a:t>
            </a:r>
            <a:endParaRPr lang="de-DE" sz="1500" b="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de-DE" sz="1500" dirty="0">
                <a:solidFill>
                  <a:schemeClr val="tx2"/>
                </a:solidFill>
              </a:rPr>
              <a:t>Q&amp;A </a:t>
            </a:r>
            <a:r>
              <a:rPr lang="de-DE" sz="1500" b="0" dirty="0">
                <a:solidFill>
                  <a:schemeClr val="tx2"/>
                </a:solidFill>
              </a:rPr>
              <a:t>// All </a:t>
            </a:r>
            <a:r>
              <a:rPr lang="de-DE" sz="1500" b="0" dirty="0" err="1">
                <a:solidFill>
                  <a:schemeClr val="tx2"/>
                </a:solidFill>
              </a:rPr>
              <a:t>participants</a:t>
            </a:r>
            <a:r>
              <a:rPr lang="de-DE" sz="1500" b="0" dirty="0">
                <a:solidFill>
                  <a:schemeClr val="tx2"/>
                </a:solidFill>
              </a:rPr>
              <a:t> and </a:t>
            </a:r>
            <a:r>
              <a:rPr lang="en-US" sz="1500" b="0" dirty="0" err="1">
                <a:solidFill>
                  <a:schemeClr val="tx2"/>
                </a:solidFill>
              </a:rPr>
              <a:t>Maik</a:t>
            </a:r>
            <a:r>
              <a:rPr lang="en-US" sz="1500" b="0" dirty="0">
                <a:solidFill>
                  <a:schemeClr val="tx2"/>
                </a:solidFill>
              </a:rPr>
              <a:t> </a:t>
            </a:r>
            <a:r>
              <a:rPr lang="en-US" sz="1500" b="0" dirty="0" err="1">
                <a:solidFill>
                  <a:schemeClr val="tx2"/>
                </a:solidFill>
              </a:rPr>
              <a:t>Winges</a:t>
            </a:r>
            <a:r>
              <a:rPr lang="en-US" sz="1500" b="0" dirty="0">
                <a:solidFill>
                  <a:schemeClr val="tx2"/>
                </a:solidFill>
              </a:rPr>
              <a:t>, GIZ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US" sz="1500" dirty="0">
                <a:solidFill>
                  <a:schemeClr val="tx2"/>
                </a:solidFill>
              </a:rPr>
              <a:t>Adaptation M&amp;E for reporting in ADCOM and in BTR </a:t>
            </a:r>
            <a:r>
              <a:rPr lang="en-US" sz="1500" b="0" dirty="0">
                <a:solidFill>
                  <a:schemeClr val="tx2"/>
                </a:solidFill>
              </a:rPr>
              <a:t>// Timo Leiter,</a:t>
            </a:r>
            <a:r>
              <a:rPr lang="en-GB" sz="1500" b="0" dirty="0">
                <a:solidFill>
                  <a:schemeClr val="tx2"/>
                </a:solidFill>
              </a:rPr>
              <a:t> Grantham Research Institute on Climate Change and the Environment, London School of Economics</a:t>
            </a:r>
            <a:endParaRPr lang="en-US" sz="1500" b="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de-DE" sz="1500" dirty="0">
                <a:solidFill>
                  <a:schemeClr val="tx2"/>
                </a:solidFill>
              </a:rPr>
              <a:t>Interview </a:t>
            </a:r>
            <a:r>
              <a:rPr lang="de-DE" sz="1500" b="0" dirty="0">
                <a:solidFill>
                  <a:schemeClr val="tx2"/>
                </a:solidFill>
              </a:rPr>
              <a:t>//</a:t>
            </a:r>
            <a:r>
              <a:rPr lang="de-DE" sz="1500" dirty="0">
                <a:solidFill>
                  <a:schemeClr val="tx2"/>
                </a:solidFill>
              </a:rPr>
              <a:t> </a:t>
            </a:r>
            <a:r>
              <a:rPr lang="de-DE" sz="1500" b="0" dirty="0">
                <a:solidFill>
                  <a:schemeClr val="tx2"/>
                </a:solidFill>
              </a:rPr>
              <a:t>Lerenten </a:t>
            </a:r>
            <a:r>
              <a:rPr lang="de-DE" sz="1500" b="0" dirty="0" err="1">
                <a:solidFill>
                  <a:schemeClr val="tx2"/>
                </a:solidFill>
              </a:rPr>
              <a:t>Lelekoitien</a:t>
            </a:r>
            <a:r>
              <a:rPr lang="de-DE" sz="1500" b="0" dirty="0">
                <a:solidFill>
                  <a:schemeClr val="tx2"/>
                </a:solidFill>
              </a:rPr>
              <a:t> (</a:t>
            </a:r>
            <a:r>
              <a:rPr lang="de-DE" sz="1500" b="0" dirty="0" err="1">
                <a:solidFill>
                  <a:schemeClr val="tx2"/>
                </a:solidFill>
              </a:rPr>
              <a:t>Kenya</a:t>
            </a:r>
            <a:r>
              <a:rPr lang="de-DE" sz="1500" b="0" dirty="0">
                <a:solidFill>
                  <a:schemeClr val="tx2"/>
                </a:solidFill>
              </a:rPr>
              <a:t>)</a:t>
            </a:r>
            <a:endParaRPr lang="en-US" sz="1500" b="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de-DE" sz="1500" dirty="0" err="1">
                <a:solidFill>
                  <a:schemeClr val="tx2"/>
                </a:solidFill>
              </a:rPr>
              <a:t>Facilitated</a:t>
            </a:r>
            <a:r>
              <a:rPr lang="de-DE" sz="1500" dirty="0">
                <a:solidFill>
                  <a:schemeClr val="tx2"/>
                </a:solidFill>
              </a:rPr>
              <a:t> </a:t>
            </a:r>
            <a:r>
              <a:rPr lang="de-DE" sz="1500" dirty="0" err="1">
                <a:solidFill>
                  <a:schemeClr val="tx2"/>
                </a:solidFill>
              </a:rPr>
              <a:t>discussion</a:t>
            </a:r>
            <a:r>
              <a:rPr lang="de-DE" sz="1500" dirty="0">
                <a:solidFill>
                  <a:schemeClr val="tx2"/>
                </a:solidFill>
              </a:rPr>
              <a:t> in break-out </a:t>
            </a:r>
            <a:r>
              <a:rPr lang="de-DE" sz="1500" dirty="0" err="1">
                <a:solidFill>
                  <a:schemeClr val="tx2"/>
                </a:solidFill>
              </a:rPr>
              <a:t>groups</a:t>
            </a:r>
            <a:endParaRPr lang="de-DE" sz="1500" dirty="0">
              <a:solidFill>
                <a:schemeClr val="tx2"/>
              </a:solidFill>
            </a:endParaRP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de-DE" sz="1500" b="0" dirty="0">
                <a:solidFill>
                  <a:schemeClr val="tx2"/>
                </a:solidFill>
              </a:rPr>
              <a:t>Timo Leiter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de-DE" sz="1500" b="0" dirty="0">
                <a:solidFill>
                  <a:schemeClr val="tx2"/>
                </a:solidFill>
              </a:rPr>
              <a:t>Lerenten </a:t>
            </a:r>
            <a:r>
              <a:rPr lang="de-DE" sz="1500" b="0" dirty="0" err="1">
                <a:solidFill>
                  <a:schemeClr val="tx2"/>
                </a:solidFill>
              </a:rPr>
              <a:t>Lelekoitien</a:t>
            </a:r>
            <a:r>
              <a:rPr lang="de-DE" sz="1500" b="0" dirty="0">
                <a:solidFill>
                  <a:schemeClr val="tx2"/>
                </a:solidFill>
              </a:rPr>
              <a:t> (</a:t>
            </a:r>
            <a:r>
              <a:rPr lang="de-DE" sz="1500" b="0" dirty="0" err="1">
                <a:solidFill>
                  <a:schemeClr val="tx2"/>
                </a:solidFill>
              </a:rPr>
              <a:t>Kenya</a:t>
            </a:r>
            <a:r>
              <a:rPr lang="de-DE" sz="1500" b="0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GB" sz="1500" dirty="0">
                <a:solidFill>
                  <a:schemeClr val="tx2"/>
                </a:solidFill>
              </a:rPr>
              <a:t>Summary overview of the BTR development process </a:t>
            </a:r>
            <a:r>
              <a:rPr lang="en-US" sz="1500" b="0" dirty="0">
                <a:solidFill>
                  <a:schemeClr val="tx2"/>
                </a:solidFill>
              </a:rPr>
              <a:t>//</a:t>
            </a:r>
            <a:r>
              <a:rPr lang="en-US" sz="1500" dirty="0">
                <a:solidFill>
                  <a:schemeClr val="tx2"/>
                </a:solidFill>
              </a:rPr>
              <a:t> </a:t>
            </a:r>
            <a:r>
              <a:rPr lang="fr-FR" sz="1500" b="0" dirty="0">
                <a:solidFill>
                  <a:schemeClr val="tx2"/>
                </a:solidFill>
              </a:rPr>
              <a:t>Clémence </a:t>
            </a:r>
            <a:r>
              <a:rPr lang="fr-FR" sz="1500" b="0" dirty="0" err="1">
                <a:solidFill>
                  <a:schemeClr val="tx2"/>
                </a:solidFill>
              </a:rPr>
              <a:t>Moinier</a:t>
            </a:r>
            <a:r>
              <a:rPr lang="fr-FR" sz="1500" b="0" dirty="0">
                <a:solidFill>
                  <a:schemeClr val="tx2"/>
                </a:solidFill>
              </a:rPr>
              <a:t>, Ricardo E&amp;E</a:t>
            </a:r>
            <a:endParaRPr lang="en-GB" sz="15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US" sz="1500" dirty="0">
                <a:solidFill>
                  <a:schemeClr val="tx2"/>
                </a:solidFill>
              </a:rPr>
              <a:t>Evaluation &amp; Feedback </a:t>
            </a:r>
            <a:r>
              <a:rPr lang="en-US" sz="1500" b="0" dirty="0">
                <a:solidFill>
                  <a:schemeClr val="tx2"/>
                </a:solidFill>
              </a:rPr>
              <a:t>//</a:t>
            </a:r>
            <a:r>
              <a:rPr lang="en-US" sz="1500" dirty="0">
                <a:solidFill>
                  <a:schemeClr val="tx2"/>
                </a:solidFill>
              </a:rPr>
              <a:t> </a:t>
            </a:r>
            <a:r>
              <a:rPr lang="fr-FR" sz="1500" b="0" dirty="0">
                <a:solidFill>
                  <a:schemeClr val="tx2"/>
                </a:solidFill>
              </a:rPr>
              <a:t>Clémence Moinier, Ricardo E&amp;E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fr-FR" sz="1500" dirty="0">
                <a:solidFill>
                  <a:schemeClr val="tx2"/>
                </a:solidFill>
              </a:rPr>
              <a:t>Support </a:t>
            </a:r>
            <a:r>
              <a:rPr lang="fr-FR" sz="1500" dirty="0" err="1">
                <a:solidFill>
                  <a:schemeClr val="tx2"/>
                </a:solidFill>
              </a:rPr>
              <a:t>available</a:t>
            </a:r>
            <a:r>
              <a:rPr lang="fr-FR" sz="1500" dirty="0">
                <a:solidFill>
                  <a:schemeClr val="tx2"/>
                </a:solidFill>
              </a:rPr>
              <a:t> – </a:t>
            </a:r>
            <a:r>
              <a:rPr lang="fr-FR" sz="1500" dirty="0" err="1">
                <a:solidFill>
                  <a:schemeClr val="tx2"/>
                </a:solidFill>
              </a:rPr>
              <a:t>Climate</a:t>
            </a:r>
            <a:r>
              <a:rPr lang="fr-FR" sz="1500" dirty="0">
                <a:solidFill>
                  <a:schemeClr val="tx2"/>
                </a:solidFill>
              </a:rPr>
              <a:t> </a:t>
            </a:r>
            <a:r>
              <a:rPr lang="fr-FR" sz="1500" dirty="0" err="1">
                <a:solidFill>
                  <a:schemeClr val="tx2"/>
                </a:solidFill>
              </a:rPr>
              <a:t>Transparency</a:t>
            </a:r>
            <a:r>
              <a:rPr lang="fr-FR" sz="1500" dirty="0">
                <a:solidFill>
                  <a:schemeClr val="tx2"/>
                </a:solidFill>
              </a:rPr>
              <a:t> Helpdesk </a:t>
            </a:r>
            <a:r>
              <a:rPr lang="fr-FR" sz="1500" b="0" dirty="0">
                <a:solidFill>
                  <a:schemeClr val="tx2"/>
                </a:solidFill>
              </a:rPr>
              <a:t>// Mijako Nierenkoether, PATPA</a:t>
            </a:r>
            <a:endParaRPr lang="en-US" sz="15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r>
              <a:rPr lang="en-US" sz="1500" dirty="0">
                <a:solidFill>
                  <a:schemeClr val="tx2"/>
                </a:solidFill>
              </a:rPr>
              <a:t>Outlook on COP 27 and closing remarks </a:t>
            </a:r>
            <a:r>
              <a:rPr lang="en-US" sz="1500" b="0" dirty="0">
                <a:solidFill>
                  <a:schemeClr val="tx2"/>
                </a:solidFill>
              </a:rPr>
              <a:t>// </a:t>
            </a:r>
            <a:r>
              <a:rPr lang="en-US" sz="1500" b="0" dirty="0" err="1">
                <a:solidFill>
                  <a:schemeClr val="tx2"/>
                </a:solidFill>
              </a:rPr>
              <a:t>Mkhutazi</a:t>
            </a:r>
            <a:r>
              <a:rPr lang="en-US" sz="1500" b="0" dirty="0">
                <a:solidFill>
                  <a:schemeClr val="tx2"/>
                </a:solidFill>
              </a:rPr>
              <a:t> </a:t>
            </a:r>
            <a:r>
              <a:rPr lang="en-US" sz="1500" b="0" dirty="0" err="1">
                <a:solidFill>
                  <a:schemeClr val="tx2"/>
                </a:solidFill>
              </a:rPr>
              <a:t>Steleki</a:t>
            </a:r>
            <a:r>
              <a:rPr lang="en-US" sz="1500" b="0" dirty="0">
                <a:solidFill>
                  <a:schemeClr val="tx2"/>
                </a:solidFill>
              </a:rPr>
              <a:t>, DFFE (South Africa)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endParaRPr lang="en-US" sz="1500" b="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º"/>
            </a:pPr>
            <a:endParaRPr lang="en-US" sz="1500" b="0" dirty="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91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1" y="2798790"/>
            <a:ext cx="9126840" cy="2945078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</a:br>
            <a:br>
              <a:rPr lang="en-GB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0711"/>
            <a:ext cx="9144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576383"/>
            <a:ext cx="9144000" cy="100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1629092"/>
            <a:ext cx="9144000" cy="30256"/>
          </a:xfrm>
          <a:prstGeom prst="line">
            <a:avLst/>
          </a:prstGeom>
          <a:ln w="38100">
            <a:solidFill>
              <a:srgbClr val="2D8F4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5317230"/>
            <a:ext cx="91440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876581" cy="6048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016"/>
            <a:ext cx="1520982" cy="4977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5358392"/>
            <a:ext cx="91440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5400700"/>
            <a:ext cx="9144000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08169" y="1700509"/>
            <a:ext cx="6118673" cy="2524139"/>
          </a:xfrm>
        </p:spPr>
        <p:txBody>
          <a:bodyPr>
            <a:noAutofit/>
          </a:bodyPr>
          <a:lstStyle/>
          <a:p>
            <a:endParaRPr lang="en-GB" sz="2100" b="1" dirty="0">
              <a:latin typeface="Centrury gothixc"/>
              <a:cs typeface="Times New Roman" panose="02020603050405020304" pitchFamily="18" charset="0"/>
            </a:endParaRPr>
          </a:p>
          <a:p>
            <a:r>
              <a:rPr lang="en-GB" sz="3600" b="1" dirty="0"/>
              <a:t>Kenya’s NAP progress Report </a:t>
            </a:r>
            <a:r>
              <a:rPr lang="en-GB" sz="3600" b="1" dirty="0">
                <a:latin typeface="Centrury gothixc"/>
                <a:cs typeface="Times New Roman" panose="02020603050405020304" pitchFamily="18" charset="0"/>
              </a:rPr>
              <a:t> </a:t>
            </a:r>
          </a:p>
          <a:p>
            <a:endParaRPr lang="en-GB" b="1" dirty="0">
              <a:latin typeface="Centrury gothixc"/>
              <a:cs typeface="Times New Roman" panose="02020603050405020304" pitchFamily="18" charset="0"/>
            </a:endParaRPr>
          </a:p>
          <a:p>
            <a:r>
              <a:rPr lang="en-GB" b="1" dirty="0">
                <a:latin typeface="Centrury gothixc"/>
                <a:cs typeface="Times New Roman" panose="02020603050405020304" pitchFamily="18" charset="0"/>
              </a:rPr>
              <a:t>Presentation by:</a:t>
            </a:r>
          </a:p>
          <a:p>
            <a:r>
              <a:rPr lang="en-GB" b="1" dirty="0">
                <a:latin typeface="Centrury gothixc"/>
                <a:cs typeface="Times New Roman" panose="02020603050405020304" pitchFamily="18" charset="0"/>
              </a:rPr>
              <a:t>Lerenten Lelekoitien</a:t>
            </a:r>
          </a:p>
          <a:p>
            <a:r>
              <a:rPr lang="en-GB" sz="1500" b="1" dirty="0">
                <a:latin typeface="Centrury gothixc"/>
                <a:cs typeface="Times New Roman" panose="02020603050405020304" pitchFamily="18" charset="0"/>
              </a:rPr>
              <a:t>Deputy Director, Climate Change Adaptation</a:t>
            </a:r>
          </a:p>
          <a:p>
            <a:r>
              <a:rPr lang="en-GB" altLang="en-US" b="1" dirty="0">
                <a:latin typeface="Centrury gothixc"/>
                <a:cs typeface="Times New Roman" panose="02020603050405020304" pitchFamily="18" charset="0"/>
              </a:rPr>
              <a:t>February, 2022</a:t>
            </a:r>
            <a:endParaRPr lang="en-GB" b="1" dirty="0">
              <a:latin typeface="Centrury gothixc"/>
              <a:cs typeface="Times New Roman" panose="02020603050405020304" pitchFamily="18" charset="0"/>
            </a:endParaRPr>
          </a:p>
          <a:p>
            <a:endParaRPr lang="en-GB" sz="1350" b="1" dirty="0">
              <a:latin typeface="Centrury gothixc"/>
              <a:cs typeface="Times New Roman" panose="02020603050405020304" pitchFamily="18" charset="0"/>
            </a:endParaRPr>
          </a:p>
          <a:p>
            <a:r>
              <a:rPr lang="en-GB" sz="1350" b="1" dirty="0">
                <a:latin typeface="Centrury gothixc"/>
                <a:cs typeface="Times New Roman" panose="02020603050405020304" pitchFamily="18" charset="0"/>
              </a:rPr>
              <a:t>PRESENTATION IN THE VIRTUAL PATPA WORKSHOP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309164-57CB-DE45-AB2C-8CCFD3D96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9" y="1635517"/>
            <a:ext cx="3247220" cy="368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43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1" y="2798790"/>
            <a:ext cx="9126840" cy="2945078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</a:br>
            <a:br>
              <a:rPr lang="en-GB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0711"/>
            <a:ext cx="9144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576383"/>
            <a:ext cx="9144000" cy="100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1629092"/>
            <a:ext cx="9144000" cy="30256"/>
          </a:xfrm>
          <a:prstGeom prst="line">
            <a:avLst/>
          </a:prstGeom>
          <a:ln w="38100">
            <a:solidFill>
              <a:srgbClr val="2D8F4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5317230"/>
            <a:ext cx="91440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876581" cy="6048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016"/>
            <a:ext cx="1520982" cy="4977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5358392"/>
            <a:ext cx="91440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5400700"/>
            <a:ext cx="9144000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40030" y="1642138"/>
            <a:ext cx="8389620" cy="3668050"/>
          </a:xfrm>
        </p:spPr>
        <p:txBody>
          <a:bodyPr>
            <a:noAutofit/>
          </a:bodyPr>
          <a:lstStyle/>
          <a:p>
            <a:pPr algn="l"/>
            <a:r>
              <a:rPr lang="en-GB" sz="3000" b="1" dirty="0"/>
              <a:t>Outline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GB" sz="2700" dirty="0"/>
              <a:t>What is monitored in the M&amp;E system</a:t>
            </a:r>
            <a:endParaRPr lang="en-US" sz="2700" dirty="0"/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GB" sz="2700" dirty="0"/>
              <a:t>Methodologies and systems </a:t>
            </a:r>
            <a:endParaRPr lang="en-US" sz="2700" dirty="0"/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GB" sz="2700" dirty="0"/>
              <a:t>Which challenges have you encountered and how did you overcome them (or not)</a:t>
            </a:r>
            <a:endParaRPr lang="en-US" sz="2700" dirty="0"/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GB" sz="2700" dirty="0"/>
              <a:t>Addressing challenges and Lessons learnt</a:t>
            </a:r>
            <a:endParaRPr lang="en-US" sz="2700" dirty="0"/>
          </a:p>
          <a:p>
            <a:pPr algn="just">
              <a:buFont typeface="Wingdings" panose="05000000000000000000" pitchFamily="2" charset="2"/>
            </a:pPr>
            <a:r>
              <a:rPr lang="en-GB" sz="21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7510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1" y="2798790"/>
            <a:ext cx="9126840" cy="2945078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</a:br>
            <a:br>
              <a:rPr lang="en-GB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0711"/>
            <a:ext cx="9144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576383"/>
            <a:ext cx="9144000" cy="100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1629092"/>
            <a:ext cx="9144000" cy="30256"/>
          </a:xfrm>
          <a:prstGeom prst="line">
            <a:avLst/>
          </a:prstGeom>
          <a:ln w="38100">
            <a:solidFill>
              <a:srgbClr val="2D8F4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5317230"/>
            <a:ext cx="91440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876581" cy="6048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016"/>
            <a:ext cx="1520982" cy="4977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5358392"/>
            <a:ext cx="91440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5400700"/>
            <a:ext cx="9144000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0034" y="1749743"/>
            <a:ext cx="8663940" cy="3556635"/>
          </a:xfrm>
        </p:spPr>
        <p:txBody>
          <a:bodyPr>
            <a:noAutofit/>
          </a:bodyPr>
          <a:lstStyle/>
          <a:p>
            <a:pPr algn="l"/>
            <a:r>
              <a:rPr lang="en-US" sz="3000" b="1" dirty="0"/>
              <a:t>What is monitored 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700" dirty="0"/>
              <a:t>The NDC, NAP 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700" dirty="0"/>
              <a:t>Vehicle is NCCAP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700" dirty="0"/>
              <a:t>Identify priority actions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700" dirty="0"/>
              <a:t>Identify targets 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700" dirty="0"/>
              <a:t>Timelines 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2700" dirty="0"/>
              <a:t>All sectors  </a:t>
            </a:r>
          </a:p>
          <a:p>
            <a:pPr algn="just">
              <a:buFont typeface="Wingdings" panose="05000000000000000000" pitchFamily="2" charset="2"/>
            </a:pPr>
            <a:endParaRPr lang="en-GB" sz="1500" dirty="0">
              <a:latin typeface="Centrury gothixc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GB" sz="1500" dirty="0">
              <a:latin typeface="Centrury gothixc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12E7E9-0CAB-654C-A3C9-1E86985FB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420" y="1473846"/>
            <a:ext cx="2918676" cy="38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48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1" y="2798790"/>
            <a:ext cx="9126840" cy="2945078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</a:br>
            <a:br>
              <a:rPr lang="en-GB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0711"/>
            <a:ext cx="9144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576383"/>
            <a:ext cx="9144000" cy="100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1629092"/>
            <a:ext cx="9144000" cy="30256"/>
          </a:xfrm>
          <a:prstGeom prst="line">
            <a:avLst/>
          </a:prstGeom>
          <a:ln w="38100">
            <a:solidFill>
              <a:srgbClr val="2D8F4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5317230"/>
            <a:ext cx="91440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876581" cy="6048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016"/>
            <a:ext cx="1520982" cy="4977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5358392"/>
            <a:ext cx="91440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5400700"/>
            <a:ext cx="9144000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6700" y="1659348"/>
            <a:ext cx="8667274" cy="3831710"/>
          </a:xfrm>
        </p:spPr>
        <p:txBody>
          <a:bodyPr>
            <a:noAutofit/>
          </a:bodyPr>
          <a:lstStyle/>
          <a:p>
            <a:pPr algn="l"/>
            <a:r>
              <a:rPr lang="en-US" sz="2400" b="1" dirty="0"/>
              <a:t>Methodology - System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Annual NCCAP Progress report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Development of online system – reach wider audience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Awareness creation – inclusivity in tools development and awareness on the tool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 submissions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Report compilation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Report validation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Continuous capacity building</a:t>
            </a:r>
          </a:p>
          <a:p>
            <a:pPr algn="just">
              <a:buFont typeface="Wingdings" panose="05000000000000000000" pitchFamily="2" charset="2"/>
            </a:pPr>
            <a:endParaRPr lang="en-GB" sz="1650" dirty="0">
              <a:latin typeface="Centrury gothixc"/>
            </a:endParaRPr>
          </a:p>
        </p:txBody>
      </p:sp>
    </p:spTree>
    <p:extLst>
      <p:ext uri="{BB962C8B-B14F-4D97-AF65-F5344CB8AC3E}">
        <p14:creationId xmlns:p14="http://schemas.microsoft.com/office/powerpoint/2010/main" val="3706061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1" y="2798790"/>
            <a:ext cx="9126840" cy="2945078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</a:br>
            <a:br>
              <a:rPr lang="en-GB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0711"/>
            <a:ext cx="9144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576383"/>
            <a:ext cx="9144000" cy="100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1629092"/>
            <a:ext cx="9144000" cy="30256"/>
          </a:xfrm>
          <a:prstGeom prst="line">
            <a:avLst/>
          </a:prstGeom>
          <a:ln w="38100">
            <a:solidFill>
              <a:srgbClr val="2D8F4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5317230"/>
            <a:ext cx="91440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876581" cy="6048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016"/>
            <a:ext cx="1520982" cy="4977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5358392"/>
            <a:ext cx="91440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5400700"/>
            <a:ext cx="9144000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0034" y="1749742"/>
            <a:ext cx="8663940" cy="3693265"/>
          </a:xfrm>
        </p:spPr>
        <p:txBody>
          <a:bodyPr>
            <a:noAutofit/>
          </a:bodyPr>
          <a:lstStyle/>
          <a:p>
            <a:pPr algn="l"/>
            <a:r>
              <a:rPr lang="en-US" b="1" dirty="0"/>
              <a:t>Challenges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dirty="0"/>
              <a:t>Climate change coordination units- Weak or non-existent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dirty="0"/>
              <a:t>Coordination – inadequate – all sectors need to report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dirty="0"/>
              <a:t>Inadequate awareness on the NCCAP implementation and reporting process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dirty="0"/>
              <a:t>Inadequate financial resources to support full implementation of NCCAP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dirty="0"/>
              <a:t>Low submissions from stakeholders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sz="2100" dirty="0"/>
              <a:t>Duplication of data – project implemented at both national and sub national level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6047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1" y="2798790"/>
            <a:ext cx="9126840" cy="2945078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</a:br>
            <a:br>
              <a:rPr lang="en-GB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0711"/>
            <a:ext cx="9144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576383"/>
            <a:ext cx="9144000" cy="100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1629092"/>
            <a:ext cx="9144000" cy="30256"/>
          </a:xfrm>
          <a:prstGeom prst="line">
            <a:avLst/>
          </a:prstGeom>
          <a:ln w="38100">
            <a:solidFill>
              <a:srgbClr val="2D8F4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5317230"/>
            <a:ext cx="91440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30" y="873247"/>
            <a:ext cx="876581" cy="6048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19" y="5453369"/>
            <a:ext cx="1520982" cy="4977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5358392"/>
            <a:ext cx="91440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5400700"/>
            <a:ext cx="9144000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7180" y="1701972"/>
            <a:ext cx="5594162" cy="3751397"/>
          </a:xfrm>
        </p:spPr>
        <p:txBody>
          <a:bodyPr>
            <a:noAutofit/>
          </a:bodyPr>
          <a:lstStyle/>
          <a:p>
            <a:pPr lvl="0" algn="l"/>
            <a:r>
              <a:rPr lang="en-US" sz="2100" b="1" dirty="0"/>
              <a:t>Lessons Learnt/ Overcoming the challenges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Effective coordination of the various stakeholders is key – both intra and extra the institution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Enabling legal and policy environment is important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Support the implementation of the NCCAP is key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Enhanced awareness, sensitization and capacity building 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Encourage sector level coordination and monitoring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Develop national level  MRV+ system  </a:t>
            </a:r>
          </a:p>
          <a:p>
            <a:pPr algn="just">
              <a:buFont typeface="Wingdings" panose="05000000000000000000" pitchFamily="2" charset="2"/>
            </a:pPr>
            <a:endParaRPr lang="en-GB" sz="1350" dirty="0">
              <a:latin typeface="Centrury gothixc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07329D-1CEC-CE4D-8068-FA4DAB70D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502" y="1612730"/>
            <a:ext cx="2964499" cy="378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75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1" y="2798790"/>
            <a:ext cx="9126840" cy="2945078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GB" altLang="en-US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</a:br>
            <a:br>
              <a:rPr lang="en-GB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520711"/>
            <a:ext cx="91440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576383"/>
            <a:ext cx="9144000" cy="100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1629092"/>
            <a:ext cx="9144000" cy="30256"/>
          </a:xfrm>
          <a:prstGeom prst="line">
            <a:avLst/>
          </a:prstGeom>
          <a:ln w="38100">
            <a:solidFill>
              <a:srgbClr val="2D8F4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5317230"/>
            <a:ext cx="91440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876581" cy="6048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5016"/>
            <a:ext cx="1520982" cy="4977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5358392"/>
            <a:ext cx="91440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5400700"/>
            <a:ext cx="9144000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0034" y="1749743"/>
            <a:ext cx="8663940" cy="3556635"/>
          </a:xfrm>
        </p:spPr>
        <p:txBody>
          <a:bodyPr>
            <a:no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endParaRPr lang="en-GB" sz="1500" dirty="0">
              <a:latin typeface="Centrury gothixc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en-GB" sz="1500" dirty="0">
              <a:latin typeface="Centrury gothixc"/>
            </a:endParaRPr>
          </a:p>
          <a:p>
            <a:pPr algn="just"/>
            <a:endParaRPr lang="en-GB" sz="1500" dirty="0">
              <a:latin typeface="Centrury gothixc"/>
            </a:endParaRPr>
          </a:p>
          <a:p>
            <a:pPr algn="just"/>
            <a:endParaRPr lang="en-GB" sz="1500" dirty="0">
              <a:latin typeface="Centrury gothixc"/>
            </a:endParaRPr>
          </a:p>
          <a:p>
            <a:pPr lvl="1"/>
            <a:r>
              <a:rPr lang="en-GB" sz="4050" b="1" dirty="0">
                <a:latin typeface="Centrury gothixc"/>
              </a:rPr>
              <a:t>  Thank You</a:t>
            </a:r>
          </a:p>
          <a:p>
            <a:pPr lvl="1"/>
            <a:endParaRPr lang="en-GB" sz="4050" b="1" dirty="0">
              <a:latin typeface="Centrury gothixc"/>
            </a:endParaRPr>
          </a:p>
          <a:p>
            <a:pPr lvl="1"/>
            <a:r>
              <a:rPr lang="en-GB" sz="4050" b="1" dirty="0">
                <a:latin typeface="Centrury gothixc"/>
              </a:rPr>
              <a:t>    Ashe </a:t>
            </a:r>
            <a:r>
              <a:rPr lang="en-GB" sz="4050" b="1" dirty="0" err="1">
                <a:latin typeface="Centrury gothixc"/>
              </a:rPr>
              <a:t>Oleng</a:t>
            </a:r>
            <a:r>
              <a:rPr lang="en-GB" sz="4050" b="1" dirty="0">
                <a:latin typeface="Centrury gothixc"/>
              </a:rPr>
              <a:t> </a:t>
            </a:r>
          </a:p>
          <a:p>
            <a:endParaRPr lang="en-GB" sz="4050" b="1" dirty="0">
              <a:latin typeface="Centrury gothixc"/>
            </a:endParaRPr>
          </a:p>
          <a:p>
            <a:pPr lvl="1" algn="just">
              <a:buFont typeface="Arial" panose="020B0604020202020204" pitchFamily="34" charset="0"/>
            </a:pPr>
            <a:endParaRPr lang="en-GB" dirty="0">
              <a:latin typeface="Centrury gothixc"/>
            </a:endParaRPr>
          </a:p>
        </p:txBody>
      </p:sp>
    </p:spTree>
    <p:extLst>
      <p:ext uri="{BB962C8B-B14F-4D97-AF65-F5344CB8AC3E}">
        <p14:creationId xmlns:p14="http://schemas.microsoft.com/office/powerpoint/2010/main" val="902778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E369C07-B36C-4011-BD9B-66F9A7DD2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1" y="925059"/>
            <a:ext cx="7728557" cy="5796418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201C9F-9510-4D93-85AA-BD0A830F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10" name="Textfeld 1">
            <a:extLst>
              <a:ext uri="{FF2B5EF4-FFF2-40B4-BE49-F238E27FC236}">
                <a16:creationId xmlns:a16="http://schemas.microsoft.com/office/drawing/2014/main" id="{87891AAA-5A84-4368-B1A6-8BB7B1244F6C}"/>
              </a:ext>
            </a:extLst>
          </p:cNvPr>
          <p:cNvSpPr txBox="1"/>
          <p:nvPr/>
        </p:nvSpPr>
        <p:spPr>
          <a:xfrm>
            <a:off x="731072" y="2822453"/>
            <a:ext cx="3416206" cy="10024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Timo Leiter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2" name="Textfeld 1">
            <a:extLst>
              <a:ext uri="{FF2B5EF4-FFF2-40B4-BE49-F238E27FC236}">
                <a16:creationId xmlns:a16="http://schemas.microsoft.com/office/drawing/2014/main" id="{CC216381-178C-4E91-90FF-F9A82361F25C}"/>
              </a:ext>
            </a:extLst>
          </p:cNvPr>
          <p:cNvSpPr txBox="1"/>
          <p:nvPr/>
        </p:nvSpPr>
        <p:spPr>
          <a:xfrm>
            <a:off x="5024373" y="2822453"/>
            <a:ext cx="3416206" cy="10024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de-CH" dirty="0">
                <a:solidFill>
                  <a:schemeClr val="tx2"/>
                </a:solidFill>
              </a:rPr>
              <a:t>Lerenten </a:t>
            </a:r>
            <a:r>
              <a:rPr lang="de-CH" dirty="0" err="1">
                <a:solidFill>
                  <a:schemeClr val="tx2"/>
                </a:solidFill>
              </a:rPr>
              <a:t>Lelekoitien</a:t>
            </a:r>
            <a:r>
              <a:rPr lang="en-US" dirty="0">
                <a:solidFill>
                  <a:schemeClr val="tx2"/>
                </a:solidFill>
              </a:rPr>
              <a:t> – Kenya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9FB63CEF-A2AC-4E4E-B0BD-3BD2D3CEF74C}"/>
              </a:ext>
            </a:extLst>
          </p:cNvPr>
          <p:cNvSpPr txBox="1"/>
          <p:nvPr/>
        </p:nvSpPr>
        <p:spPr>
          <a:xfrm>
            <a:off x="2590800" y="1081775"/>
            <a:ext cx="3416206" cy="10024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Break-out groups</a:t>
            </a:r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84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06BD3F4-A463-4BA8-A9C0-14E564BFA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612"/>
            <a:ext cx="4038600" cy="3462555"/>
          </a:xfrm>
        </p:spPr>
        <p:txBody>
          <a:bodyPr/>
          <a:lstStyle/>
          <a:p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 you monitor and evaluate?</a:t>
            </a:r>
          </a:p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 do you monitor results?</a:t>
            </a:r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challenges have you encountered and how did you overcome them?</a:t>
            </a:r>
          </a:p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hat is required to overcome those challenges?</a:t>
            </a:r>
          </a:p>
          <a:p>
            <a:r>
              <a:rPr lang="en-GB" sz="2000" dirty="0">
                <a:latin typeface="Calibri" panose="020F0502020204030204" pitchFamily="34" charset="0"/>
              </a:rPr>
              <a:t>How frequently do you conduct M&amp;E activities? </a:t>
            </a:r>
          </a:p>
          <a:p>
            <a:r>
              <a:rPr lang="en-GB" sz="2000" dirty="0">
                <a:latin typeface="Calibri" panose="020F0502020204030204" pitchFamily="34" charset="0"/>
              </a:rPr>
              <a:t>What does it take to involve all necessary stakeholders?</a:t>
            </a:r>
            <a:endParaRPr lang="de-DE" sz="2000" dirty="0">
              <a:latin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A6DB158-73A0-4B53-AA3A-1154FA32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50374D9D-3383-4ECF-A2C4-27B2EC3269B0}" type="slidenum">
              <a:rPr lang="de-DE" smtClean="0"/>
              <a:pPr>
                <a:spcAft>
                  <a:spcPts val="600"/>
                </a:spcAft>
                <a:defRPr/>
              </a:pPr>
              <a:t>38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56AD70C-91E4-420F-BD17-182A888A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2462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/>
              <a:t>Guiding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BOG</a:t>
            </a:r>
          </a:p>
        </p:txBody>
      </p:sp>
      <p:pic>
        <p:nvPicPr>
          <p:cNvPr id="8" name="Content Placeholder 7" descr="A group of wome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EFB5CFD-852D-4C5A-BF90-A38DF6BEA0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295462"/>
            <a:ext cx="4158039" cy="2763944"/>
          </a:xfrm>
        </p:spPr>
      </p:pic>
    </p:spTree>
    <p:extLst>
      <p:ext uri="{BB962C8B-B14F-4D97-AF65-F5344CB8AC3E}">
        <p14:creationId xmlns:p14="http://schemas.microsoft.com/office/powerpoint/2010/main" val="1661542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on a beach&#10;&#10;Description automatically generated with low confidence">
            <a:extLst>
              <a:ext uri="{FF2B5EF4-FFF2-40B4-BE49-F238E27FC236}">
                <a16:creationId xmlns:a16="http://schemas.microsoft.com/office/drawing/2014/main" id="{DEB465FD-F7B9-41E3-8C76-BB27AEC4E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3" y="935361"/>
            <a:ext cx="8029594" cy="5347835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A405A8-C0C2-46C7-9632-FE8E86B01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77891" y="6446416"/>
            <a:ext cx="2133600" cy="365125"/>
          </a:xfrm>
        </p:spPr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37B53F02-D5E4-4AEA-A3B4-8C62A2F2F22C}"/>
              </a:ext>
            </a:extLst>
          </p:cNvPr>
          <p:cNvSpPr txBox="1"/>
          <p:nvPr/>
        </p:nvSpPr>
        <p:spPr>
          <a:xfrm>
            <a:off x="2743201" y="757577"/>
            <a:ext cx="6400799" cy="1533581"/>
          </a:xfrm>
          <a:prstGeom prst="rect">
            <a:avLst/>
          </a:prstGeom>
          <a:solidFill>
            <a:schemeClr val="tx2">
              <a:lumMod val="20000"/>
              <a:lumOff val="80000"/>
              <a:alpha val="94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Summary overview of the BTR development process and how to complete the document</a:t>
            </a:r>
          </a:p>
        </p:txBody>
      </p:sp>
    </p:spTree>
    <p:extLst>
      <p:ext uri="{BB962C8B-B14F-4D97-AF65-F5344CB8AC3E}">
        <p14:creationId xmlns:p14="http://schemas.microsoft.com/office/powerpoint/2010/main" val="383969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CE6E0ED-0F71-4920-9FAB-E1664A042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2" y="845826"/>
            <a:ext cx="8840578" cy="5896597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A405A8-C0C2-46C7-9632-FE8E86B012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57B29E44-87C8-41BD-AD08-0681C9CF8CCF}"/>
              </a:ext>
            </a:extLst>
          </p:cNvPr>
          <p:cNvSpPr txBox="1"/>
          <p:nvPr/>
        </p:nvSpPr>
        <p:spPr>
          <a:xfrm>
            <a:off x="328325" y="1043165"/>
            <a:ext cx="4438884" cy="1474003"/>
          </a:xfrm>
          <a:prstGeom prst="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noAutofit/>
          </a:bodyPr>
          <a:lstStyle/>
          <a:p>
            <a:endParaRPr lang="en-GB" sz="2400" dirty="0">
              <a:solidFill>
                <a:schemeClr val="tx2"/>
              </a:solidFill>
            </a:endParaRP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M&amp;E in the BTR and input to the Global </a:t>
            </a:r>
            <a:r>
              <a:rPr lang="en-US" sz="2000" dirty="0" err="1">
                <a:solidFill>
                  <a:schemeClr val="tx2"/>
                </a:solidFill>
              </a:rPr>
              <a:t>stocktake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5" name="Google Shape;56;p13">
            <a:extLst>
              <a:ext uri="{FF2B5EF4-FFF2-40B4-BE49-F238E27FC236}">
                <a16:creationId xmlns:a16="http://schemas.microsoft.com/office/drawing/2014/main" id="{764D3D72-ED7B-4839-94F1-4F772376B539}"/>
              </a:ext>
            </a:extLst>
          </p:cNvPr>
          <p:cNvSpPr txBox="1"/>
          <p:nvPr/>
        </p:nvSpPr>
        <p:spPr>
          <a:xfrm>
            <a:off x="4890498" y="4577492"/>
            <a:ext cx="4072921" cy="1355118"/>
          </a:xfrm>
          <a:prstGeom prst="rect">
            <a:avLst/>
          </a:prstGeom>
          <a:solidFill>
            <a:schemeClr val="tx2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err="1">
                <a:solidFill>
                  <a:schemeClr val="tx2"/>
                </a:solidFill>
              </a:rPr>
              <a:t>Clémence</a:t>
            </a:r>
            <a:r>
              <a:rPr lang="en-US" sz="2400">
                <a:solidFill>
                  <a:schemeClr val="tx2"/>
                </a:solidFill>
              </a:rPr>
              <a:t> Moinier</a:t>
            </a:r>
            <a:endParaRPr lang="de-DE">
              <a:solidFill>
                <a:schemeClr val="tx2"/>
              </a:solidFill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b="0">
                <a:solidFill>
                  <a:schemeClr val="tx2"/>
                </a:solidFill>
              </a:rPr>
              <a:t>Ricardo E&amp;E </a:t>
            </a:r>
            <a:endParaRPr lang="en-US" b="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00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15884" y="857146"/>
            <a:ext cx="928116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2" name="Content Placeholder 1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Reporting on adaptation via the BTR will allow countries to:</a:t>
            </a:r>
          </a:p>
          <a:p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recognition of adaptation action 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that they are undertaking</a:t>
            </a:r>
          </a:p>
          <a:p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 from each other</a:t>
            </a:r>
            <a:endParaRPr lang="en-GB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Communicate with NGOs, civil society, donors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, and other important stakeholders outside of the UNFCCC</a:t>
            </a:r>
          </a:p>
          <a:p>
            <a:pPr marL="0" indent="0">
              <a:buNone/>
            </a:pPr>
            <a:endParaRPr lang="en-GB" sz="13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rgbClr val="F4EFE4"/>
                          </a:solidFill>
                          <a:latin typeface="+mn-lt"/>
                          <a:cs typeface="Calibri" panose="020F0502020204030204" pitchFamily="34" charset="0"/>
                        </a:rPr>
                        <a:t>1. What role is reporting on adaptation in the BTR intended to play in the UNFCCC process?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66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67490" y="5163201"/>
            <a:ext cx="9052139" cy="869629"/>
            <a:chOff x="223319" y="5741267"/>
            <a:chExt cx="12069519" cy="11595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9" y="5851707"/>
              <a:ext cx="2028337" cy="7945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07" y="5741267"/>
              <a:ext cx="3419631" cy="115950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7C771B3-B38E-4C1C-A248-4D47CCD90E79}"/>
              </a:ext>
            </a:extLst>
          </p:cNvPr>
          <p:cNvSpPr txBox="1"/>
          <p:nvPr/>
        </p:nvSpPr>
        <p:spPr>
          <a:xfrm>
            <a:off x="928116" y="6172200"/>
            <a:ext cx="79851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Slide taken from the presentation “A closer look at adaptation reporting through the BTR” provided by Mr. Thomas W. Dale, UNEP DTU Partnership on day 1 (22.02.22) of the workshop</a:t>
            </a:r>
          </a:p>
        </p:txBody>
      </p:sp>
    </p:spTree>
    <p:extLst>
      <p:ext uri="{BB962C8B-B14F-4D97-AF65-F5344CB8AC3E}">
        <p14:creationId xmlns:p14="http://schemas.microsoft.com/office/powerpoint/2010/main" val="3944616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116" y="857146"/>
            <a:ext cx="8215884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32654" y="2226469"/>
            <a:ext cx="2696996" cy="360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/>
              <a:t>The table visualises the overlap in the adaptation-relevant guidelines between the BTR, Nat Com and Ad Com.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886"/>
          <a:stretch/>
        </p:blipFill>
        <p:spPr>
          <a:xfrm>
            <a:off x="635132" y="2169320"/>
            <a:ext cx="5195128" cy="36368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7704" y="5621477"/>
            <a:ext cx="28704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adapted from Adaptation Committee (2019)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1" dirty="0">
                          <a:solidFill>
                            <a:schemeClr val="tx1"/>
                          </a:solidFill>
                        </a:rPr>
                        <a:t>Streamlining</a:t>
                      </a:r>
                      <a:r>
                        <a:rPr lang="en-GB" sz="2100" b="1" baseline="0" dirty="0">
                          <a:solidFill>
                            <a:schemeClr val="tx1"/>
                          </a:solidFill>
                        </a:rPr>
                        <a:t> adaptation reporting</a:t>
                      </a:r>
                      <a:endParaRPr lang="en-GB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25078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1" dirty="0">
                          <a:solidFill>
                            <a:srgbClr val="F4EFE4"/>
                          </a:solidFill>
                        </a:rPr>
                        <a:t>Exploiting synergies between the BTR and other UNFCCC</a:t>
                      </a:r>
                      <a:r>
                        <a:rPr lang="en-GB" sz="2100" b="1" baseline="0" dirty="0">
                          <a:solidFill>
                            <a:srgbClr val="F4EFE4"/>
                          </a:solidFill>
                        </a:rPr>
                        <a:t> reports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63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7D17C20-3CC1-436C-91FE-1647E247BF28}"/>
              </a:ext>
            </a:extLst>
          </p:cNvPr>
          <p:cNvSpPr txBox="1"/>
          <p:nvPr/>
        </p:nvSpPr>
        <p:spPr>
          <a:xfrm>
            <a:off x="928116" y="6172200"/>
            <a:ext cx="79851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Slide taken from the presentation “A closer look at adaptation reporting through the BTR” provided by Mr. Thomas W. Dale, UNEP DTU Partnership on day 1 (22.02.22) of the workshop</a:t>
            </a:r>
          </a:p>
        </p:txBody>
      </p:sp>
    </p:spTree>
    <p:extLst>
      <p:ext uri="{BB962C8B-B14F-4D97-AF65-F5344CB8AC3E}">
        <p14:creationId xmlns:p14="http://schemas.microsoft.com/office/powerpoint/2010/main" val="2643026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8116" y="857146"/>
            <a:ext cx="8215884" cy="51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28116" cy="5143500"/>
          </a:xfrm>
          <a:prstGeom prst="rect">
            <a:avLst/>
          </a:prstGeom>
          <a:solidFill>
            <a:srgbClr val="436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3139"/>
          <a:stretch>
            <a:fillRect/>
          </a:stretch>
        </p:blipFill>
        <p:spPr>
          <a:xfrm>
            <a:off x="102394" y="959644"/>
            <a:ext cx="8932069" cy="49387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94" y="959644"/>
            <a:ext cx="8932069" cy="4938713"/>
          </a:xfrm>
          <a:prstGeom prst="rect">
            <a:avLst/>
          </a:prstGeom>
          <a:solidFill>
            <a:srgbClr val="F4EF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E1D5E7"/>
              </a:clrFrom>
              <a:clrTo>
                <a:srgbClr val="E1D5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9867" y="2222433"/>
            <a:ext cx="4250162" cy="356056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28649" y="1131094"/>
            <a:ext cx="792242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353143" y="394616"/>
            <a:ext cx="6858000" cy="23633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What is the biennial transparency report? And why is it relevant to reporting on adaptation? 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628650" y="1139033"/>
          <a:ext cx="7886700" cy="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1686739228"/>
                    </a:ext>
                  </a:extLst>
                </a:gridCol>
              </a:tblGrid>
              <a:tr h="908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rgbClr val="F4EFE4"/>
                          </a:solidFill>
                          <a:latin typeface="+mn-lt"/>
                          <a:cs typeface="Calibri" panose="020F0502020204030204" pitchFamily="34" charset="0"/>
                        </a:rPr>
                        <a:t>2. What information are countries expected to provide in the adaptation sections of their BTRs?</a:t>
                      </a:r>
                      <a:endParaRPr lang="en-GB" sz="2100" b="1" dirty="0">
                        <a:solidFill>
                          <a:srgbClr val="F4EFE4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66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31120"/>
                  </a:ext>
                </a:extLst>
              </a:tr>
            </a:tbl>
          </a:graphicData>
        </a:graphic>
      </p:graphicFrame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628651" y="2226469"/>
            <a:ext cx="2610938" cy="1145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350" dirty="0"/>
              <a:t>The titles of the guidance's nine sections provide a good indication of what information should to be included. </a:t>
            </a:r>
          </a:p>
          <a:p>
            <a:pPr marL="0" indent="0">
              <a:buNone/>
            </a:pPr>
            <a:r>
              <a:rPr lang="en-GB" sz="1350" dirty="0"/>
              <a:t>Together, these guidelines cover:</a:t>
            </a:r>
          </a:p>
          <a:p>
            <a:endParaRPr lang="en-GB" sz="1350" dirty="0"/>
          </a:p>
          <a:p>
            <a:endParaRPr lang="en-GB" sz="1350" dirty="0"/>
          </a:p>
          <a:p>
            <a:endParaRPr lang="en-GB" sz="1350" dirty="0"/>
          </a:p>
          <a:p>
            <a:pPr marL="0" indent="0">
              <a:buNone/>
            </a:pPr>
            <a:endParaRPr lang="en-GB" sz="1350" dirty="0"/>
          </a:p>
          <a:p>
            <a:pPr marL="0" indent="0">
              <a:buNone/>
            </a:pPr>
            <a:endParaRPr lang="en-GB" sz="1350" dirty="0"/>
          </a:p>
        </p:txBody>
      </p:sp>
      <p:grpSp>
        <p:nvGrpSpPr>
          <p:cNvPr id="52" name="Group 51"/>
          <p:cNvGrpSpPr/>
          <p:nvPr/>
        </p:nvGrpSpPr>
        <p:grpSpPr>
          <a:xfrm>
            <a:off x="684030" y="2319576"/>
            <a:ext cx="7385550" cy="2208807"/>
            <a:chOff x="912040" y="1949768"/>
            <a:chExt cx="9847400" cy="2945076"/>
          </a:xfrm>
        </p:grpSpPr>
        <p:grpSp>
          <p:nvGrpSpPr>
            <p:cNvPr id="26" name="Group 25"/>
            <p:cNvGrpSpPr/>
            <p:nvPr/>
          </p:nvGrpSpPr>
          <p:grpSpPr>
            <a:xfrm>
              <a:off x="2153920" y="1949768"/>
              <a:ext cx="8605520" cy="2945076"/>
              <a:chOff x="2153920" y="1949768"/>
              <a:chExt cx="8605520" cy="2945076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5556939" y="1949768"/>
                <a:ext cx="5202501" cy="2945076"/>
              </a:xfrm>
              <a:prstGeom prst="roundRect">
                <a:avLst>
                  <a:gd name="adj" fmla="val 6339"/>
                </a:avLst>
              </a:prstGeom>
              <a:noFill/>
              <a:ln w="508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" name="Straight Arrow Connector 3"/>
              <p:cNvCxnSpPr>
                <a:endCxn id="15" idx="1"/>
              </p:cNvCxnSpPr>
              <p:nvPr/>
            </p:nvCxnSpPr>
            <p:spPr>
              <a:xfrm flipV="1">
                <a:off x="2153920" y="3422306"/>
                <a:ext cx="3403019" cy="377534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912040" y="3602583"/>
              <a:ext cx="34074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Adaptation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84029" y="4583153"/>
            <a:ext cx="3483676" cy="300082"/>
            <a:chOff x="73478" y="4398131"/>
            <a:chExt cx="4907108" cy="400108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2120452" y="4599057"/>
              <a:ext cx="2860134" cy="4328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73478" y="4398131"/>
              <a:ext cx="4245971" cy="40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Loss and damage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4028" y="4976693"/>
            <a:ext cx="3483676" cy="300082"/>
            <a:chOff x="1150176" y="4994897"/>
            <a:chExt cx="4514430" cy="400108"/>
          </a:xfrm>
        </p:grpSpPr>
        <p:cxnSp>
          <p:nvCxnSpPr>
            <p:cNvPr id="32" name="Straight Arrow Connector 31"/>
            <p:cNvCxnSpPr>
              <a:stCxn id="47" idx="3"/>
            </p:cNvCxnSpPr>
            <p:nvPr/>
          </p:nvCxnSpPr>
          <p:spPr>
            <a:xfrm>
              <a:off x="4840617" y="5194951"/>
              <a:ext cx="823989" cy="712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150176" y="4994897"/>
              <a:ext cx="3690441" cy="40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Good practices and lessons learned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84029" y="5378517"/>
            <a:ext cx="3456594" cy="300082"/>
            <a:chOff x="627786" y="5611605"/>
            <a:chExt cx="4567978" cy="400108"/>
          </a:xfrm>
        </p:grpSpPr>
        <p:cxnSp>
          <p:nvCxnSpPr>
            <p:cNvPr id="55" name="Straight Arrow Connector 54"/>
            <p:cNvCxnSpPr/>
            <p:nvPr/>
          </p:nvCxnSpPr>
          <p:spPr>
            <a:xfrm flipV="1">
              <a:off x="2916147" y="5760536"/>
              <a:ext cx="2279617" cy="4064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627786" y="5611605"/>
              <a:ext cx="3799332" cy="40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Any other information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0D480AE-D95B-44A7-A64A-10EC155F1820}"/>
              </a:ext>
            </a:extLst>
          </p:cNvPr>
          <p:cNvSpPr txBox="1"/>
          <p:nvPr/>
        </p:nvSpPr>
        <p:spPr>
          <a:xfrm>
            <a:off x="928116" y="6172200"/>
            <a:ext cx="79851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Slide taken from the presentation “A closer look at adaptation reporting through the BTR” provided by Mr. Thomas W. Dale, UNEP DTU Partnership on day 1 (22.02.22) of the workshop</a:t>
            </a:r>
          </a:p>
        </p:txBody>
      </p:sp>
    </p:spTree>
    <p:extLst>
      <p:ext uri="{BB962C8B-B14F-4D97-AF65-F5344CB8AC3E}">
        <p14:creationId xmlns:p14="http://schemas.microsoft.com/office/powerpoint/2010/main" val="357415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9B29354-B1B3-42C1-AD54-3F435AAD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1" y="1081542"/>
            <a:ext cx="879347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B17989-4E0A-41A7-9EB0-AC388A38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59A303F-A846-457B-BE51-8F13897D06B6}"/>
              </a:ext>
            </a:extLst>
          </p:cNvPr>
          <p:cNvSpPr txBox="1"/>
          <p:nvPr/>
        </p:nvSpPr>
        <p:spPr>
          <a:xfrm>
            <a:off x="76200" y="893184"/>
            <a:ext cx="4572000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  <a:p>
            <a:pPr algn="ctr"/>
            <a:r>
              <a:rPr lang="en-US">
                <a:solidFill>
                  <a:schemeClr val="tx2"/>
                </a:solidFill>
              </a:rPr>
              <a:t>Evaluation &amp; Feedback</a:t>
            </a:r>
            <a:br>
              <a:rPr lang="en-US">
                <a:solidFill>
                  <a:schemeClr val="tx2"/>
                </a:solidFill>
              </a:rPr>
            </a:br>
            <a:endParaRPr lang="de-DE">
              <a:solidFill>
                <a:schemeClr val="tx2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7AA5595-8554-452A-8560-5098874FE573}"/>
              </a:ext>
            </a:extLst>
          </p:cNvPr>
          <p:cNvSpPr txBox="1"/>
          <p:nvPr/>
        </p:nvSpPr>
        <p:spPr>
          <a:xfrm>
            <a:off x="345059" y="5534928"/>
            <a:ext cx="29927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u="none" strike="noStrike">
                <a:solidFill>
                  <a:srgbClr val="999999"/>
                </a:solidFill>
                <a:effectLst/>
                <a:latin typeface="Arial" panose="020B0604020202020204" pitchFamily="34" charset="0"/>
              </a:rPr>
              <a:t>©</a:t>
            </a:r>
            <a:r>
              <a:rPr lang="en-GB" sz="1200" b="1" i="0" u="none" strike="noStrike" err="1">
                <a:solidFill>
                  <a:srgbClr val="999999"/>
                </a:solidFill>
                <a:effectLst/>
                <a:latin typeface="Arial" panose="020B0604020202020204" pitchFamily="34" charset="0"/>
              </a:rPr>
              <a:t>Pixabay</a:t>
            </a:r>
            <a:r>
              <a:rPr lang="en-GB" sz="1200" b="1" i="0" u="none" strike="noStrike">
                <a:solidFill>
                  <a:srgbClr val="999999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GB" sz="1200" b="1" i="0" u="none" strike="noStrike" err="1">
                <a:solidFill>
                  <a:srgbClr val="999999"/>
                </a:solidFill>
                <a:effectLst/>
                <a:latin typeface="Arial" panose="020B0604020202020204" pitchFamily="34" charset="0"/>
              </a:rPr>
              <a:t>Pexels</a:t>
            </a: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de-DE" sz="120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1B9A1EE-2492-4DE1-A8C4-E35EEE1C2788}"/>
              </a:ext>
            </a:extLst>
          </p:cNvPr>
          <p:cNvGraphicFramePr>
            <a:graphicFrameLocks noGrp="1"/>
          </p:cNvGraphicFramePr>
          <p:nvPr/>
        </p:nvGraphicFramePr>
        <p:xfrm>
          <a:off x="3123918" y="4752388"/>
          <a:ext cx="5582372" cy="18420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8454">
                  <a:extLst>
                    <a:ext uri="{9D8B030D-6E8A-4147-A177-3AD203B41FA5}">
                      <a16:colId xmlns:a16="http://schemas.microsoft.com/office/drawing/2014/main" val="827505734"/>
                    </a:ext>
                  </a:extLst>
                </a:gridCol>
                <a:gridCol w="822836">
                  <a:extLst>
                    <a:ext uri="{9D8B030D-6E8A-4147-A177-3AD203B41FA5}">
                      <a16:colId xmlns:a16="http://schemas.microsoft.com/office/drawing/2014/main" val="2812730371"/>
                    </a:ext>
                  </a:extLst>
                </a:gridCol>
                <a:gridCol w="968041">
                  <a:extLst>
                    <a:ext uri="{9D8B030D-6E8A-4147-A177-3AD203B41FA5}">
                      <a16:colId xmlns:a16="http://schemas.microsoft.com/office/drawing/2014/main" val="3753243118"/>
                    </a:ext>
                  </a:extLst>
                </a:gridCol>
                <a:gridCol w="1177782">
                  <a:extLst>
                    <a:ext uri="{9D8B030D-6E8A-4147-A177-3AD203B41FA5}">
                      <a16:colId xmlns:a16="http://schemas.microsoft.com/office/drawing/2014/main" val="1990988509"/>
                    </a:ext>
                  </a:extLst>
                </a:gridCol>
                <a:gridCol w="1355259">
                  <a:extLst>
                    <a:ext uri="{9D8B030D-6E8A-4147-A177-3AD203B41FA5}">
                      <a16:colId xmlns:a16="http://schemas.microsoft.com/office/drawing/2014/main" val="2741131225"/>
                    </a:ext>
                  </a:extLst>
                </a:gridCol>
              </a:tblGrid>
              <a:tr h="184207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Strongly</a:t>
                      </a:r>
                      <a:r>
                        <a:rPr lang="en-GB" sz="1000">
                          <a:effectLst/>
                        </a:rPr>
                        <a:t> </a:t>
                      </a:r>
                      <a:br>
                        <a:rPr lang="en-GB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Agree (5)</a:t>
                      </a:r>
                      <a:r>
                        <a:rPr lang="en-GB" sz="10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Agree (4)</a:t>
                      </a:r>
                      <a:r>
                        <a:rPr lang="en-GB" sz="10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Neutral (3)</a:t>
                      </a:r>
                      <a:r>
                        <a:rPr lang="en-GB" sz="10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Disagree (2)</a:t>
                      </a:r>
                      <a:r>
                        <a:rPr lang="en-GB" sz="10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Strongly</a:t>
                      </a:r>
                      <a:r>
                        <a:rPr lang="en-GB" sz="1000">
                          <a:effectLst/>
                        </a:rPr>
                        <a:t> </a:t>
                      </a:r>
                      <a:br>
                        <a:rPr lang="en-GB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Disagree (1)</a:t>
                      </a:r>
                      <a:r>
                        <a:rPr lang="en-GB" sz="10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6336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25859FE-123E-45D6-9930-5799A93A3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3332" y="3981101"/>
            <a:ext cx="6183543" cy="6771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de-DE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today’s session (Day 3) useful to you?</a:t>
            </a:r>
            <a:endParaRPr kumimoji="0" lang="de-DE" altLang="de-DE" sz="6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773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8384D5-F3A4-4898-999D-D746D7C95C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BA077AA-8CD6-4BFE-AB05-C6A3B8DE1C7B}"/>
              </a:ext>
            </a:extLst>
          </p:cNvPr>
          <p:cNvSpPr txBox="1"/>
          <p:nvPr/>
        </p:nvSpPr>
        <p:spPr>
          <a:xfrm>
            <a:off x="525957" y="2828207"/>
            <a:ext cx="420584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63636"/>
                </a:solidFill>
                <a:effectLst/>
                <a:latin typeface="Open Sans" panose="020B0606030504020204" pitchFamily="34" charset="0"/>
              </a:rPr>
              <a:t>providing rapid, high quality, short-term technical assistance for developing countries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0" dirty="0">
              <a:solidFill>
                <a:srgbClr val="363636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363636"/>
                </a:solidFill>
                <a:effectLst/>
                <a:latin typeface="Open Sans" panose="020B0606030504020204" pitchFamily="34" charset="0"/>
              </a:rPr>
              <a:t>To request support, email to </a:t>
            </a:r>
            <a:r>
              <a:rPr lang="en-US" b="0" i="0" u="none" strike="noStrike" dirty="0">
                <a:solidFill>
                  <a:srgbClr val="2D71B3"/>
                </a:solidFill>
                <a:effectLst/>
                <a:latin typeface="Open Sans" panose="020B0606030504020204" pitchFamily="34" charset="0"/>
                <a:hlinkClick r:id="rId2"/>
              </a:rPr>
              <a:t>climate.helpdesk@giz.de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CB02D97-160D-4F7E-B9B5-2064E9EDA28D}"/>
              </a:ext>
            </a:extLst>
          </p:cNvPr>
          <p:cNvSpPr/>
          <p:nvPr/>
        </p:nvSpPr>
        <p:spPr>
          <a:xfrm>
            <a:off x="5084326" y="633865"/>
            <a:ext cx="4059674" cy="6219584"/>
          </a:xfrm>
          <a:prstGeom prst="rect">
            <a:avLst/>
          </a:prstGeom>
          <a:solidFill>
            <a:srgbClr val="ADC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marL="0" indent="0">
              <a:buNone/>
            </a:pPr>
            <a:endParaRPr lang="en-US" sz="1800" b="1" u="sng" dirty="0">
              <a:solidFill>
                <a:schemeClr val="tx2"/>
              </a:solidFill>
              <a:cs typeface="Arial"/>
            </a:endParaRPr>
          </a:p>
          <a:p>
            <a:pPr marL="0" indent="0">
              <a:buNone/>
            </a:pPr>
            <a:r>
              <a:rPr lang="en-US" sz="1800" b="1" u="sng" dirty="0">
                <a:solidFill>
                  <a:schemeClr val="tx2"/>
                </a:solidFill>
                <a:cs typeface="Arial"/>
              </a:rPr>
              <a:t>Examples of Assistance Provided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0" dirty="0">
                <a:solidFill>
                  <a:schemeClr val="tx2"/>
                </a:solidFill>
                <a:ea typeface="+mj-ea"/>
                <a:cs typeface="Calibri"/>
              </a:rPr>
              <a:t>Expert guidance and technical review of climate related policies, plans and programs</a:t>
            </a:r>
            <a:endParaRPr lang="de-DE" sz="1800" b="0" dirty="0">
              <a:solidFill>
                <a:schemeClr val="tx2"/>
              </a:solidFill>
              <a:ea typeface="+mj-ea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0" dirty="0">
                <a:solidFill>
                  <a:schemeClr val="tx2"/>
                </a:solidFill>
                <a:ea typeface="+mj-ea"/>
                <a:cs typeface="Calibri"/>
              </a:rPr>
              <a:t>Preparation for the submission in the future of Biennial Transparency Report (BTR)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800" b="0" dirty="0" err="1">
                <a:solidFill>
                  <a:schemeClr val="tx2"/>
                </a:solidFill>
              </a:rPr>
              <a:t>Reviewing</a:t>
            </a:r>
            <a:r>
              <a:rPr lang="de-DE" sz="1800" b="0" dirty="0">
                <a:solidFill>
                  <a:schemeClr val="tx2"/>
                </a:solidFill>
              </a:rPr>
              <a:t> GHG </a:t>
            </a:r>
            <a:r>
              <a:rPr lang="de-DE" sz="1800" b="0" dirty="0" err="1">
                <a:solidFill>
                  <a:schemeClr val="tx2"/>
                </a:solidFill>
              </a:rPr>
              <a:t>inventories</a:t>
            </a:r>
            <a:r>
              <a:rPr lang="de-DE" sz="1800" b="0" dirty="0">
                <a:solidFill>
                  <a:schemeClr val="tx2"/>
                </a:solidFill>
              </a:rPr>
              <a:t> </a:t>
            </a:r>
            <a:r>
              <a:rPr lang="de-DE" sz="1800" b="0" dirty="0" err="1">
                <a:solidFill>
                  <a:schemeClr val="tx2"/>
                </a:solidFill>
              </a:rPr>
              <a:t>for</a:t>
            </a:r>
            <a:r>
              <a:rPr lang="de-DE" sz="1800" b="0" dirty="0">
                <a:solidFill>
                  <a:schemeClr val="tx2"/>
                </a:solidFill>
              </a:rPr>
              <a:t> </a:t>
            </a:r>
            <a:r>
              <a:rPr lang="de-DE" sz="1800" b="0" dirty="0" err="1">
                <a:solidFill>
                  <a:schemeClr val="tx2"/>
                </a:solidFill>
              </a:rPr>
              <a:t>specific</a:t>
            </a:r>
            <a:r>
              <a:rPr lang="de-DE" sz="1800" b="0" dirty="0">
                <a:solidFill>
                  <a:schemeClr val="tx2"/>
                </a:solidFill>
              </a:rPr>
              <a:t> </a:t>
            </a:r>
            <a:r>
              <a:rPr lang="de-DE" sz="1800" b="0" dirty="0" err="1">
                <a:solidFill>
                  <a:schemeClr val="tx2"/>
                </a:solidFill>
              </a:rPr>
              <a:t>sectors</a:t>
            </a:r>
            <a:r>
              <a:rPr lang="de-DE" sz="1800" b="0" dirty="0">
                <a:solidFill>
                  <a:schemeClr val="tx2"/>
                </a:solidFill>
              </a:rPr>
              <a:t> </a:t>
            </a:r>
            <a:endParaRPr lang="en-US" sz="1800" b="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0" dirty="0">
                <a:solidFill>
                  <a:schemeClr val="tx2"/>
                </a:solidFill>
              </a:rPr>
              <a:t>Preparation of countries for the ETF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800" b="0" i="0" dirty="0">
                <a:solidFill>
                  <a:schemeClr val="tx2"/>
                </a:solidFill>
                <a:effectLst/>
              </a:rPr>
              <a:t>Adaptation reporting</a:t>
            </a:r>
            <a:endParaRPr lang="en-US" sz="1800" b="0" dirty="0">
              <a:solidFill>
                <a:schemeClr val="tx2"/>
              </a:solidFill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0" dirty="0">
                <a:solidFill>
                  <a:schemeClr val="tx2"/>
                </a:solidFill>
              </a:rPr>
              <a:t>In-country workshops for national staff and experts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0" dirty="0">
                <a:solidFill>
                  <a:schemeClr val="tx2"/>
                </a:solidFill>
              </a:rPr>
              <a:t>Sharing of s</a:t>
            </a:r>
            <a:r>
              <a:rPr lang="de-DE" sz="1800" b="0" dirty="0" err="1">
                <a:solidFill>
                  <a:schemeClr val="tx2"/>
                </a:solidFill>
              </a:rPr>
              <a:t>tudies</a:t>
            </a:r>
            <a:r>
              <a:rPr lang="de-DE" sz="1800" b="0" dirty="0">
                <a:solidFill>
                  <a:schemeClr val="tx2"/>
                </a:solidFill>
              </a:rPr>
              <a:t>, </a:t>
            </a:r>
            <a:r>
              <a:rPr lang="de-DE" sz="1800" b="0" dirty="0" err="1">
                <a:solidFill>
                  <a:schemeClr val="tx2"/>
                </a:solidFill>
              </a:rPr>
              <a:t>analysis</a:t>
            </a:r>
            <a:r>
              <a:rPr lang="de-DE" sz="1800" b="0" dirty="0">
                <a:solidFill>
                  <a:schemeClr val="tx2"/>
                </a:solidFill>
              </a:rPr>
              <a:t>, </a:t>
            </a:r>
            <a:r>
              <a:rPr lang="de-DE" sz="1800" b="0" dirty="0" err="1">
                <a:solidFill>
                  <a:schemeClr val="tx2"/>
                </a:solidFill>
              </a:rPr>
              <a:t>reports</a:t>
            </a:r>
            <a:r>
              <a:rPr lang="de-DE" sz="1800" b="0" dirty="0">
                <a:solidFill>
                  <a:schemeClr val="tx2"/>
                </a:solidFill>
              </a:rPr>
              <a:t>, </a:t>
            </a:r>
            <a:r>
              <a:rPr lang="de-DE" sz="1800" b="0" dirty="0" err="1">
                <a:solidFill>
                  <a:schemeClr val="tx2"/>
                </a:solidFill>
              </a:rPr>
              <a:t>tools</a:t>
            </a:r>
            <a:r>
              <a:rPr lang="de-DE" sz="1800" b="0" dirty="0">
                <a:solidFill>
                  <a:schemeClr val="tx2"/>
                </a:solidFill>
              </a:rPr>
              <a:t>, </a:t>
            </a:r>
            <a:r>
              <a:rPr lang="de-DE" sz="1800" b="0" dirty="0" err="1">
                <a:solidFill>
                  <a:schemeClr val="tx2"/>
                </a:solidFill>
              </a:rPr>
              <a:t>guidance</a:t>
            </a:r>
            <a:r>
              <a:rPr lang="de-DE" sz="1800" b="0" dirty="0">
                <a:solidFill>
                  <a:schemeClr val="tx2"/>
                </a:solidFill>
              </a:rPr>
              <a:t> </a:t>
            </a:r>
            <a:r>
              <a:rPr lang="de-DE" sz="1800" b="0" dirty="0" err="1">
                <a:solidFill>
                  <a:schemeClr val="tx2"/>
                </a:solidFill>
              </a:rPr>
              <a:t>documents</a:t>
            </a:r>
            <a:endParaRPr lang="en-US" sz="1800" b="0" dirty="0">
              <a:solidFill>
                <a:schemeClr val="tx2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205982F-829C-4D6B-A70D-42C648D72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0387"/>
            <a:ext cx="5086221" cy="1432647"/>
          </a:xfrm>
        </p:spPr>
        <p:txBody>
          <a:bodyPr>
            <a:normAutofit/>
          </a:bodyPr>
          <a:lstStyle/>
          <a:p>
            <a:r>
              <a:rPr lang="de-DE" sz="3500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de-DE" sz="3500" b="1" dirty="0">
                <a:solidFill>
                  <a:schemeClr val="accent1">
                    <a:lumMod val="75000"/>
                  </a:schemeClr>
                </a:solidFill>
              </a:rPr>
              <a:t>Climate Transparency Helpdesk</a:t>
            </a:r>
            <a:endParaRPr lang="de-DE" sz="3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C9BA0-9038-485E-BF58-1F8F6A609A3F}"/>
              </a:ext>
            </a:extLst>
          </p:cNvPr>
          <p:cNvSpPr txBox="1"/>
          <p:nvPr/>
        </p:nvSpPr>
        <p:spPr>
          <a:xfrm>
            <a:off x="351473" y="5516249"/>
            <a:ext cx="4863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www.transparency-partnership.net/climate-helpdesk 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90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A405A8-C0C2-46C7-9632-FE8E86B012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4DE669-8DD2-448D-A7C2-DEDE78061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1" y="1142727"/>
            <a:ext cx="8005215" cy="5337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57B29E44-87C8-41BD-AD08-0681C9CF8CCF}"/>
              </a:ext>
            </a:extLst>
          </p:cNvPr>
          <p:cNvSpPr txBox="1"/>
          <p:nvPr/>
        </p:nvSpPr>
        <p:spPr>
          <a:xfrm>
            <a:off x="122842" y="925390"/>
            <a:ext cx="4139226" cy="1237342"/>
          </a:xfrm>
          <a:prstGeom prst="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GB" dirty="0">
              <a:solidFill>
                <a:schemeClr val="tx2"/>
              </a:solidFill>
            </a:endParaRPr>
          </a:p>
          <a:p>
            <a:pPr algn="ctr"/>
            <a:r>
              <a:rPr lang="en-GB" dirty="0">
                <a:solidFill>
                  <a:schemeClr val="tx2"/>
                </a:solidFill>
              </a:rPr>
              <a:t>Outlook on COP27 in Egypt and closing remarks</a:t>
            </a: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4F0B40F8-359A-4F30-A86F-B1BFBB384D81}"/>
              </a:ext>
            </a:extLst>
          </p:cNvPr>
          <p:cNvSpPr txBox="1"/>
          <p:nvPr/>
        </p:nvSpPr>
        <p:spPr>
          <a:xfrm>
            <a:off x="4127102" y="4695269"/>
            <a:ext cx="4813698" cy="1440874"/>
          </a:xfrm>
          <a:prstGeom prst="rect">
            <a:avLst/>
          </a:prstGeom>
          <a:solidFill>
            <a:schemeClr val="tx2">
              <a:lumMod val="20000"/>
              <a:lumOff val="80000"/>
              <a:alpha val="8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chemeClr val="tx2"/>
                </a:solidFill>
              </a:rPr>
              <a:t>Mkhuthazi Steleki</a:t>
            </a:r>
            <a:endParaRPr lang="en-US" sz="1800" dirty="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chemeClr val="tx2"/>
                </a:solidFill>
              </a:rPr>
              <a:t>Department of Forestry, Fisheries and the Environment (DFFE), South Africa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2AD2D-1D82-4CB5-8A17-45B17B1B6CCA}"/>
              </a:ext>
            </a:extLst>
          </p:cNvPr>
          <p:cNvSpPr txBox="1"/>
          <p:nvPr/>
        </p:nvSpPr>
        <p:spPr>
          <a:xfrm>
            <a:off x="593841" y="6264593"/>
            <a:ext cx="27247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</a:rPr>
              <a:t>©Clayton/</a:t>
            </a:r>
            <a:r>
              <a:rPr lang="en-GB" sz="110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Pexels</a:t>
            </a:r>
            <a:endParaRPr lang="en-GB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07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8F061DE7-86F6-471B-B3E4-371EA9B2039F}"/>
              </a:ext>
            </a:extLst>
          </p:cNvPr>
          <p:cNvSpPr txBox="1">
            <a:spLocks/>
          </p:cNvSpPr>
          <p:nvPr/>
        </p:nvSpPr>
        <p:spPr>
          <a:xfrm>
            <a:off x="369871" y="2352751"/>
            <a:ext cx="5245210" cy="215249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de-DE" sz="2400" b="0"/>
              <a:t>Partnership on Transparency in </a:t>
            </a:r>
            <a:r>
              <a:rPr lang="de-DE" sz="2400" b="0" err="1"/>
              <a:t>the</a:t>
            </a:r>
            <a:r>
              <a:rPr lang="de-DE" sz="2400" b="0"/>
              <a:t> Paris Agreement (PATPA)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de-DE" sz="2400" b="0"/>
              <a:t>Catarina Tarpo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u="sng">
                <a:hlinkClick r:id="rId2"/>
              </a:rPr>
              <a:t>catarina.tarpo@giz.de</a:t>
            </a:r>
            <a:endParaRPr lang="de-DE" sz="2400" b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DE" sz="2400" b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DE" sz="2400" b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6C4132E-DA1D-4869-840A-089870CBE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081" y="1394592"/>
            <a:ext cx="2006703" cy="3225966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B6BECC49-603A-4A48-94BD-688762B5655F}"/>
              </a:ext>
            </a:extLst>
          </p:cNvPr>
          <p:cNvSpPr txBox="1"/>
          <p:nvPr/>
        </p:nvSpPr>
        <p:spPr>
          <a:xfrm>
            <a:off x="587138" y="1276502"/>
            <a:ext cx="2941783" cy="454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/>
            <a:r>
              <a:rPr lang="en-GB">
                <a:solidFill>
                  <a:schemeClr val="tx2"/>
                </a:solidFill>
              </a:rPr>
              <a:t>Contact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57885C7-AC79-4FD4-AF73-E487793EAED0}"/>
              </a:ext>
            </a:extLst>
          </p:cNvPr>
          <p:cNvSpPr txBox="1"/>
          <p:nvPr/>
        </p:nvSpPr>
        <p:spPr>
          <a:xfrm>
            <a:off x="1" y="5241847"/>
            <a:ext cx="9144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0">
                <a:hlinkClick r:id="rId4"/>
              </a:rPr>
              <a:t>The </a:t>
            </a:r>
            <a:r>
              <a:rPr lang="de-DE" b="0" err="1">
                <a:hlinkClick r:id="rId4"/>
              </a:rPr>
              <a:t>workshop</a:t>
            </a:r>
            <a:r>
              <a:rPr lang="de-DE" b="0">
                <a:hlinkClick r:id="rId4"/>
              </a:rPr>
              <a:t> </a:t>
            </a:r>
            <a:r>
              <a:rPr lang="de-DE" b="0" err="1">
                <a:hlinkClick r:id="rId4"/>
              </a:rPr>
              <a:t>report</a:t>
            </a:r>
            <a:r>
              <a:rPr lang="de-DE" b="0">
                <a:hlinkClick r:id="rId4"/>
              </a:rPr>
              <a:t> and </a:t>
            </a:r>
            <a:r>
              <a:rPr lang="de-DE" b="0" err="1">
                <a:hlinkClick r:id="rId4"/>
              </a:rPr>
              <a:t>the</a:t>
            </a:r>
            <a:r>
              <a:rPr lang="de-DE" b="0">
                <a:hlinkClick r:id="rId4"/>
              </a:rPr>
              <a:t> </a:t>
            </a:r>
            <a:r>
              <a:rPr lang="de-DE" b="0" err="1">
                <a:hlinkClick r:id="rId4"/>
              </a:rPr>
              <a:t>presentations</a:t>
            </a:r>
            <a:r>
              <a:rPr lang="de-DE" b="0">
                <a:hlinkClick r:id="rId4"/>
              </a:rPr>
              <a:t> will </a:t>
            </a:r>
            <a:r>
              <a:rPr lang="de-DE" b="0" err="1">
                <a:hlinkClick r:id="rId4"/>
              </a:rPr>
              <a:t>be</a:t>
            </a:r>
            <a:r>
              <a:rPr lang="de-DE" b="0">
                <a:hlinkClick r:id="rId4"/>
              </a:rPr>
              <a:t> </a:t>
            </a:r>
            <a:r>
              <a:rPr lang="de-DE" b="0" err="1">
                <a:hlinkClick r:id="rId4"/>
              </a:rPr>
              <a:t>available</a:t>
            </a:r>
            <a:r>
              <a:rPr lang="de-DE" b="0">
                <a:hlinkClick r:id="rId4"/>
              </a:rPr>
              <a:t> </a:t>
            </a:r>
            <a:r>
              <a:rPr lang="de-DE" b="0" err="1">
                <a:hlinkClick r:id="rId4"/>
              </a:rPr>
              <a:t>under</a:t>
            </a:r>
            <a:r>
              <a:rPr lang="de-DE" b="0">
                <a:hlinkClick r:id="rId4"/>
              </a:rPr>
              <a:t> </a:t>
            </a:r>
            <a:r>
              <a:rPr lang="de-DE">
                <a:hlinkClick r:id="rId4"/>
              </a:rPr>
              <a:t>News (transparency-partnership.net)</a:t>
            </a:r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956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0206C9F-B105-464D-A100-5BB2B9326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813FA2-D625-48B1-B0EC-1671EC00D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97866"/>
            <a:ext cx="8229600" cy="769441"/>
          </a:xfrm>
        </p:spPr>
        <p:txBody>
          <a:bodyPr/>
          <a:lstStyle/>
          <a:p>
            <a:r>
              <a:rPr lang="de-DE" sz="2400" err="1"/>
              <a:t>With</a:t>
            </a:r>
            <a:r>
              <a:rPr lang="de-DE" sz="2400"/>
              <a:t> </a:t>
            </a:r>
            <a:r>
              <a:rPr lang="de-DE" sz="2400" err="1"/>
              <a:t>the</a:t>
            </a:r>
            <a:r>
              <a:rPr lang="de-DE" sz="2400"/>
              <a:t> </a:t>
            </a:r>
            <a:r>
              <a:rPr lang="de-DE" sz="2400" err="1"/>
              <a:t>financial</a:t>
            </a:r>
            <a:r>
              <a:rPr lang="de-DE" sz="2400"/>
              <a:t> support </a:t>
            </a:r>
            <a:r>
              <a:rPr lang="de-DE" sz="2400" err="1"/>
              <a:t>of</a:t>
            </a:r>
            <a:r>
              <a:rPr lang="de-DE" sz="240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BCF2D9-D1DC-4BF6-AD4B-B05CDF70C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71" y="3212516"/>
            <a:ext cx="2210349" cy="965135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81C7A68-345C-4EB9-8DAD-DB7361033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8" r="119" b="25134"/>
          <a:stretch/>
        </p:blipFill>
        <p:spPr bwMode="auto">
          <a:xfrm>
            <a:off x="6234992" y="3192782"/>
            <a:ext cx="2284759" cy="119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86468B6-7365-4195-A490-91DC7C825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739" y="3139378"/>
            <a:ext cx="2500105" cy="119749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EB200F4-4D35-4A86-8F08-A1CD542AB977}"/>
              </a:ext>
            </a:extLst>
          </p:cNvPr>
          <p:cNvSpPr txBox="1"/>
          <p:nvPr/>
        </p:nvSpPr>
        <p:spPr>
          <a:xfrm>
            <a:off x="0" y="6208826"/>
            <a:ext cx="89796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0" err="1">
                <a:solidFill>
                  <a:schemeClr val="tx2"/>
                </a:solidFill>
              </a:rPr>
              <a:t>We</a:t>
            </a:r>
            <a:r>
              <a:rPr lang="de-DE" sz="2000" b="0">
                <a:solidFill>
                  <a:schemeClr val="tx2"/>
                </a:solidFill>
              </a:rPr>
              <a:t> </a:t>
            </a:r>
            <a:r>
              <a:rPr lang="de-DE" sz="2000" b="0" err="1">
                <a:solidFill>
                  <a:schemeClr val="tx2"/>
                </a:solidFill>
              </a:rPr>
              <a:t>would</a:t>
            </a:r>
            <a:r>
              <a:rPr lang="de-DE" sz="2000" b="0">
                <a:solidFill>
                  <a:schemeClr val="tx2"/>
                </a:solidFill>
              </a:rPr>
              <a:t> like </a:t>
            </a:r>
            <a:r>
              <a:rPr lang="de-DE" sz="2000" b="0" err="1">
                <a:solidFill>
                  <a:schemeClr val="tx2"/>
                </a:solidFill>
              </a:rPr>
              <a:t>to</a:t>
            </a:r>
            <a:r>
              <a:rPr lang="de-DE" sz="2000" b="0">
                <a:solidFill>
                  <a:schemeClr val="tx2"/>
                </a:solidFill>
              </a:rPr>
              <a:t> </a:t>
            </a:r>
            <a:r>
              <a:rPr lang="de-DE" sz="2000" b="0" err="1">
                <a:solidFill>
                  <a:schemeClr val="tx2"/>
                </a:solidFill>
              </a:rPr>
              <a:t>thank</a:t>
            </a:r>
            <a:r>
              <a:rPr lang="de-DE" sz="2000" b="0">
                <a:solidFill>
                  <a:schemeClr val="tx2"/>
                </a:solidFill>
              </a:rPr>
              <a:t> all </a:t>
            </a:r>
            <a:r>
              <a:rPr lang="de-DE" sz="2000" b="0" err="1">
                <a:solidFill>
                  <a:schemeClr val="tx2"/>
                </a:solidFill>
              </a:rPr>
              <a:t>country</a:t>
            </a:r>
            <a:r>
              <a:rPr lang="de-DE" sz="2000" b="0">
                <a:solidFill>
                  <a:schemeClr val="tx2"/>
                </a:solidFill>
              </a:rPr>
              <a:t> </a:t>
            </a:r>
            <a:r>
              <a:rPr lang="de-DE" sz="2000" b="0" err="1">
                <a:solidFill>
                  <a:schemeClr val="tx2"/>
                </a:solidFill>
              </a:rPr>
              <a:t>speakers</a:t>
            </a:r>
            <a:r>
              <a:rPr lang="de-DE" sz="2000" b="0">
                <a:solidFill>
                  <a:schemeClr val="tx2"/>
                </a:solidFill>
              </a:rPr>
              <a:t> </a:t>
            </a:r>
            <a:r>
              <a:rPr lang="de-DE" sz="2000" b="0" err="1">
                <a:solidFill>
                  <a:schemeClr val="tx2"/>
                </a:solidFill>
              </a:rPr>
              <a:t>for</a:t>
            </a:r>
            <a:r>
              <a:rPr lang="de-DE" sz="2000" b="0">
                <a:solidFill>
                  <a:schemeClr val="tx2"/>
                </a:solidFill>
              </a:rPr>
              <a:t> </a:t>
            </a:r>
            <a:r>
              <a:rPr lang="de-DE" sz="2000" b="0" err="1">
                <a:solidFill>
                  <a:schemeClr val="tx2"/>
                </a:solidFill>
              </a:rPr>
              <a:t>their</a:t>
            </a:r>
            <a:r>
              <a:rPr lang="de-DE" sz="2000" b="0">
                <a:solidFill>
                  <a:schemeClr val="tx2"/>
                </a:solidFill>
              </a:rPr>
              <a:t> </a:t>
            </a:r>
            <a:r>
              <a:rPr lang="de-DE" sz="2000" b="0" err="1">
                <a:solidFill>
                  <a:schemeClr val="tx2"/>
                </a:solidFill>
              </a:rPr>
              <a:t>valuable</a:t>
            </a:r>
            <a:r>
              <a:rPr lang="de-DE" sz="2000" b="0">
                <a:solidFill>
                  <a:schemeClr val="tx2"/>
                </a:solidFill>
              </a:rPr>
              <a:t> </a:t>
            </a:r>
            <a:r>
              <a:rPr lang="de-DE" sz="2000" b="0" err="1">
                <a:solidFill>
                  <a:schemeClr val="tx2"/>
                </a:solidFill>
              </a:rPr>
              <a:t>contributions</a:t>
            </a:r>
            <a:endParaRPr lang="de-DE" sz="2000" b="0">
              <a:solidFill>
                <a:schemeClr val="tx2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DAB4BA3-6BCA-4295-AA91-80E17EA747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4845" y="1877267"/>
            <a:ext cx="2968588" cy="1099256"/>
          </a:xfrm>
          <a:prstGeom prst="rect">
            <a:avLst/>
          </a:prstGeom>
        </p:spPr>
      </p:pic>
      <p:sp>
        <p:nvSpPr>
          <p:cNvPr id="10" name="Titel 2">
            <a:extLst>
              <a:ext uri="{FF2B5EF4-FFF2-40B4-BE49-F238E27FC236}">
                <a16:creationId xmlns:a16="http://schemas.microsoft.com/office/drawing/2014/main" id="{3A09D816-C5A6-45A9-B10C-212400E0B7D6}"/>
              </a:ext>
            </a:extLst>
          </p:cNvPr>
          <p:cNvSpPr txBox="1">
            <a:spLocks/>
          </p:cNvSpPr>
          <p:nvPr/>
        </p:nvSpPr>
        <p:spPr>
          <a:xfrm>
            <a:off x="809262" y="1230998"/>
            <a:ext cx="9667982" cy="769441"/>
          </a:xfrm>
          <a:prstGeom prst="rect">
            <a:avLst/>
          </a:prstGeom>
        </p:spPr>
        <p:txBody>
          <a:bodyPr vert="horz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tx2"/>
                </a:solidFill>
                <a:latin typeface="Calibri"/>
                <a:ea typeface="+mj-ea"/>
                <a:cs typeface="Calibri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de-DE" sz="2400"/>
              <a:t>This </a:t>
            </a:r>
            <a:r>
              <a:rPr lang="de-DE" sz="2400" err="1"/>
              <a:t>workshop</a:t>
            </a:r>
            <a:r>
              <a:rPr lang="de-DE" sz="2400"/>
              <a:t> was </a:t>
            </a:r>
            <a:r>
              <a:rPr lang="de-DE" sz="2400" err="1"/>
              <a:t>realized</a:t>
            </a:r>
            <a:r>
              <a:rPr lang="de-DE" sz="2400"/>
              <a:t> </a:t>
            </a:r>
            <a:r>
              <a:rPr lang="de-DE" sz="2400" err="1"/>
              <a:t>with</a:t>
            </a:r>
            <a:r>
              <a:rPr lang="de-DE" sz="2400"/>
              <a:t> </a:t>
            </a:r>
            <a:r>
              <a:rPr lang="de-DE" sz="2400" err="1"/>
              <a:t>technical</a:t>
            </a:r>
            <a:r>
              <a:rPr lang="de-DE" sz="2400"/>
              <a:t> </a:t>
            </a:r>
            <a:r>
              <a:rPr lang="de-DE" sz="2400" err="1"/>
              <a:t>contributions</a:t>
            </a:r>
            <a:r>
              <a:rPr lang="de-DE" sz="2400"/>
              <a:t> </a:t>
            </a:r>
            <a:r>
              <a:rPr lang="de-DE" sz="2400" err="1"/>
              <a:t>of</a:t>
            </a:r>
            <a:endParaRPr lang="de-DE" sz="2400"/>
          </a:p>
        </p:txBody>
      </p:sp>
      <p:pic>
        <p:nvPicPr>
          <p:cNvPr id="11" name="Picture 5" descr="Text&#10;&#10;Description automatically generated">
            <a:extLst>
              <a:ext uri="{FF2B5EF4-FFF2-40B4-BE49-F238E27FC236}">
                <a16:creationId xmlns:a16="http://schemas.microsoft.com/office/drawing/2014/main" id="{82ABF9B0-D184-4735-96B0-9BC61089A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22" y="5039393"/>
            <a:ext cx="2695096" cy="872844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EB63296A-61DE-4312-998A-66A7ACE937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60" y="1925899"/>
            <a:ext cx="646232" cy="64623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A8EED6F3-91F2-4A40-849E-FFC357575455}"/>
              </a:ext>
            </a:extLst>
          </p:cNvPr>
          <p:cNvSpPr txBox="1"/>
          <p:nvPr/>
        </p:nvSpPr>
        <p:spPr>
          <a:xfrm>
            <a:off x="687972" y="2561977"/>
            <a:ext cx="1788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Aft>
                <a:spcPct val="0"/>
              </a:spcAft>
            </a:pPr>
            <a:r>
              <a:rPr lang="de-DE" sz="1200" b="1" i="1">
                <a:solidFill>
                  <a:schemeClr val="tx2"/>
                </a:solidFill>
                <a:cs typeface="Arial"/>
              </a:rPr>
              <a:t>Adaptation Division, </a:t>
            </a:r>
          </a:p>
          <a:p>
            <a:pPr eaLnBrk="1" fontAlgn="base" hangingPunct="1">
              <a:spcAft>
                <a:spcPct val="0"/>
              </a:spcAft>
            </a:pPr>
            <a:r>
              <a:rPr lang="de-DE" sz="1200" b="1" i="1">
                <a:solidFill>
                  <a:schemeClr val="tx2"/>
                </a:solidFill>
                <a:cs typeface="Arial"/>
              </a:rPr>
              <a:t>UNFCCC </a:t>
            </a:r>
            <a:r>
              <a:rPr lang="de-DE" sz="1200" b="1" i="1" err="1">
                <a:solidFill>
                  <a:schemeClr val="tx2"/>
                </a:solidFill>
                <a:cs typeface="Arial"/>
              </a:rPr>
              <a:t>secretariat</a:t>
            </a:r>
            <a:endParaRPr lang="de-DE" sz="1200" b="1" i="1">
              <a:solidFill>
                <a:schemeClr val="tx2"/>
              </a:solidFill>
              <a:cs typeface="Arial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B4995A2-657C-4B47-9F5B-46831C18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156" y="1897970"/>
            <a:ext cx="1680289" cy="12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22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3994E-D60C-44BA-8C5B-A50693AA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0F2CF8-E2F0-46EA-A150-7486C9052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M&amp;E in the BTR and input to the Global stocktake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9B274-700A-4F3B-B7FF-E2953C43FA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Core question: What are the outcomes and impacts of the adaptation actions your country has implemented?</a:t>
            </a:r>
          </a:p>
          <a:p>
            <a:pPr lvl="1"/>
            <a:r>
              <a:rPr lang="en-GB" dirty="0"/>
              <a:t>How effective and sustainable have they been? How replicable are they?</a:t>
            </a:r>
          </a:p>
          <a:p>
            <a:pPr lvl="1"/>
            <a:r>
              <a:rPr lang="en-GB" dirty="0"/>
              <a:t>What are the capacities, capabilities, and characteristics of your national M&amp;E system for adaptation?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Global stocktake: Assessment of global collective progress on: adaptation, mitigation and means of implementation and support</a:t>
            </a:r>
          </a:p>
          <a:p>
            <a:pPr lvl="1"/>
            <a:r>
              <a:rPr lang="en-GB" dirty="0"/>
              <a:t>First one from 2021 to 2023 (every 5 years)</a:t>
            </a:r>
          </a:p>
        </p:txBody>
      </p:sp>
    </p:spTree>
    <p:extLst>
      <p:ext uri="{BB962C8B-B14F-4D97-AF65-F5344CB8AC3E}">
        <p14:creationId xmlns:p14="http://schemas.microsoft.com/office/powerpoint/2010/main" val="1084429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3A0520DF-D34D-4075-BCCA-B41BBE65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4"/>
          <a:stretch/>
        </p:blipFill>
        <p:spPr>
          <a:xfrm>
            <a:off x="635987" y="1012211"/>
            <a:ext cx="7951799" cy="5493658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A405A8-C0C2-46C7-9632-FE8E86B01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77891" y="6446416"/>
            <a:ext cx="2133600" cy="365125"/>
          </a:xfrm>
        </p:spPr>
        <p:txBody>
          <a:bodyPr/>
          <a:lstStyle/>
          <a:p>
            <a:pPr>
              <a:defRPr/>
            </a:pPr>
            <a:fld id="{50374D9D-3383-4ECF-A2C4-27B2EC3269B0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37B53F02-D5E4-4AEA-A3B4-8C62A2F2F22C}"/>
              </a:ext>
            </a:extLst>
          </p:cNvPr>
          <p:cNvSpPr txBox="1"/>
          <p:nvPr/>
        </p:nvSpPr>
        <p:spPr>
          <a:xfrm>
            <a:off x="220677" y="900282"/>
            <a:ext cx="6400799" cy="1533581"/>
          </a:xfrm>
          <a:prstGeom prst="rect">
            <a:avLst/>
          </a:prstGeom>
          <a:solidFill>
            <a:schemeClr val="tx2">
              <a:lumMod val="20000"/>
              <a:lumOff val="80000"/>
              <a:alpha val="94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en-US">
                <a:solidFill>
                  <a:schemeClr val="tx2"/>
                </a:solidFill>
              </a:rPr>
              <a:t>Lessons learned on ADCOM development 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24960969-BF04-4539-808E-DEFFA228CF9D}"/>
              </a:ext>
            </a:extLst>
          </p:cNvPr>
          <p:cNvSpPr txBox="1"/>
          <p:nvPr/>
        </p:nvSpPr>
        <p:spPr>
          <a:xfrm>
            <a:off x="461639" y="5191193"/>
            <a:ext cx="8126151" cy="1373400"/>
          </a:xfrm>
          <a:prstGeom prst="rect">
            <a:avLst/>
          </a:prstGeom>
          <a:solidFill>
            <a:schemeClr val="tx2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2"/>
                </a:solidFill>
              </a:rPr>
              <a:t>Maik Winges</a:t>
            </a:r>
            <a:endParaRPr lang="de-DE" sz="2400">
              <a:solidFill>
                <a:schemeClr val="tx2"/>
              </a:solidFill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b="0">
                <a:solidFill>
                  <a:schemeClr val="tx2"/>
                </a:solidFill>
              </a:rPr>
              <a:t>Deutsche Gesellschaft für Internationale Zusammenarbeit (GIZ) </a:t>
            </a:r>
            <a:endParaRPr lang="en-US" b="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1A3D4-2252-4AAF-AA1D-9353A124E5ED}"/>
              </a:ext>
            </a:extLst>
          </p:cNvPr>
          <p:cNvSpPr txBox="1"/>
          <p:nvPr/>
        </p:nvSpPr>
        <p:spPr>
          <a:xfrm rot="21301573">
            <a:off x="828543" y="4997162"/>
            <a:ext cx="333794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dk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 Q&amp;A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18D59BB-AB80-428B-A7B8-672F6C9562DA}"/>
              </a:ext>
            </a:extLst>
          </p:cNvPr>
          <p:cNvSpPr txBox="1"/>
          <p:nvPr/>
        </p:nvSpPr>
        <p:spPr>
          <a:xfrm>
            <a:off x="8202293" y="1420851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©GIZ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56606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D0D4BF-E69F-4FD6-AFFA-4FD7B9B18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48" y="2717733"/>
            <a:ext cx="7971711" cy="812530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Adaptation Communications (ADCOMs)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Country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experiences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lessons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learnt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0015A63D-286B-4C7C-A153-6945F55411BA}"/>
              </a:ext>
            </a:extLst>
          </p:cNvPr>
          <p:cNvSpPr txBox="1">
            <a:spLocks/>
          </p:cNvSpPr>
          <p:nvPr/>
        </p:nvSpPr>
        <p:spPr bwMode="gray">
          <a:xfrm>
            <a:off x="699849" y="4127656"/>
            <a:ext cx="7970837" cy="288541"/>
          </a:xfrm>
          <a:prstGeom prst="rect">
            <a:avLst/>
          </a:prstGeom>
        </p:spPr>
        <p:txBody>
          <a:bodyPr vert="horz" lIns="68580" tIns="34290" rIns="68580" bIns="34290" rtlCol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1200"/>
              </a:spcBef>
            </a:pPr>
            <a:r>
              <a:rPr lang="de-DE" sz="1500" b="0" dirty="0">
                <a:solidFill>
                  <a:prstClr val="black"/>
                </a:solidFill>
                <a:latin typeface="Calibri" panose="020F0502020204030204"/>
              </a:rPr>
              <a:t>Climate Policy Support Programme with support </a:t>
            </a:r>
            <a:r>
              <a:rPr lang="de-DE" sz="1500" b="0" dirty="0" err="1">
                <a:solidFill>
                  <a:prstClr val="black"/>
                </a:solidFill>
                <a:latin typeface="Calibri" panose="020F0502020204030204"/>
              </a:rPr>
              <a:t>from</a:t>
            </a:r>
            <a:r>
              <a:rPr lang="de-DE" sz="1500" b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de-DE" sz="1500" b="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de-DE" sz="1500" b="0" dirty="0">
                <a:solidFill>
                  <a:prstClr val="black"/>
                </a:solidFill>
                <a:latin typeface="Calibri" panose="020F0502020204030204"/>
              </a:rPr>
              <a:t> NAP Global Network</a:t>
            </a:r>
          </a:p>
        </p:txBody>
      </p:sp>
    </p:spTree>
    <p:extLst>
      <p:ext uri="{BB962C8B-B14F-4D97-AF65-F5344CB8AC3E}">
        <p14:creationId xmlns:p14="http://schemas.microsoft.com/office/powerpoint/2010/main" val="15032876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DE158-BA06-4A5A-9D31-3FC1E781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55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sz="25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5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5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Adaptation Communication?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375CB9-1093-48BE-92DD-F9CCE026D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8232608" cy="3263504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650" dirty="0">
                <a:latin typeface="Arial"/>
                <a:cs typeface="Arial"/>
              </a:rPr>
              <a:t>The </a:t>
            </a:r>
            <a:r>
              <a:rPr lang="en-GB" sz="1650" u="sng" dirty="0">
                <a:latin typeface="Arial"/>
                <a:cs typeface="Arial"/>
                <a:hlinkClick r:id="rId2"/>
              </a:rPr>
              <a:t>adaptation communication</a:t>
            </a:r>
            <a:r>
              <a:rPr lang="en-GB" sz="1650" dirty="0">
                <a:latin typeface="Arial"/>
                <a:cs typeface="Arial"/>
              </a:rPr>
              <a:t> is an important instrument under the Paris Agreement (Art. 7)</a:t>
            </a:r>
            <a:endParaRPr lang="en-GB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It is a mechanism for countries to report “priorities, implementation and support needs, plans and actions, without creating any additional burden for developing country Parties”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650" dirty="0">
                <a:latin typeface="Arial"/>
                <a:cs typeface="Arial"/>
              </a:rPr>
              <a:t>It aims at </a:t>
            </a:r>
            <a:r>
              <a:rPr lang="en-GB" sz="1650" b="1" dirty="0">
                <a:latin typeface="Arial"/>
                <a:cs typeface="Arial"/>
              </a:rPr>
              <a:t>keeping track on national-level adaptation planning processes and reporting on progress made</a:t>
            </a:r>
            <a:r>
              <a:rPr lang="en-GB" sz="1650" dirty="0">
                <a:latin typeface="Arial"/>
                <a:cs typeface="Arial"/>
              </a:rPr>
              <a:t>. </a:t>
            </a:r>
            <a:endParaRPr lang="en-GB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650" dirty="0">
                <a:latin typeface="Arial" panose="020B0604020202020204" pitchFamily="34" charset="0"/>
                <a:cs typeface="Arial" panose="020B0604020202020204" pitchFamily="34" charset="0"/>
              </a:rPr>
              <a:t>It was established to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increase the visibility </a:t>
            </a:r>
            <a:r>
              <a:rPr lang="en-GB" sz="135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profile of adaptation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inform the global stocktake</a:t>
            </a:r>
            <a:r>
              <a:rPr lang="en-GB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strengthen adaptation action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and support for developing countries</a:t>
            </a:r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enhance learning and understanding</a:t>
            </a:r>
            <a:r>
              <a:rPr lang="en-GB" sz="1350" dirty="0">
                <a:latin typeface="Arial" panose="020B0604020202020204" pitchFamily="34" charset="0"/>
                <a:cs typeface="Arial" panose="020B0604020202020204" pitchFamily="34" charset="0"/>
              </a:rPr>
              <a:t> of adaptation needs, plans and actions.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650" dirty="0">
                <a:latin typeface="Arial" panose="020B0604020202020204" pitchFamily="34" charset="0"/>
                <a:cs typeface="Arial" panose="020B0604020202020204" pitchFamily="34" charset="0"/>
              </a:rPr>
              <a:t>It serves as a </a:t>
            </a:r>
            <a:r>
              <a:rPr lang="en-GB" sz="1650" b="1" dirty="0">
                <a:latin typeface="Arial" panose="020B0604020202020204" pitchFamily="34" charset="0"/>
                <a:cs typeface="Arial" panose="020B0604020202020204" pitchFamily="34" charset="0"/>
              </a:rPr>
              <a:t>voluntary instrument</a:t>
            </a:r>
            <a:r>
              <a:rPr lang="en-GB" sz="1650" dirty="0">
                <a:latin typeface="Arial" panose="020B0604020202020204" pitchFamily="34" charset="0"/>
                <a:cs typeface="Arial" panose="020B0604020202020204" pitchFamily="34" charset="0"/>
              </a:rPr>
              <a:t> that countries can submit if they choose to do so.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It is not a one-off – submitted periodically over time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GB" sz="165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13F022-71C1-4160-8E37-4D873A13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b="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AdComm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-DAT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8054A-34B6-425B-B7AB-9DBB726F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1230109-FF4A-4887-A9F2-35ABBD3A7C2F}" type="datetime1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01.03.2022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F20E4A-552E-463F-BAFE-33DE3FBE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E133C6-9A1B-49EC-AD5B-0C2C6A13810A}" type="slidenum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6105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DE158-BA06-4A5A-9D31-3FC1E781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information can be included in an ADCOM?</a:t>
            </a:r>
            <a:endParaRPr lang="de-DE" sz="25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375CB9-1093-48BE-92DD-F9CCE026D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8232608" cy="3263504"/>
          </a:xfrm>
        </p:spPr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ADCOMs can include information such as: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/>
                <a:cs typeface="Arial"/>
              </a:rPr>
              <a:t>National context: including climate impacts and risks, relevant institutions, and legal and policy frameworks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/>
                <a:cs typeface="Arial"/>
              </a:rPr>
              <a:t>National adaptation priorities and plans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/>
                <a:cs typeface="Arial"/>
              </a:rPr>
              <a:t>Implementation and support needs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350" dirty="0">
                <a:latin typeface="Arial"/>
                <a:cs typeface="Arial"/>
              </a:rPr>
              <a:t>Other information, as appropriate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650" dirty="0">
                <a:latin typeface="Arial"/>
                <a:cs typeface="Arial"/>
              </a:rPr>
              <a:t>A full list of elements that Parties are invited to include information on can be found in Decision 9/CMA.1 (2018).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GB" sz="165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13F022-71C1-4160-8E37-4D873A13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b="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AdComm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-DAT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C8054A-34B6-425B-B7AB-9DBB726FA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1230109-FF4A-4887-A9F2-35ABBD3A7C2F}" type="datetime1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01.03.2022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F20E4A-552E-463F-BAFE-33DE3FBE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FE133C6-9A1B-49EC-AD5B-0C2C6A13810A}" type="slidenum"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de-DE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0041474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sz="1100" dirty="0" err="1" smtClean="0"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I Main">
  <a:themeElements>
    <a:clrScheme name="GRI">
      <a:dk1>
        <a:srgbClr val="2E3052"/>
      </a:dk1>
      <a:lt1>
        <a:sysClr val="window" lastClr="FFFFFF"/>
      </a:lt1>
      <a:dk2>
        <a:srgbClr val="ED3D4A"/>
      </a:dk2>
      <a:lt2>
        <a:srgbClr val="FFFFFF"/>
      </a:lt2>
      <a:accent1>
        <a:srgbClr val="2E3052"/>
      </a:accent1>
      <a:accent2>
        <a:srgbClr val="A2A2B1"/>
      </a:accent2>
      <a:accent3>
        <a:srgbClr val="484967"/>
      </a:accent3>
      <a:accent4>
        <a:srgbClr val="9B9CAC"/>
      </a:accent4>
      <a:accent5>
        <a:srgbClr val="E4E4E9"/>
      </a:accent5>
      <a:accent6>
        <a:srgbClr val="65667F"/>
      </a:accent6>
      <a:hlink>
        <a:srgbClr val="2E3052"/>
      </a:hlink>
      <a:folHlink>
        <a:srgbClr val="2E3052"/>
      </a:folHlink>
    </a:clrScheme>
    <a:fontScheme name="GRI alternative fo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F754FA02DCA72488A894E436BA3344B" ma:contentTypeVersion="6" ma:contentTypeDescription="Ein neues Dokument erstellen." ma:contentTypeScope="" ma:versionID="f71106032f6b0c1bf26b660b0c19e0e9">
  <xsd:schema xmlns:xsd="http://www.w3.org/2001/XMLSchema" xmlns:xs="http://www.w3.org/2001/XMLSchema" xmlns:p="http://schemas.microsoft.com/office/2006/metadata/properties" xmlns:ns2="d48a697e-fd98-49a0-85bc-f2587ce56d60" xmlns:ns3="3b4ddbec-3349-4c85-93f9-32bd5c8d2b43" targetNamespace="http://schemas.microsoft.com/office/2006/metadata/properties" ma:root="true" ma:fieldsID="d5ccb3916ecc75320aba3c8d29e60cac" ns2:_="" ns3:_="">
    <xsd:import namespace="d48a697e-fd98-49a0-85bc-f2587ce56d60"/>
    <xsd:import namespace="3b4ddbec-3349-4c85-93f9-32bd5c8d2b4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8a697e-fd98-49a0-85bc-f2587ce56d6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4ddbec-3349-4c85-93f9-32bd5c8d2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4E5007-0A77-427B-8B33-85690CE809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30F130-1009-44E0-9544-602CAC7651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8a697e-fd98-49a0-85bc-f2587ce56d60"/>
    <ds:schemaRef ds:uri="3b4ddbec-3349-4c85-93f9-32bd5c8d2b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AFC3F2-982F-41A1-8712-9FB9E11B770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b4ddbec-3349-4c85-93f9-32bd5c8d2b43"/>
    <ds:schemaRef ds:uri="d48a697e-fd98-49a0-85bc-f2587ce56d6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GIZ-DE</Template>
  <TotalTime>0</TotalTime>
  <Words>3364</Words>
  <Application>Microsoft Office PowerPoint</Application>
  <PresentationFormat>On-screen Show (4:3)</PresentationFormat>
  <Paragraphs>455</Paragraphs>
  <Slides>47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65" baseType="lpstr">
      <vt:lpstr>Adobe Garamond Pro Bold</vt:lpstr>
      <vt:lpstr>Arial</vt:lpstr>
      <vt:lpstr>Calibri</vt:lpstr>
      <vt:lpstr>Calibri Light</vt:lpstr>
      <vt:lpstr>Centrury gothixc</vt:lpstr>
      <vt:lpstr>Century Gothic</vt:lpstr>
      <vt:lpstr>Corbel</vt:lpstr>
      <vt:lpstr>Open Sans</vt:lpstr>
      <vt:lpstr>Segoe UI</vt:lpstr>
      <vt:lpstr>Symbol</vt:lpstr>
      <vt:lpstr>Times</vt:lpstr>
      <vt:lpstr>Times New Roman</vt:lpstr>
      <vt:lpstr>Wingdings</vt:lpstr>
      <vt:lpstr>Benutzerdefiniertes Design</vt:lpstr>
      <vt:lpstr>Office</vt:lpstr>
      <vt:lpstr>GRI Main</vt:lpstr>
      <vt:lpstr>Office Theme</vt:lpstr>
      <vt:lpstr>1_Office Theme</vt:lpstr>
      <vt:lpstr>PowerPoint Presentation</vt:lpstr>
      <vt:lpstr>Virtual Workshop: 3 hours stretched over 3 days </vt:lpstr>
      <vt:lpstr>PowerPoint Presentation</vt:lpstr>
      <vt:lpstr>PowerPoint Presentation</vt:lpstr>
      <vt:lpstr>M&amp;E in the BTR and input to the Global stocktake</vt:lpstr>
      <vt:lpstr>PowerPoint Presentation</vt:lpstr>
      <vt:lpstr>Adaptation Communications (ADCOMs)  Country experiences and lessons learnt</vt:lpstr>
      <vt:lpstr>What is an Adaptation Communication?</vt:lpstr>
      <vt:lpstr>What information can be included in an ADCOM?</vt:lpstr>
      <vt:lpstr>How to submit an ADCOM?</vt:lpstr>
      <vt:lpstr>Trends from support on ADCOMS (provided by NAP Global Network</vt:lpstr>
      <vt:lpstr>Trends from support on ADCOMS (provided by NAP Global Network), ctd.</vt:lpstr>
      <vt:lpstr>Trends from support on ADCOMS (provided by NAP Global Network), ctd.</vt:lpstr>
      <vt:lpstr>Trends from support on ADCOMS (provided by NAP Global Network), ctd.</vt:lpstr>
      <vt:lpstr>Trends from support on ADCOMS (provided by NAP Global Network), ctd.</vt:lpstr>
      <vt:lpstr>AdComm-Drafting Assistance Tool (AdComm-DAT)</vt:lpstr>
      <vt:lpstr>AdComm-Drafting Assistance Tool (AdComm-DAT) – Lessons Learnt</vt:lpstr>
      <vt:lpstr>Contact</vt:lpstr>
      <vt:lpstr>PowerPoint Presentation</vt:lpstr>
      <vt:lpstr>PowerPoint Presentation</vt:lpstr>
      <vt:lpstr>Adaptation M&amp;E and adaptation reporting</vt:lpstr>
      <vt:lpstr>What role for M&amp;E?</vt:lpstr>
      <vt:lpstr>What does M&amp;E cover?</vt:lpstr>
      <vt:lpstr>Examples of what is being monitored</vt:lpstr>
      <vt:lpstr>National adaptation M&amp;E systems</vt:lpstr>
      <vt:lpstr>Summary: M&amp;E and adaptation reporting</vt:lpstr>
      <vt:lpstr>More information</vt:lpstr>
      <vt:lpstr>PowerPoint Presentation</vt:lpstr>
      <vt:lpstr>Interview</vt:lpstr>
      <vt:lpstr>  </vt:lpstr>
      <vt:lpstr>  </vt:lpstr>
      <vt:lpstr>  </vt:lpstr>
      <vt:lpstr>  </vt:lpstr>
      <vt:lpstr>  </vt:lpstr>
      <vt:lpstr>  </vt:lpstr>
      <vt:lpstr>  </vt:lpstr>
      <vt:lpstr>PowerPoint Presentation</vt:lpstr>
      <vt:lpstr>Guiding questions for the BOG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Climate Transparency Helpdesk</vt:lpstr>
      <vt:lpstr>PowerPoint Presentation</vt:lpstr>
      <vt:lpstr>PowerPoint Presentation</vt:lpstr>
      <vt:lpstr>With the financial support of </vt:lpstr>
    </vt:vector>
  </TitlesOfParts>
  <Company>GTZ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  Südliches Afrika</dc:title>
  <dc:creator>gtz</dc:creator>
  <cp:keywords>GIZ-Leerfolie</cp:keywords>
  <cp:lastModifiedBy>Aaron</cp:lastModifiedBy>
  <cp:revision>14</cp:revision>
  <cp:lastPrinted>2014-06-04T17:44:44Z</cp:lastPrinted>
  <dcterms:created xsi:type="dcterms:W3CDTF">2012-01-11T10:45:35Z</dcterms:created>
  <dcterms:modified xsi:type="dcterms:W3CDTF">2022-03-03T07:59:53Z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0x0101009F754FA02DCA72488A894E436BA3344B</vt:lpwstr>
  </property>
</Properties>
</file>